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18.xml" ContentType="application/vnd.openxmlformats-officedocument.presentationml.slideLayout+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ags/tag28.xml" ContentType="application/vnd.openxmlformats-officedocument.presentationml.tags+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42.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24.xml" ContentType="application/vnd.openxmlformats-officedocument.presentationml.tags+xml"/>
  <Override PartName="/ppt/tags/tag13.xml" ContentType="application/vnd.openxmlformats-officedocument.presentationml.tags+xml"/>
  <Override PartName="/ppt/tags/tag31.xml" ContentType="application/vnd.openxmlformats-officedocument.presentationml.tags+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tags/tag36.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slideLayouts/slideLayout16.xml" ContentType="application/vnd.openxmlformats-officedocument.presentationml.slideLayout+xml"/>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39" r:id="rId2"/>
    <p:sldMasterId id="2147483805" r:id="rId3"/>
  </p:sldMasterIdLst>
  <p:notesMasterIdLst>
    <p:notesMasterId r:id="rId77"/>
  </p:notesMasterIdLst>
  <p:handoutMasterIdLst>
    <p:handoutMasterId r:id="rId78"/>
  </p:handoutMasterIdLst>
  <p:sldIdLst>
    <p:sldId id="256" r:id="rId4"/>
    <p:sldId id="593" r:id="rId5"/>
    <p:sldId id="505" r:id="rId6"/>
    <p:sldId id="594" r:id="rId7"/>
    <p:sldId id="489" r:id="rId8"/>
    <p:sldId id="321" r:id="rId9"/>
    <p:sldId id="388" r:id="rId10"/>
    <p:sldId id="461" r:id="rId11"/>
    <p:sldId id="462" r:id="rId12"/>
    <p:sldId id="560" r:id="rId13"/>
    <p:sldId id="367" r:id="rId14"/>
    <p:sldId id="490" r:id="rId15"/>
    <p:sldId id="467" r:id="rId16"/>
    <p:sldId id="537" r:id="rId17"/>
    <p:sldId id="265" r:id="rId18"/>
    <p:sldId id="589" r:id="rId19"/>
    <p:sldId id="339" r:id="rId20"/>
    <p:sldId id="555" r:id="rId21"/>
    <p:sldId id="552" r:id="rId22"/>
    <p:sldId id="585" r:id="rId23"/>
    <p:sldId id="350" r:id="rId24"/>
    <p:sldId id="534" r:id="rId25"/>
    <p:sldId id="494" r:id="rId26"/>
    <p:sldId id="522" r:id="rId27"/>
    <p:sldId id="523" r:id="rId28"/>
    <p:sldId id="481" r:id="rId29"/>
    <p:sldId id="471" r:id="rId30"/>
    <p:sldId id="575" r:id="rId31"/>
    <p:sldId id="577" r:id="rId32"/>
    <p:sldId id="495" r:id="rId33"/>
    <p:sldId id="453" r:id="rId34"/>
    <p:sldId id="482" r:id="rId35"/>
    <p:sldId id="380" r:id="rId36"/>
    <p:sldId id="579" r:id="rId37"/>
    <p:sldId id="542" r:id="rId38"/>
    <p:sldId id="580" r:id="rId39"/>
    <p:sldId id="364" r:id="rId40"/>
    <p:sldId id="576" r:id="rId41"/>
    <p:sldId id="511" r:id="rId42"/>
    <p:sldId id="365" r:id="rId43"/>
    <p:sldId id="390" r:id="rId44"/>
    <p:sldId id="267" r:id="rId45"/>
    <p:sldId id="571" r:id="rId46"/>
    <p:sldId id="513" r:id="rId47"/>
    <p:sldId id="496" r:id="rId48"/>
    <p:sldId id="447" r:id="rId49"/>
    <p:sldId id="451" r:id="rId50"/>
    <p:sldId id="449" r:id="rId51"/>
    <p:sldId id="483" r:id="rId52"/>
    <p:sldId id="437" r:id="rId53"/>
    <p:sldId id="486" r:id="rId54"/>
    <p:sldId id="438" r:id="rId55"/>
    <p:sldId id="439" r:id="rId56"/>
    <p:sldId id="440" r:id="rId57"/>
    <p:sldId id="487" r:id="rId58"/>
    <p:sldId id="441" r:id="rId59"/>
    <p:sldId id="442" r:id="rId60"/>
    <p:sldId id="591" r:id="rId61"/>
    <p:sldId id="488" r:id="rId62"/>
    <p:sldId id="444" r:id="rId63"/>
    <p:sldId id="445" r:id="rId64"/>
    <p:sldId id="398" r:id="rId65"/>
    <p:sldId id="517" r:id="rId66"/>
    <p:sldId id="590" r:id="rId67"/>
    <p:sldId id="574" r:id="rId68"/>
    <p:sldId id="592" r:id="rId69"/>
    <p:sldId id="510" r:id="rId70"/>
    <p:sldId id="501" r:id="rId71"/>
    <p:sldId id="587" r:id="rId72"/>
    <p:sldId id="502" r:id="rId73"/>
    <p:sldId id="504" r:id="rId74"/>
    <p:sldId id="583" r:id="rId75"/>
    <p:sldId id="584" r:id="rId76"/>
  </p:sldIdLst>
  <p:sldSz cx="9144000" cy="6858000" type="screen4x3"/>
  <p:notesSz cx="6934200" cy="9220200"/>
  <p:custShowLst>
    <p:custShow name="Evaluation_Example" id="0">
      <p:sldLst>
        <p:sld r:id="rId19"/>
      </p:sldLst>
    </p:custShow>
    <p:custShow name="Instructor Led" id="1">
      <p:sldLst>
        <p:sld r:id="rId6"/>
        <p:sld r:id="rId8"/>
        <p:sld r:id="rId9"/>
        <p:sld r:id="rId10"/>
        <p:sld r:id="rId11"/>
        <p:sld r:id="rId12"/>
        <p:sld r:id="rId13"/>
        <p:sld r:id="rId14"/>
        <p:sld r:id="rId15"/>
        <p:sld r:id="rId16"/>
        <p:sld r:id="rId17"/>
        <p:sld r:id="rId18"/>
        <p:sld r:id="rId19"/>
        <p:sld r:id="rId20"/>
        <p:sld r:id="rId21"/>
        <p:sld r:id="rId22"/>
        <p:sld r:id="rId23"/>
        <p:sld r:id="rId24"/>
        <p:sld r:id="rId25"/>
        <p:sld r:id="rId26"/>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Lst>
    </p:custShow>
    <p:custShow name="Leader Led" id="2">
      <p:sldLst>
        <p:sld r:id="rId7"/>
      </p:sldLst>
    </p:custShow>
    <p:custShow name="Session 1" id="3">
      <p:sldLst>
        <p:sld r:id="rId8"/>
        <p:sld r:id="rId9"/>
        <p:sld r:id="rId10"/>
        <p:sld r:id="rId11"/>
        <p:sld r:id="rId12"/>
        <p:sld r:id="rId13"/>
        <p:sld r:id="rId14"/>
      </p:sldLst>
    </p:custShow>
    <p:custShow name="Session 2" id="4">
      <p:sldLst>
        <p:sld r:id="rId15"/>
        <p:sld r:id="rId16"/>
        <p:sld r:id="rId17"/>
        <p:sld r:id="rId18"/>
        <p:sld r:id="rId19"/>
      </p:sldLst>
    </p:custShow>
    <p:custShow name="Session 3" id="5">
      <p:sldLst>
        <p:sld r:id="rId15"/>
        <p:sld r:id="rId20"/>
        <p:sld r:id="rId21"/>
        <p:sld r:id="rId22"/>
        <p:sld r:id="rId23"/>
      </p:sldLst>
    </p:custShow>
    <p:custShow name="Session 4" id="6">
      <p:sldLst>
        <p:sld r:id="rId15"/>
        <p:sld r:id="rId24"/>
      </p:sldLst>
    </p:custShow>
    <p:custShow name="Session 5" id="7">
      <p:sldLst>
        <p:sld r:id="rId15"/>
        <p:sld r:id="rId25"/>
        <p:sld r:id="rId26"/>
        <p:sld r:id="rId27"/>
        <p:sld r:id="rId28"/>
      </p:sldLst>
    </p:custShow>
    <p:custShow name="Session 6" id="8">
      <p:sldLst>
        <p:sld r:id="rId29"/>
        <p:sld r:id="rId30"/>
        <p:sld r:id="rId31"/>
        <p:sld r:id="rId32"/>
        <p:sld r:id="rId33"/>
        <p:sld r:id="rId34"/>
      </p:sldLst>
    </p:custShow>
    <p:custShow name="Session 7" id="9">
      <p:sldLst>
        <p:sld r:id="rId35"/>
        <p:sld r:id="rId36"/>
        <p:sld r:id="rId37"/>
        <p:sld r:id="rId38"/>
        <p:sld r:id="rId39"/>
        <p:sld r:id="rId40"/>
      </p:sldLst>
    </p:custShow>
    <p:custShow name="Session 8" id="10">
      <p:sldLst>
        <p:sld r:id="rId35"/>
        <p:sld r:id="rId41"/>
        <p:sld r:id="rId42"/>
      </p:sldLst>
    </p:custShow>
    <p:custShow name="Session 9" id="11">
      <p:sldLst>
        <p:sld r:id="rId35"/>
        <p:sld r:id="rId43"/>
      </p:sldLst>
    </p:custShow>
    <p:custShow name="Session 10" id="12">
      <p:sldLst>
        <p:sld r:id="rId35"/>
        <p:sld r:id="rId44"/>
        <p:sld r:id="rId45"/>
      </p:sldLst>
    </p:custShow>
    <p:custShow name="Session 11" id="13">
      <p:sldLst>
        <p:sld r:id="rId35"/>
        <p:sld r:id="rId46"/>
        <p:sld r:id="rId47"/>
        <p:sld r:id="rId48"/>
        <p:sld r:id="rId49"/>
        <p:sld r:id="rId50"/>
        <p:sld r:id="rId51"/>
      </p:sldLst>
    </p:custShow>
    <p:custShow name="Session 12" id="14">
      <p:sldLst>
        <p:sld r:id="rId52"/>
        <p:sld r:id="rId53"/>
        <p:sld r:id="rId54"/>
        <p:sld r:id="rId55"/>
        <p:sld r:id="rId56"/>
        <p:sld r:id="rId57"/>
        <p:sld r:id="rId58"/>
        <p:sld r:id="rId59"/>
        <p:sld r:id="rId60"/>
        <p:sld r:id="rId61"/>
        <p:sld r:id="rId62"/>
        <p:sld r:id="rId63"/>
        <p:sld r:id="rId64"/>
        <p:sld r:id="rId65"/>
      </p:sldLst>
    </p:custShow>
    <p:custShow name="Session 13" id="15">
      <p:sldLst>
        <p:sld r:id="rId66"/>
        <p:sld r:id="rId67"/>
        <p:sld r:id="rId68"/>
        <p:sld r:id="rId69"/>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AAE0C0"/>
    <a:srgbClr val="FFCCCC"/>
    <a:srgbClr val="7F7F7F"/>
    <a:srgbClr val="FFFF99"/>
    <a:srgbClr val="FE9093"/>
    <a:srgbClr val="7A9E7B"/>
    <a:srgbClr val="008080"/>
    <a:srgbClr val="BAFCAA"/>
    <a:srgbClr val="69FFAD"/>
    <a:srgbClr val="D9EF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9" autoAdjust="0"/>
    <p:restoredTop sz="80025" autoAdjust="0"/>
  </p:normalViewPr>
  <p:slideViewPr>
    <p:cSldViewPr>
      <p:cViewPr>
        <p:scale>
          <a:sx n="98" d="100"/>
          <a:sy n="98" d="100"/>
        </p:scale>
        <p:origin x="-84" y="360"/>
      </p:cViewPr>
      <p:guideLst>
        <p:guide orient="horz" pos="2160"/>
        <p:guide pos="2880"/>
      </p:guideLst>
    </p:cSldViewPr>
  </p:slideViewPr>
  <p:outlineViewPr>
    <p:cViewPr>
      <p:scale>
        <a:sx n="33" d="100"/>
        <a:sy n="33" d="100"/>
      </p:scale>
      <p:origin x="0" y="2071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3" d="100"/>
          <a:sy n="73" d="100"/>
        </p:scale>
        <p:origin x="-1932" y="-114"/>
      </p:cViewPr>
      <p:guideLst>
        <p:guide orient="horz" pos="2904"/>
        <p:guide pos="2184"/>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04610" cy="460379"/>
          </a:xfrm>
          <a:prstGeom prst="rect">
            <a:avLst/>
          </a:prstGeom>
        </p:spPr>
        <p:txBody>
          <a:bodyPr vert="horz" lIns="90718" tIns="45359" rIns="90718" bIns="45359" rtlCol="0"/>
          <a:lstStyle>
            <a:lvl1pPr algn="l">
              <a:defRPr sz="1200"/>
            </a:lvl1pPr>
          </a:lstStyle>
          <a:p>
            <a:endParaRPr lang="en-US" dirty="0"/>
          </a:p>
        </p:txBody>
      </p:sp>
      <p:sp>
        <p:nvSpPr>
          <p:cNvPr id="3" name="Date Placeholder 2"/>
          <p:cNvSpPr>
            <a:spLocks noGrp="1"/>
          </p:cNvSpPr>
          <p:nvPr>
            <p:ph type="dt" sz="quarter" idx="1"/>
          </p:nvPr>
        </p:nvSpPr>
        <p:spPr>
          <a:xfrm>
            <a:off x="3928018" y="0"/>
            <a:ext cx="3004610" cy="460379"/>
          </a:xfrm>
          <a:prstGeom prst="rect">
            <a:avLst/>
          </a:prstGeom>
        </p:spPr>
        <p:txBody>
          <a:bodyPr vert="horz" lIns="90718" tIns="45359" rIns="90718" bIns="45359" rtlCol="0"/>
          <a:lstStyle>
            <a:lvl1pPr algn="r">
              <a:defRPr sz="1200"/>
            </a:lvl1pPr>
          </a:lstStyle>
          <a:p>
            <a:fld id="{1452EFBE-83F7-446F-988B-F6C5A5F03A42}" type="datetimeFigureOut">
              <a:rPr lang="en-US" smtClean="0"/>
              <a:pPr/>
              <a:t>3/27/2015</a:t>
            </a:fld>
            <a:endParaRPr lang="en-US" dirty="0"/>
          </a:p>
        </p:txBody>
      </p:sp>
      <p:sp>
        <p:nvSpPr>
          <p:cNvPr id="4" name="Footer Placeholder 3"/>
          <p:cNvSpPr>
            <a:spLocks noGrp="1"/>
          </p:cNvSpPr>
          <p:nvPr>
            <p:ph type="ftr" sz="quarter" idx="2"/>
          </p:nvPr>
        </p:nvSpPr>
        <p:spPr>
          <a:xfrm>
            <a:off x="1" y="8758245"/>
            <a:ext cx="3004610" cy="460379"/>
          </a:xfrm>
          <a:prstGeom prst="rect">
            <a:avLst/>
          </a:prstGeom>
        </p:spPr>
        <p:txBody>
          <a:bodyPr vert="horz" lIns="90718" tIns="45359" rIns="90718" bIns="4535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8018" y="8758245"/>
            <a:ext cx="3004610" cy="460379"/>
          </a:xfrm>
          <a:prstGeom prst="rect">
            <a:avLst/>
          </a:prstGeom>
        </p:spPr>
        <p:txBody>
          <a:bodyPr vert="horz" lIns="90718" tIns="45359" rIns="90718" bIns="45359" rtlCol="0" anchor="b"/>
          <a:lstStyle>
            <a:lvl1pPr algn="r">
              <a:defRPr sz="1200"/>
            </a:lvl1pPr>
          </a:lstStyle>
          <a:p>
            <a:fld id="{CF909C97-7A03-46B4-B768-7204CFC7C6DF}" type="slidenum">
              <a:rPr lang="en-US" smtClean="0"/>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04820" cy="461010"/>
          </a:xfrm>
          <a:prstGeom prst="rect">
            <a:avLst/>
          </a:prstGeom>
        </p:spPr>
        <p:txBody>
          <a:bodyPr vert="horz" lIns="92296" tIns="46149" rIns="92296" bIns="46149" rtlCol="0"/>
          <a:lstStyle>
            <a:lvl1pPr algn="l">
              <a:defRPr sz="1200"/>
            </a:lvl1pPr>
          </a:lstStyle>
          <a:p>
            <a:endParaRPr lang="en-US" dirty="0"/>
          </a:p>
        </p:txBody>
      </p:sp>
      <p:sp>
        <p:nvSpPr>
          <p:cNvPr id="3" name="Date Placeholder 2"/>
          <p:cNvSpPr>
            <a:spLocks noGrp="1"/>
          </p:cNvSpPr>
          <p:nvPr>
            <p:ph type="dt" idx="1"/>
          </p:nvPr>
        </p:nvSpPr>
        <p:spPr>
          <a:xfrm>
            <a:off x="3927776" y="0"/>
            <a:ext cx="3004820" cy="461010"/>
          </a:xfrm>
          <a:prstGeom prst="rect">
            <a:avLst/>
          </a:prstGeom>
        </p:spPr>
        <p:txBody>
          <a:bodyPr vert="horz" lIns="92296" tIns="46149" rIns="92296" bIns="46149" rtlCol="0"/>
          <a:lstStyle>
            <a:lvl1pPr algn="r">
              <a:defRPr sz="1200"/>
            </a:lvl1pPr>
          </a:lstStyle>
          <a:p>
            <a:fld id="{D52D9405-97B9-4AA1-9C8D-227420D5F751}" type="datetimeFigureOut">
              <a:rPr lang="en-US" smtClean="0"/>
              <a:pPr/>
              <a:t>3/27/2015</a:t>
            </a:fld>
            <a:endParaRPr lang="en-US" dirty="0"/>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2296" tIns="46149" rIns="92296" bIns="46149" rtlCol="0" anchor="ctr"/>
          <a:lstStyle/>
          <a:p>
            <a:endParaRPr lang="en-US" dirty="0"/>
          </a:p>
        </p:txBody>
      </p:sp>
      <p:sp>
        <p:nvSpPr>
          <p:cNvPr id="5" name="Notes Placeholder 4"/>
          <p:cNvSpPr>
            <a:spLocks noGrp="1"/>
          </p:cNvSpPr>
          <p:nvPr>
            <p:ph type="body" sz="quarter" idx="3"/>
          </p:nvPr>
        </p:nvSpPr>
        <p:spPr>
          <a:xfrm>
            <a:off x="693420" y="4379596"/>
            <a:ext cx="5547360" cy="4149090"/>
          </a:xfrm>
          <a:prstGeom prst="rect">
            <a:avLst/>
          </a:prstGeom>
        </p:spPr>
        <p:txBody>
          <a:bodyPr vert="horz" lIns="92296" tIns="46149" rIns="92296" bIns="4614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1" y="8757591"/>
            <a:ext cx="3004820" cy="461010"/>
          </a:xfrm>
          <a:prstGeom prst="rect">
            <a:avLst/>
          </a:prstGeom>
        </p:spPr>
        <p:txBody>
          <a:bodyPr vert="horz" lIns="92296" tIns="46149" rIns="92296" bIns="4614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6" y="8757591"/>
            <a:ext cx="3004820" cy="461010"/>
          </a:xfrm>
          <a:prstGeom prst="rect">
            <a:avLst/>
          </a:prstGeom>
        </p:spPr>
        <p:txBody>
          <a:bodyPr vert="horz" lIns="92296" tIns="46149" rIns="92296" bIns="46149" rtlCol="0" anchor="b"/>
          <a:lstStyle>
            <a:lvl1pPr algn="r">
              <a:defRPr sz="1200"/>
            </a:lvl1pPr>
          </a:lstStyle>
          <a:p>
            <a:fld id="{52B9CA2E-DE30-4197-9497-66186EF9872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Verdana" pitchFamily="34" charset="0"/>
        <a:ea typeface="Verdana" pitchFamily="34" charset="0"/>
        <a:cs typeface="Verdana" pitchFamily="34" charset="0"/>
      </a:defRPr>
    </a:lvl1pPr>
    <a:lvl2pPr marL="117475" indent="-117475" algn="l" defTabSz="914400" rtl="0" eaLnBrk="1" latinLnBrk="0" hangingPunct="1">
      <a:buFont typeface="Symbol" pitchFamily="18" charset="2"/>
      <a:buChar char="-"/>
      <a:defRPr sz="1000" kern="1200">
        <a:solidFill>
          <a:schemeClr val="tx1"/>
        </a:solidFill>
        <a:latin typeface="Verdana" pitchFamily="34" charset="0"/>
        <a:ea typeface="Verdana" pitchFamily="34" charset="0"/>
        <a:cs typeface="Verdana" pitchFamily="34" charset="0"/>
      </a:defRPr>
    </a:lvl2pPr>
    <a:lvl3pPr marL="234950" indent="-117475" algn="l" defTabSz="914400" rtl="0" eaLnBrk="1" latinLnBrk="0" hangingPunct="1">
      <a:buFont typeface="Wingdings" pitchFamily="2" charset="2"/>
      <a:buChar char="§"/>
      <a:defRPr sz="1000" kern="1200">
        <a:solidFill>
          <a:schemeClr val="tx1"/>
        </a:solidFill>
        <a:latin typeface="Verdana" pitchFamily="34" charset="0"/>
        <a:ea typeface="Verdana" pitchFamily="34" charset="0"/>
        <a:cs typeface="Verdana" pitchFamily="34" charset="0"/>
      </a:defRPr>
    </a:lvl3pPr>
    <a:lvl4pPr marL="339725" indent="-117475" algn="l" defTabSz="914400" rtl="0" eaLnBrk="1" latinLnBrk="0" hangingPunct="1">
      <a:buFont typeface="Arial" pitchFamily="34" charset="0"/>
      <a:buChar char="•"/>
      <a:defRPr sz="1000" kern="1200">
        <a:solidFill>
          <a:schemeClr val="tx1"/>
        </a:solidFill>
        <a:latin typeface="Verdana" pitchFamily="34" charset="0"/>
        <a:ea typeface="Verdana" pitchFamily="34" charset="0"/>
        <a:cs typeface="Verdana" pitchFamily="34" charset="0"/>
      </a:defRPr>
    </a:lvl4pPr>
    <a:lvl5pPr marL="457200" indent="-117475" algn="l" defTabSz="914400" rtl="0" eaLnBrk="1" latinLnBrk="0" hangingPunct="1">
      <a:buFont typeface="Courier New" pitchFamily="49" charset="0"/>
      <a:buChar char="o"/>
      <a:defRPr sz="1000" kern="1200">
        <a:solidFill>
          <a:schemeClr val="tx1"/>
        </a:solidFill>
        <a:latin typeface="Verdana" pitchFamily="34" charset="0"/>
        <a:ea typeface="Verdana" pitchFamily="34" charset="0"/>
        <a:cs typeface="Verdana"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dirty="0" smtClean="0"/>
              <a:t>Last modified </a:t>
            </a:r>
            <a:r>
              <a:rPr lang="en-US" sz="1100" dirty="0" smtClean="0"/>
              <a:t>December 11</a:t>
            </a:r>
            <a:r>
              <a:rPr lang="en-US" sz="1100" b="0" baseline="0" dirty="0" smtClean="0"/>
              <a:t>, 2014</a:t>
            </a:r>
            <a:endParaRPr lang="en-US" sz="1100" b="0" dirty="0" smtClean="0"/>
          </a:p>
          <a:p>
            <a:r>
              <a:rPr lang="en-US" sz="1100" b="1" dirty="0" smtClean="0"/>
              <a:t>Instruction:</a:t>
            </a:r>
            <a:r>
              <a:rPr lang="en-US" sz="1100" b="0" baseline="0" dirty="0" smtClean="0"/>
              <a:t>  Course is approximately 4 hours with break and lunch</a:t>
            </a:r>
          </a:p>
          <a:p>
            <a:r>
              <a:rPr lang="en-US" sz="1100" b="0" baseline="0" dirty="0" smtClean="0"/>
              <a:t>Preparation needed for class  </a:t>
            </a:r>
          </a:p>
          <a:p>
            <a:pPr>
              <a:buFont typeface="Arial" pitchFamily="34" charset="0"/>
              <a:buChar char="•"/>
            </a:pPr>
            <a:r>
              <a:rPr lang="en-US" sz="1100" b="0" baseline="0" dirty="0" smtClean="0"/>
              <a:t> Review roster of scheduled attendees</a:t>
            </a:r>
          </a:p>
          <a:p>
            <a:pPr>
              <a:buFont typeface="Arial" pitchFamily="34" charset="0"/>
              <a:buChar char="•"/>
            </a:pPr>
            <a:r>
              <a:rPr lang="en-US" sz="1100" b="0" baseline="0" dirty="0" smtClean="0"/>
              <a:t> Before presenting this module refer to the Instructor/Leader Guide (put in the link) and familiarize yourself with the module materials, including speaker notes</a:t>
            </a:r>
          </a:p>
          <a:p>
            <a:pPr>
              <a:buFont typeface="Arial" pitchFamily="34" charset="0"/>
              <a:buChar char="•"/>
            </a:pPr>
            <a:r>
              <a:rPr lang="en-US" sz="1100" b="0" baseline="0" dirty="0" smtClean="0"/>
              <a:t> Create the Poll Questions (review sections to see which items to include) – for sure use Polling for CASE STUDIES (reference Case Studies)</a:t>
            </a:r>
          </a:p>
          <a:p>
            <a:pPr>
              <a:buFont typeface="Arial" pitchFamily="34" charset="0"/>
              <a:buChar char="•"/>
            </a:pPr>
            <a:r>
              <a:rPr lang="en-US" sz="1100" b="0" baseline="0" dirty="0" smtClean="0"/>
              <a:t> Open associated Skillport courses and videos before beginning class (reference Skillport and course/video IDs)</a:t>
            </a:r>
          </a:p>
          <a:p>
            <a:pPr>
              <a:buFont typeface="Arial" pitchFamily="34" charset="0"/>
              <a:buChar char="•"/>
            </a:pPr>
            <a:r>
              <a:rPr lang="en-US" sz="1100" b="0" baseline="0" dirty="0" smtClean="0"/>
              <a:t> Obtain easel pad, pens/markers for documenting discussion</a:t>
            </a:r>
          </a:p>
          <a:p>
            <a:pPr>
              <a:buFont typeface="Arial" pitchFamily="34" charset="0"/>
              <a:buChar char="•"/>
            </a:pPr>
            <a:r>
              <a:rPr lang="en-US" sz="1100" b="0" baseline="0" dirty="0" smtClean="0"/>
              <a:t> Print copies of Evaluate Your Behavior to handout (see References for location)</a:t>
            </a:r>
          </a:p>
          <a:p>
            <a:pPr>
              <a:buFont typeface="Arial" pitchFamily="34" charset="0"/>
              <a:buChar char="•"/>
            </a:pPr>
            <a:r>
              <a:rPr lang="en-US" sz="1100" b="0" baseline="0" dirty="0" smtClean="0"/>
              <a:t> Print copies of Action Plan to handout (see References for location)</a:t>
            </a:r>
          </a:p>
          <a:p>
            <a:pPr>
              <a:buFont typeface="Arial" pitchFamily="34" charset="0"/>
              <a:buChar char="•"/>
            </a:pPr>
            <a:r>
              <a:rPr lang="en-US" sz="1100" b="0" baseline="0" dirty="0" smtClean="0"/>
              <a:t> Print 4 copies for Role Play (see References for location) – instructor is the narrator and 3 class participants</a:t>
            </a:r>
          </a:p>
          <a:p>
            <a:pPr>
              <a:buFont typeface="Arial" pitchFamily="34" charset="0"/>
              <a:buChar char="•"/>
            </a:pPr>
            <a:r>
              <a:rPr lang="en-US" sz="1100" b="0" baseline="0" dirty="0" smtClean="0"/>
              <a:t> Print copies of the Techniques Summary (see </a:t>
            </a:r>
            <a:r>
              <a:rPr lang="en-US" sz="1100" b="0" baseline="0" smtClean="0"/>
              <a:t>Review section)</a:t>
            </a:r>
            <a:endParaRPr lang="en-US" sz="1100" b="0" baseline="0" dirty="0" smtClean="0"/>
          </a:p>
          <a:p>
            <a:pPr>
              <a:buFont typeface="Arial" pitchFamily="34" charset="0"/>
              <a:buChar char="•"/>
            </a:pPr>
            <a:r>
              <a:rPr lang="en-US" sz="1100" b="0" baseline="0" dirty="0" smtClean="0"/>
              <a:t> Take attendance, add/remove names on roster as needed</a:t>
            </a:r>
          </a:p>
          <a:p>
            <a:pPr>
              <a:buFont typeface="Arial" pitchFamily="34" charset="0"/>
              <a:buNone/>
            </a:pPr>
            <a:endParaRPr lang="en-US" sz="1100" b="0" baseline="0" dirty="0" smtClean="0"/>
          </a:p>
          <a:p>
            <a:endParaRPr lang="en-US" sz="1100" b="1" dirty="0" smtClean="0"/>
          </a:p>
          <a:p>
            <a:r>
              <a:rPr lang="en-US" sz="1100" b="1" dirty="0" smtClean="0"/>
              <a:t>Say:</a:t>
            </a:r>
            <a:r>
              <a:rPr lang="en-US" sz="1100" b="1" baseline="0" dirty="0" smtClean="0"/>
              <a:t>  </a:t>
            </a:r>
            <a:r>
              <a:rPr lang="en-US" sz="1100" b="0" kern="1200" baseline="0" dirty="0" smtClean="0">
                <a:solidFill>
                  <a:schemeClr val="tx1"/>
                </a:solidFill>
              </a:rPr>
              <a:t>Welcome to the first </a:t>
            </a:r>
            <a:r>
              <a:rPr lang="en-US" sz="1100" b="0" baseline="0" dirty="0" smtClean="0"/>
              <a:t>module in the 101 series which will cover Trust</a:t>
            </a:r>
            <a:r>
              <a:rPr lang="en-US" sz="1100" b="1" baseline="0" dirty="0" smtClean="0"/>
              <a:t>.  </a:t>
            </a:r>
            <a:r>
              <a:rPr lang="en-US" sz="1100" baseline="0" dirty="0" smtClean="0"/>
              <a:t>Through participation you will get more out of the program.  In addition, there will be Job Aids and Skillbriefs resource links provided for your reference.</a:t>
            </a:r>
          </a:p>
          <a:p>
            <a:endParaRPr lang="en-US" sz="110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1" dirty="0" smtClean="0"/>
              <a:t>Trust Is </a:t>
            </a:r>
            <a:r>
              <a:rPr lang="en-US" b="0" dirty="0" smtClean="0"/>
              <a:t>and </a:t>
            </a:r>
            <a:r>
              <a:rPr lang="en-US" b="1" dirty="0" smtClean="0"/>
              <a:t>Trust is Not </a:t>
            </a:r>
            <a:r>
              <a:rPr lang="en-US" b="0" dirty="0" smtClean="0"/>
              <a:t>will be visible when</a:t>
            </a:r>
            <a:r>
              <a:rPr lang="en-US" b="0" baseline="0" dirty="0" smtClean="0"/>
              <a:t> slide appears. There are 3 items under each heading and with each mouse click will alternately appear.  Read each as it appears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0" baseline="0" dirty="0" smtClean="0"/>
              <a:t>After the third Trust is Not, have group discussion.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0" baseline="0" dirty="0" smtClean="0"/>
              <a:t>Mouse click for the tag line, An experience-based intangible product.</a:t>
            </a:r>
          </a:p>
          <a:p>
            <a:endParaRPr lang="en-US" b="0" dirty="0" smtClean="0"/>
          </a:p>
          <a:p>
            <a:r>
              <a:rPr lang="en-US" b="1" dirty="0" smtClean="0"/>
              <a:t>Say:  </a:t>
            </a:r>
            <a:r>
              <a:rPr lang="en-US" b="0" dirty="0" smtClean="0"/>
              <a:t>We</a:t>
            </a:r>
            <a:r>
              <a:rPr lang="en-US" b="0" baseline="0" dirty="0" smtClean="0"/>
              <a:t> saw the formal definition for Trust, there is also an informal or emotional definition for trust.  We have grouped them into how we would define what Trust is and What Trust is not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0" baseline="0" dirty="0" smtClean="0"/>
              <a:t>Trust is….</a:t>
            </a:r>
            <a:r>
              <a:rPr lang="en-US" dirty="0" smtClean="0"/>
              <a:t> Having faith and belief in another person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Trust is not… </a:t>
            </a:r>
            <a:r>
              <a:rPr lang="en-US" dirty="0" smtClean="0"/>
              <a:t>Having suspicion or doubting the intentions of others</a:t>
            </a:r>
          </a:p>
          <a:p>
            <a:r>
              <a:rPr lang="en-US" b="0" baseline="0" dirty="0" smtClean="0"/>
              <a:t>Trust is…. </a:t>
            </a:r>
            <a:r>
              <a:rPr lang="en-US" dirty="0" smtClean="0"/>
              <a:t>Knowing people are looking out for you and want you to succeed</a:t>
            </a:r>
            <a:endParaRPr lang="en-US" b="0" baseline="0" dirty="0" smtClean="0"/>
          </a:p>
          <a:p>
            <a:r>
              <a:rPr lang="en-US" b="0" dirty="0" smtClean="0"/>
              <a:t>Trust is not…  </a:t>
            </a:r>
            <a:r>
              <a:rPr lang="en-US" dirty="0" smtClean="0"/>
              <a:t>Believing people are out to get you and want you to fail</a:t>
            </a:r>
            <a:endParaRPr lang="en-US" b="0" dirty="0" smtClean="0"/>
          </a:p>
          <a:p>
            <a:r>
              <a:rPr lang="en-US" b="0" baseline="0" dirty="0" smtClean="0"/>
              <a:t>Trust is…. </a:t>
            </a:r>
            <a:r>
              <a:rPr lang="en-US" dirty="0" smtClean="0"/>
              <a:t>Being positive and caring about other</a:t>
            </a:r>
            <a:endParaRPr lang="en-US" b="0" baseline="0" dirty="0" smtClean="0"/>
          </a:p>
          <a:p>
            <a:r>
              <a:rPr lang="en-US" b="0" dirty="0" smtClean="0"/>
              <a:t>Trust is not… </a:t>
            </a:r>
            <a:r>
              <a:rPr lang="en-US" dirty="0" smtClean="0"/>
              <a:t> Being negative and not caring about others</a:t>
            </a:r>
          </a:p>
          <a:p>
            <a:endParaRPr lang="en-US" b="0" dirty="0" smtClean="0"/>
          </a:p>
          <a:p>
            <a:r>
              <a:rPr lang="en-US" b="0" dirty="0" smtClean="0"/>
              <a:t>What other things</a:t>
            </a:r>
            <a:r>
              <a:rPr lang="en-US" b="0" baseline="0" dirty="0" smtClean="0"/>
              <a:t> you would say Trust is and Trust is Not?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0" kern="0" dirty="0" smtClean="0"/>
              <a:t>Trust is an experience-based intangible product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0" kern="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0" kern="0" dirty="0" smtClean="0"/>
              <a:t>We will be talking more about</a:t>
            </a:r>
            <a:r>
              <a:rPr lang="en-US" b="0" kern="0" baseline="0" dirty="0" smtClean="0"/>
              <a:t> the intangible aspect later</a:t>
            </a:r>
            <a:r>
              <a:rPr lang="en-US" b="0" kern="0" dirty="0" smtClean="0"/>
              <a:t> </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90500" y="4347210"/>
            <a:ext cx="65532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Video should be open and ready to go (or transcript printed/opened)</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Show</a:t>
            </a:r>
            <a:r>
              <a:rPr lang="en-US" sz="900" b="0" baseline="0" dirty="0" smtClean="0"/>
              <a:t> video or read the transcript (transcript link is in References, “Defining Trust”)</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After video - 2 Discussion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rPr>
              <a:t>Mouse</a:t>
            </a:r>
            <a:r>
              <a:rPr lang="en-US" sz="900" kern="1200" baseline="0" dirty="0" smtClean="0">
                <a:solidFill>
                  <a:schemeClr val="tx1"/>
                </a:solidFill>
              </a:rPr>
              <a:t> c</a:t>
            </a:r>
            <a:r>
              <a:rPr lang="en-US" sz="900" kern="1200" dirty="0" smtClean="0">
                <a:solidFill>
                  <a:schemeClr val="tx1"/>
                </a:solidFill>
              </a:rPr>
              <a:t>lick to have the first </a:t>
            </a:r>
            <a:r>
              <a:rPr lang="en-US" sz="900" kern="1200" baseline="0" dirty="0" smtClean="0">
                <a:solidFill>
                  <a:schemeClr val="tx1"/>
                </a:solidFill>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rPr>
              <a:t>Mouse</a:t>
            </a:r>
            <a:r>
              <a:rPr lang="en-US" sz="900" kern="1200" baseline="0" dirty="0" smtClean="0">
                <a:solidFill>
                  <a:schemeClr val="tx1"/>
                </a:solidFill>
              </a:rPr>
              <a:t> c</a:t>
            </a:r>
            <a:r>
              <a:rPr lang="en-US" sz="900" kern="1200" dirty="0" smtClean="0">
                <a:solidFill>
                  <a:schemeClr val="tx1"/>
                </a:solidFill>
              </a:rPr>
              <a:t>lick to have the second </a:t>
            </a:r>
            <a:r>
              <a:rPr lang="en-US" sz="900" kern="1200" baseline="0" dirty="0" smtClean="0">
                <a:solidFill>
                  <a:schemeClr val="tx1"/>
                </a:solidFill>
              </a:rPr>
              <a:t>discussion question appear, read question, have group discussion</a:t>
            </a:r>
          </a:p>
          <a:p>
            <a:endParaRPr lang="en-US" sz="900" b="0" kern="1200" baseline="0" dirty="0" smtClean="0">
              <a:solidFill>
                <a:schemeClr val="tx1"/>
              </a:solidFill>
            </a:endParaRPr>
          </a:p>
          <a:p>
            <a:r>
              <a:rPr lang="en-US" sz="900" b="0" kern="1200" baseline="0" dirty="0" smtClean="0">
                <a:solidFill>
                  <a:schemeClr val="tx1"/>
                </a:solidFill>
              </a:rPr>
              <a:t>Video covers:</a:t>
            </a:r>
            <a:endParaRPr lang="en-US" sz="900" b="0" dirty="0" smtClean="0"/>
          </a:p>
          <a:p>
            <a:r>
              <a:rPr lang="en-US" sz="900" b="0" dirty="0" smtClean="0"/>
              <a:t>Emotional back account – make deposits and withdrawals.  Deposits through courtesy, kindnesses, honesty and keeping your commitments.  This creates a higher level of trust.  If mistakes are made, the trust</a:t>
            </a:r>
            <a:r>
              <a:rPr lang="en-US" sz="900" b="0" baseline="0" dirty="0" smtClean="0"/>
              <a:t> level (emotional reserve) will compensate for it. </a:t>
            </a:r>
          </a:p>
          <a:p>
            <a:r>
              <a:rPr lang="en-US" sz="900" b="0" baseline="0" dirty="0" smtClean="0"/>
              <a:t> </a:t>
            </a:r>
          </a:p>
          <a:p>
            <a:r>
              <a:rPr lang="en-US" sz="900" b="0" baseline="0" dirty="0" smtClean="0"/>
              <a:t>Have a habit of showing discourtesy, disrespect, cutting you off, overreacting, ignoring you, becoming arbitrary, betraying your trust, or threatening you – depletes the emotional bank account.</a:t>
            </a:r>
          </a:p>
          <a:p>
            <a:endParaRPr lang="en-US" sz="900" b="0" baseline="0" dirty="0" smtClean="0"/>
          </a:p>
          <a:p>
            <a:r>
              <a:rPr lang="en-US" sz="900" b="0" baseline="0" dirty="0" smtClean="0"/>
              <a:t>When trust is high, communication is easy, instant and effective.  When trust is low, it creates tension, politicking, protecting your backside, creates rules and regulations and disempowerment of the workforce.</a:t>
            </a:r>
          </a:p>
          <a:p>
            <a:endParaRPr lang="en-US" sz="9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Set the stage before asking the Discussion questions, reference the video and low trust environments, emotional bank accounts deposits and withdrawals (see the information in the Instructions above, or read the transcript)</a:t>
            </a:r>
            <a:endParaRPr lang="en-US" sz="900" dirty="0" smtClean="0"/>
          </a:p>
          <a:p>
            <a:endParaRPr lang="en-US" sz="900" b="1" dirty="0" smtClean="0"/>
          </a:p>
          <a:p>
            <a:r>
              <a:rPr lang="en-US" sz="900" b="1" dirty="0" smtClean="0"/>
              <a:t>Say: </a:t>
            </a:r>
            <a:r>
              <a:rPr lang="en-US" sz="900" b="1" baseline="0" dirty="0" smtClean="0"/>
              <a:t> </a:t>
            </a:r>
            <a:r>
              <a:rPr lang="en-US" sz="900" b="0" baseline="0" dirty="0" smtClean="0"/>
              <a:t>We are going to view a short video featuring Stephen Covey, author of Speed of Trust and we will have discussion afterward.</a:t>
            </a:r>
          </a:p>
          <a:p>
            <a:r>
              <a:rPr lang="en-US" sz="900" b="0" baseline="0" dirty="0" smtClean="0"/>
              <a:t>[watch video]</a:t>
            </a:r>
          </a:p>
          <a:p>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The first discussion question relates to the video, what did Covey state </a:t>
            </a:r>
            <a:r>
              <a:rPr lang="en-US" sz="900" dirty="0" smtClean="0"/>
              <a:t>are the signs of a low Trust environment?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[listen while the group provides answers and provide additional input/comment as needed]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How does a low trust</a:t>
            </a:r>
            <a:r>
              <a:rPr lang="en-US" sz="900" baseline="0" dirty="0" smtClean="0"/>
              <a:t> environment affect you? </a:t>
            </a:r>
            <a:r>
              <a:rPr lang="en-US" sz="900"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aseline="0" dirty="0" smtClean="0"/>
              <a:t>How does a low trust environment affect your team? </a:t>
            </a:r>
            <a:r>
              <a:rPr lang="en-US" sz="900"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r>
              <a:rPr lang="en-US" b="0" dirty="0" smtClean="0"/>
              <a:t>The second chapter is Building Trust</a:t>
            </a:r>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0" y="4152900"/>
            <a:ext cx="6934200" cy="4149090"/>
          </a:xfr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smtClean="0"/>
              <a:t>Instructions:</a:t>
            </a:r>
            <a:endParaRPr lang="en-US" sz="8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t>3 Discussion questions</a:t>
            </a:r>
            <a:r>
              <a:rPr lang="en-US" sz="800" kern="1200" baseline="0" dirty="0" smtClean="0"/>
              <a:t>, with 2 probing questions on the third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t>Have a </a:t>
            </a:r>
            <a:r>
              <a:rPr lang="en-US" sz="800" b="1" kern="1200" baseline="0" dirty="0" smtClean="0"/>
              <a:t>scribe and a easel pad or dry erase board </a:t>
            </a:r>
            <a:r>
              <a:rPr lang="en-US" sz="800" kern="1200" baseline="0" dirty="0" smtClean="0"/>
              <a:t>to capture the thoughts on how to build Trust</a:t>
            </a:r>
            <a:endParaRPr lang="en-US" sz="800" kern="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t>Mouse</a:t>
            </a:r>
            <a:r>
              <a:rPr lang="en-US" sz="800" kern="1200" baseline="0" dirty="0" smtClean="0"/>
              <a:t> c</a:t>
            </a:r>
            <a:r>
              <a:rPr lang="en-US" sz="800" kern="1200" dirty="0" smtClean="0"/>
              <a:t>lick to have the first </a:t>
            </a:r>
            <a:r>
              <a:rPr lang="en-US" sz="800" kern="1200" baseline="0" dirty="0" smtClean="0"/>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aseline="0" dirty="0" smtClean="0"/>
              <a:t>Mouse click for subsequent questions to appear, read questions, </a:t>
            </a:r>
            <a:r>
              <a:rPr lang="en-US" sz="800" kern="1200" baseline="0" dirty="0" smtClean="0"/>
              <a:t>have group discussion</a:t>
            </a:r>
            <a:endParaRPr lang="en-US" sz="800" baseline="0" dirty="0" smtClean="0"/>
          </a:p>
          <a:p>
            <a:r>
              <a:rPr lang="en-US" sz="800" b="0" baseline="0" dirty="0" smtClean="0"/>
              <a:t>Get participants thinking about who Trust begins with (it begins with self) – why does it start with self?  What do they do to build Trust with another person and with a team? Are the things they do differently depending on whether or not it is another individual or a team?  Are there different levels of Trust?  Would they Trust a coworker to lead their team? In a life threatening situation? Would they give a coworker their debit card and PIN? Would they let a coworker watch their pets or their children?</a:t>
            </a:r>
          </a:p>
          <a:p>
            <a:endParaRPr lang="en-US" sz="800" i="0" dirty="0" smtClean="0"/>
          </a:p>
          <a:p>
            <a:r>
              <a:rPr lang="en-US" sz="800" i="0" dirty="0" smtClean="0"/>
              <a:t>Discussion</a:t>
            </a:r>
            <a:r>
              <a:rPr lang="en-US" sz="800" i="0" baseline="0" dirty="0" smtClean="0"/>
              <a:t> about the different levels of Trust and it is ok to have different levels of Trust – you can Trust someone more than another or with different aspects of your life.  You can have low Trust and high Trust.  </a:t>
            </a:r>
            <a:r>
              <a:rPr lang="en-US" sz="800" i="1" baseline="0" dirty="0" smtClean="0"/>
              <a:t> </a:t>
            </a:r>
            <a:endParaRPr lang="en-US" sz="800" i="1" dirty="0" smtClean="0"/>
          </a:p>
          <a:p>
            <a:endParaRPr lang="en-US" sz="8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t>There are additional questions the Instructor may wish to probe/ask: </a:t>
            </a:r>
            <a:r>
              <a:rPr lang="en-US" sz="800" strike="noStrike" kern="1200" baseline="0" dirty="0" smtClean="0"/>
              <a:t> </a:t>
            </a:r>
            <a:r>
              <a:rPr lang="en-US" sz="800" strike="noStrike" dirty="0" smtClean="0"/>
              <a:t>How do you know that you are building Trust?  What are the challenges of building Trust?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800" strike="noStrike" dirty="0" smtClean="0"/>
          </a:p>
          <a:p>
            <a:r>
              <a:rPr lang="en-US" sz="800" b="1" dirty="0" smtClean="0"/>
              <a:t>Say:</a:t>
            </a:r>
            <a:r>
              <a:rPr lang="en-US" sz="800" b="1" baseline="0" dirty="0" smtClean="0"/>
              <a:t>  </a:t>
            </a:r>
          </a:p>
          <a:p>
            <a:r>
              <a:rPr lang="en-US" sz="800" b="0" baseline="0" dirty="0" smtClean="0"/>
              <a:t>Who does Trust start with?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[listen while the group provides answers]</a:t>
            </a:r>
          </a:p>
          <a:p>
            <a:r>
              <a:rPr lang="en-US" sz="800" b="0" baseline="0" dirty="0" smtClean="0"/>
              <a:t>It starts with yourself.  If you do not Trust yourself it is more difficult to Trust other people.  </a:t>
            </a:r>
          </a:p>
          <a:p>
            <a:endParaRPr lang="en-US" sz="800" b="0" baseline="0" dirty="0" smtClean="0"/>
          </a:p>
          <a:p>
            <a:r>
              <a:rPr lang="en-US" sz="800" b="0" baseline="0" dirty="0" smtClean="0"/>
              <a:t>For this next question, </a:t>
            </a:r>
            <a:r>
              <a:rPr lang="en-US" sz="800" b="1" baseline="0" dirty="0" smtClean="0"/>
              <a:t>one person please volunteer to scribe the responses </a:t>
            </a:r>
            <a:r>
              <a:rPr lang="en-US" sz="800" b="0" baseline="0" dirty="0" smtClean="0"/>
              <a:t>of the team.</a:t>
            </a:r>
          </a:p>
          <a:p>
            <a:pPr>
              <a:buFont typeface="Arial" pitchFamily="34" charset="0"/>
              <a:buChar char="•"/>
            </a:pPr>
            <a:endParaRPr lang="en-US" sz="800" b="0" baseline="0" dirty="0" smtClean="0"/>
          </a:p>
          <a:p>
            <a:pPr>
              <a:buFont typeface="Arial" pitchFamily="34" charset="0"/>
              <a:buChar char="•"/>
            </a:pPr>
            <a:r>
              <a:rPr lang="en-US" sz="800" b="0" baseline="0" dirty="0" smtClean="0"/>
              <a:t> How do you build Trust with another person?</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800" b="0" baseline="0" dirty="0" smtClean="0"/>
              <a:t>[listen while the group provides answers and provide additional input/comment as needed]</a:t>
            </a:r>
          </a:p>
          <a:p>
            <a:pPr>
              <a:buFont typeface="Arial" pitchFamily="34" charset="0"/>
              <a:buChar char="•"/>
            </a:pPr>
            <a:endParaRPr lang="en-US" sz="800" b="0" baseline="0" dirty="0" smtClean="0"/>
          </a:p>
          <a:p>
            <a:pPr>
              <a:buFont typeface="Arial" pitchFamily="34" charset="0"/>
              <a:buChar char="•"/>
            </a:pPr>
            <a:r>
              <a:rPr lang="en-US" sz="800" b="0" strike="noStrike" baseline="0" dirty="0" smtClean="0"/>
              <a:t> What are some things you do to build trust with a team?</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[listen while the group provides answers and provide additional input/comment as needed]</a:t>
            </a:r>
          </a:p>
          <a:p>
            <a:endParaRPr lang="en-US" sz="800" b="0" strike="noStrike" baseline="0" dirty="0" smtClean="0"/>
          </a:p>
          <a:p>
            <a:r>
              <a:rPr lang="en-US" sz="800" b="0" strike="noStrike" baseline="0" dirty="0" smtClean="0"/>
              <a:t>Would you do things differently when building Trust with another individual versus a team?</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[listen while the group provides answers and provide additional input/comment as needed]</a:t>
            </a:r>
          </a:p>
          <a:p>
            <a:endParaRPr lang="en-US" sz="800" b="0" strike="noStrike" baseline="0" dirty="0" smtClean="0"/>
          </a:p>
          <a:p>
            <a:r>
              <a:rPr lang="en-US" sz="800" b="0" strike="noStrike" baseline="0" dirty="0" smtClean="0"/>
              <a:t>Now, based on what we have heard so far, do you think there are</a:t>
            </a:r>
            <a:r>
              <a:rPr lang="en-US" sz="800" b="0" baseline="0" dirty="0" smtClean="0"/>
              <a:t> different levels of Trust?  </a:t>
            </a:r>
          </a:p>
          <a:p>
            <a:r>
              <a:rPr lang="en-US" sz="800" b="0" baseline="0" dirty="0" smtClean="0"/>
              <a:t>Or do you give the same amount of Trust to everyone?  Would you Trust a coworker </a:t>
            </a:r>
            <a:r>
              <a:rPr lang="en-US" sz="800" b="0" i="1" baseline="0" dirty="0" smtClean="0"/>
              <a:t>[maybe mention the person next to them]</a:t>
            </a:r>
            <a:r>
              <a:rPr lang="en-US" sz="800" b="0" baseline="0" dirty="0" smtClean="0"/>
              <a:t> to lead your team? Would you Trust this person in a life threatening situation? Would give him/her your debit card and PIN? Would you Trust him/her to take care of your pets while you were on vacation? To leave your child in their care?</a:t>
            </a:r>
          </a:p>
          <a:p>
            <a:endParaRPr lang="en-US" sz="800" b="0" baseline="0" dirty="0" smtClean="0"/>
          </a:p>
          <a:p>
            <a:r>
              <a:rPr lang="en-US" sz="800" b="0" baseline="0" dirty="0" smtClean="0"/>
              <a:t>Trust bleeds over – how you treat people at work is probably an indication of how you treat others outside of work. If you have trust issues at work, you have trust issues at home. It cannot be separated.</a:t>
            </a:r>
          </a:p>
          <a:p>
            <a:endParaRPr lang="en-US" sz="800" b="0" kern="1200" baseline="0" dirty="0" smtClean="0"/>
          </a:p>
          <a:p>
            <a:r>
              <a:rPr lang="en-US" sz="800" b="0" kern="1200" baseline="0" dirty="0" smtClean="0"/>
              <a:t>Let’s go into more detail on building Trust and who it starts with…</a:t>
            </a:r>
            <a:endParaRPr lang="en-US" sz="800" kern="120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90500" y="4152900"/>
            <a:ext cx="6553200" cy="4149090"/>
          </a:xfrm>
        </p:spPr>
        <p:txBody>
          <a:bodyPr>
            <a:normAutofit/>
          </a:bodyPr>
          <a:lstStyle/>
          <a:p>
            <a:r>
              <a:rPr lang="en-US" sz="800" b="1" dirty="0" smtClean="0"/>
              <a:t>Instruction:</a:t>
            </a:r>
            <a:r>
              <a:rPr lang="en-US" sz="800" b="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dirty="0" smtClean="0"/>
              <a:t>The first item </a:t>
            </a:r>
            <a:r>
              <a:rPr lang="en-US" sz="800" baseline="0" dirty="0" smtClean="0"/>
              <a:t>(Self) is visible</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aseline="0" dirty="0" smtClean="0"/>
              <a:t>Sub-bullet appears with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aseline="0" dirty="0" smtClean="0"/>
              <a:t>Mouse click to have gears turn and the remaining items will appear in a timed sequence (no need to mouse click) </a:t>
            </a:r>
            <a:endParaRPr lang="en-US" sz="800" b="0" baseline="0" dirty="0" smtClean="0"/>
          </a:p>
          <a:p>
            <a:endParaRPr lang="en-US" sz="800" b="1" dirty="0" smtClean="0"/>
          </a:p>
          <a:p>
            <a:r>
              <a:rPr lang="en-US" sz="800" b="1" dirty="0" smtClean="0"/>
              <a:t>Say:</a:t>
            </a:r>
            <a:endParaRPr lang="en-US" sz="8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What does “Trust starts with YOU” mean? [listen while the group provides answers]</a:t>
            </a:r>
          </a:p>
          <a:p>
            <a:r>
              <a:rPr lang="en-US" sz="800" b="0" baseline="0" dirty="0" smtClean="0"/>
              <a:t>It means you have to trust yourself first.  While </a:t>
            </a:r>
            <a:r>
              <a:rPr lang="en-US" sz="800" b="0" dirty="0" smtClean="0"/>
              <a:t>Trust begins</a:t>
            </a:r>
            <a:r>
              <a:rPr lang="en-US" sz="800" b="0" baseline="0" dirty="0" smtClean="0"/>
              <a:t> with YOU (the individual), it is not just about you. </a:t>
            </a:r>
            <a:r>
              <a:rPr lang="en-US" sz="800" b="0" dirty="0" smtClean="0"/>
              <a:t>When you trust yourself</a:t>
            </a:r>
            <a:r>
              <a:rPr lang="en-US" sz="800" b="0" baseline="0" dirty="0" smtClean="0"/>
              <a:t>, it shows.  If you cannot trust yourself it is demonstrated in how you treat others and the lack of trust you extend to others.   </a:t>
            </a:r>
          </a:p>
          <a:p>
            <a:r>
              <a:rPr lang="en-US" sz="800" b="0" baseline="0" dirty="0" smtClean="0"/>
              <a:t>	Self (individual):  When you follow through on commitments you make to yourself (e.g., run errands, sign up for a class and complete the class) you feel good about yourself and that you are trustworthy.  When you do what you say you are going to do, others see it and from your actions take you to be someone that is true to their word and they can trust.  Your trustworthy actions are seen by others – and when you make sure “</a:t>
            </a:r>
            <a:r>
              <a:rPr lang="en-US" sz="800" dirty="0" smtClean="0"/>
              <a:t>Promises Made, Promises Kept” with yourself,</a:t>
            </a:r>
            <a:r>
              <a:rPr lang="en-US" sz="800" baseline="0" dirty="0" smtClean="0"/>
              <a:t> another and your team – you demonstrate your Trust in yourself and others.</a:t>
            </a:r>
            <a:r>
              <a:rPr lang="en-US" sz="800" b="0" baseline="0" dirty="0" smtClean="0"/>
              <a:t> When you display trust to another it gets the gears moving and affects those around you.  It is like a chain reaction – good things happen.  Eventually it spreads to the group and will influence their behaviors and attitudes.</a:t>
            </a:r>
            <a:endParaRPr lang="en-US" sz="800" baseline="0" dirty="0" smtClean="0"/>
          </a:p>
          <a:p>
            <a:r>
              <a:rPr lang="en-US" sz="800" b="0" baseline="0" dirty="0" smtClean="0"/>
              <a:t>	Interpersonal (One-on-One):  When you extend trust to another – you make an assumption that the other person is trustworthy until the individual proves you wrong.  Rather than distrust the person until they prove they can be trusted.  Walking through life not trusting others is definitely no way to live.  We have all had experiences with people who have been less than honest.  It is a human experience we can all relate too,  but it doesn’t mean you can never Trust others again. You affect the world around you. In order to Trust others it must start with you.  To Trust others you must be other focused, not self focused.</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	</a:t>
            </a:r>
            <a:r>
              <a:rPr lang="en-US" sz="800" b="1" baseline="0" dirty="0" smtClean="0"/>
              <a:t>According to “The Trusted Advisor Fieldbook”, Trust is personal, it is paradoxical and it is positively correlated to risk.  If you think you cannot take a risk with someone because there is not enough Trust in the relationship, check your thinking. </a:t>
            </a:r>
            <a:r>
              <a:rPr lang="en-US" sz="800" b="1" dirty="0" smtClean="0"/>
              <a:t>It is the very </a:t>
            </a:r>
            <a:r>
              <a:rPr lang="en-US" sz="800" b="1" i="1" dirty="0" smtClean="0"/>
              <a:t>taking of risks</a:t>
            </a:r>
            <a:r>
              <a:rPr lang="en-US" sz="800" b="1" dirty="0" smtClean="0"/>
              <a:t> that creates Trust in the relationship. </a:t>
            </a:r>
          </a:p>
          <a:p>
            <a:r>
              <a:rPr lang="en-US" sz="800" b="0" baseline="0" dirty="0" smtClean="0"/>
              <a:t>	Team (Group):  When we look at Trust between you and a team, does it just expand on the interpersonal?  As a leader, you need to extend Trust and take the risk to Trust the team. </a:t>
            </a:r>
            <a:r>
              <a:rPr lang="en-US" sz="800" b="1" baseline="0" dirty="0" smtClean="0"/>
              <a:t>In this module, when we refer to teams we will be discussing how you interact with your team and how your team interacts with you.  In 201 we will look at the dynamics of how your team interacts with each other.</a:t>
            </a:r>
          </a:p>
          <a:p>
            <a:r>
              <a:rPr lang="en-US" sz="800" b="0" baseline="0" dirty="0" smtClean="0"/>
              <a:t>[probing questions]</a:t>
            </a:r>
          </a:p>
          <a:p>
            <a:r>
              <a:rPr lang="en-US" sz="800" b="0" baseline="0" dirty="0" smtClean="0"/>
              <a:t>	Is it easier, or more difficult to Trust a team of people? Why or why not? [listen while the group provides answers]</a:t>
            </a:r>
          </a:p>
          <a:p>
            <a:r>
              <a:rPr lang="en-US" sz="800" b="0" baseline="0" dirty="0" smtClean="0"/>
              <a:t>	Is it the entire team you Trust immediately – or the Trust “vibes” you get from a few that allows you to feel you can Trust the team? [listen while the group provides answers]</a:t>
            </a:r>
          </a:p>
          <a:p>
            <a:r>
              <a:rPr lang="en-US" sz="800" b="0" baseline="0" dirty="0" smtClean="0"/>
              <a:t>	Should the same philosophy apply to team that applies to another:  make the assumption the other is Trustworthy until proven wrong.  And if one person breaks Trust, is the entire team now suspect? [listen while the group provides answers]</a:t>
            </a:r>
          </a:p>
          <a:p>
            <a:endParaRPr lang="en-US" b="1" dirty="0" smtClean="0"/>
          </a:p>
          <a:p>
            <a:endParaRPr lang="en-US" b="1"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Evaluate</a:t>
            </a:r>
            <a:r>
              <a:rPr lang="en-US" sz="1000" b="0" baseline="0" dirty="0" smtClean="0"/>
              <a:t> your Behavior exercise </a:t>
            </a:r>
            <a:r>
              <a:rPr lang="en-US" sz="1000" b="0" dirty="0" smtClean="0"/>
              <a:t>– explain they will</a:t>
            </a:r>
            <a:r>
              <a:rPr lang="en-US" sz="1000" b="0" baseline="0" dirty="0" smtClean="0"/>
              <a:t> be given time to read and complete.</a:t>
            </a: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Hand</a:t>
            </a:r>
            <a:r>
              <a:rPr lang="en-US" sz="1000" b="0" baseline="0" dirty="0" smtClean="0"/>
              <a:t> out the exercise</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rPr>
              <a:t>Mouse</a:t>
            </a:r>
            <a:r>
              <a:rPr lang="en-US" sz="1000" kern="1200" baseline="0" dirty="0" smtClean="0">
                <a:solidFill>
                  <a:schemeClr val="tx1"/>
                </a:solidFill>
              </a:rPr>
              <a:t> c</a:t>
            </a:r>
            <a:r>
              <a:rPr lang="en-US" sz="1000" kern="1200" dirty="0" smtClean="0">
                <a:solidFill>
                  <a:schemeClr val="tx1"/>
                </a:solidFill>
              </a:rPr>
              <a:t>lick to have form appear</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rPr>
              <a:t>Read through it</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rPr>
              <a:t>Click on the right side to go to the example for Honesty appear</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rPr>
              <a:t>Come back from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1 Discussion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rPr>
              <a:t>Mouse</a:t>
            </a:r>
            <a:r>
              <a:rPr lang="en-US" sz="1000" kern="1200" baseline="0" dirty="0" smtClean="0">
                <a:solidFill>
                  <a:schemeClr val="tx1"/>
                </a:solidFill>
              </a:rPr>
              <a:t> c</a:t>
            </a:r>
            <a:r>
              <a:rPr lang="en-US" sz="1000" kern="1200" dirty="0" smtClean="0">
                <a:solidFill>
                  <a:schemeClr val="tx1"/>
                </a:solidFill>
              </a:rPr>
              <a:t>lick to have the </a:t>
            </a:r>
            <a:r>
              <a:rPr lang="en-US" sz="1000" kern="1200" baseline="0" dirty="0" smtClean="0">
                <a:solidFill>
                  <a:schemeClr val="tx1"/>
                </a:solidFill>
              </a:rPr>
              <a:t>discussion question appear (form will disappear), read question, have group discussion</a:t>
            </a:r>
            <a:endParaRPr lang="en-US" sz="10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baseline="0" dirty="0" smtClean="0">
              <a:solidFill>
                <a:schemeClr val="tx1"/>
              </a:solidFill>
            </a:endParaRPr>
          </a:p>
          <a:p>
            <a:r>
              <a:rPr lang="en-US" sz="1000" b="1" dirty="0" smtClean="0"/>
              <a:t>Say:  </a:t>
            </a:r>
            <a:r>
              <a:rPr lang="en-US" sz="1000" b="0" dirty="0" smtClean="0"/>
              <a:t>We are going to take </a:t>
            </a:r>
            <a:r>
              <a:rPr lang="en-US" sz="1000" b="1" dirty="0" smtClean="0"/>
              <a:t>15</a:t>
            </a:r>
            <a:r>
              <a:rPr lang="en-US" sz="1000" b="0" dirty="0" smtClean="0"/>
              <a:t> minutes to read</a:t>
            </a:r>
            <a:r>
              <a:rPr lang="en-US" sz="1000" b="0" baseline="0" dirty="0" smtClean="0"/>
              <a:t> and complete the </a:t>
            </a:r>
            <a:r>
              <a:rPr lang="en-US" sz="1000" b="0" dirty="0" smtClean="0"/>
              <a:t>exercise.</a:t>
            </a:r>
            <a:r>
              <a:rPr lang="en-US" sz="1000" b="0" baseline="0" dirty="0" smtClean="0"/>
              <a:t> There are four areas you will be assessing:</a:t>
            </a:r>
          </a:p>
          <a:p>
            <a:r>
              <a:rPr lang="en-US" sz="1000" b="0" baseline="0" dirty="0" smtClean="0"/>
              <a:t>Competence</a:t>
            </a:r>
          </a:p>
          <a:p>
            <a:r>
              <a:rPr lang="en-US" sz="1000" b="0" baseline="0" dirty="0" smtClean="0"/>
              <a:t>Dependability</a:t>
            </a:r>
          </a:p>
          <a:p>
            <a:r>
              <a:rPr lang="en-US" sz="1000" b="0" baseline="0" dirty="0" smtClean="0"/>
              <a:t>Honesty </a:t>
            </a:r>
          </a:p>
          <a:p>
            <a:r>
              <a:rPr lang="en-US" sz="1000" b="0" baseline="0" dirty="0" smtClean="0"/>
              <a:t>Consideration</a:t>
            </a:r>
          </a:p>
          <a:p>
            <a:endParaRPr lang="en-US" sz="1000" b="0" baseline="0" dirty="0" smtClean="0"/>
          </a:p>
          <a:p>
            <a:r>
              <a:rPr lang="en-US" sz="1000" b="0" baseline="0" dirty="0" smtClean="0"/>
              <a:t>I will show you an example of how to fill out the evaluation [click on the right hand form to move to the example]</a:t>
            </a:r>
          </a:p>
          <a:p>
            <a:endParaRPr lang="en-US" sz="1000" b="0" baseline="0" dirty="0" smtClean="0"/>
          </a:p>
          <a:p>
            <a:r>
              <a:rPr lang="en-US" sz="1000" b="0" baseline="0" dirty="0" smtClean="0"/>
              <a:t>[upon returning to slide, click for form to disappear and question to appear]</a:t>
            </a:r>
          </a:p>
          <a:p>
            <a:endParaRPr lang="en-US" sz="1000" b="0" baseline="0" dirty="0" smtClean="0"/>
          </a:p>
          <a:p>
            <a:r>
              <a:rPr lang="en-US" sz="1000" b="0" baseline="0" dirty="0" smtClean="0"/>
              <a:t>Discussion question:</a:t>
            </a:r>
          </a:p>
          <a:p>
            <a:r>
              <a:rPr lang="en-US" sz="1000" b="0" baseline="0" dirty="0" smtClean="0"/>
              <a:t>Did your work environment influence your responses?  If so, how?</a:t>
            </a:r>
          </a:p>
          <a:p>
            <a:endParaRPr lang="en-US" sz="1000"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Evaluate</a:t>
            </a:r>
            <a:r>
              <a:rPr lang="en-US" sz="1000" b="0" baseline="0" dirty="0" smtClean="0"/>
              <a:t> your Behavior exercise </a:t>
            </a:r>
            <a:r>
              <a:rPr lang="en-US" sz="1000" b="0" dirty="0" smtClean="0"/>
              <a:t>– this is an example to help fill out the remaining</a:t>
            </a:r>
            <a:r>
              <a:rPr lang="en-US" sz="1000" b="0" baseline="0" dirty="0" smtClean="0"/>
              <a:t> areas</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Mouse click to have the answers appear (4 mouse clicks one for each question and the written answer)</a:t>
            </a:r>
          </a:p>
          <a:p>
            <a:endParaRPr lang="en-US" sz="1000" b="0" dirty="0" smtClean="0"/>
          </a:p>
          <a:p>
            <a:r>
              <a:rPr lang="en-US" sz="1000" b="1" dirty="0" smtClean="0"/>
              <a:t>Say:  </a:t>
            </a:r>
          </a:p>
          <a:p>
            <a:r>
              <a:rPr lang="en-US" sz="1000" b="0" baseline="0" dirty="0" smtClean="0"/>
              <a:t>This is an example to help with filling out this exercise.  Evaluate your honesty</a:t>
            </a:r>
          </a:p>
          <a:p>
            <a:endParaRPr lang="en-US" sz="1000" b="0" baseline="0" dirty="0" smtClean="0"/>
          </a:p>
          <a:p>
            <a:r>
              <a:rPr lang="en-US" sz="1000" b="0" baseline="0" dirty="0" smtClean="0"/>
              <a:t>We read the questions and answer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kern="1200" dirty="0" smtClean="0">
              <a:solidFill>
                <a:schemeClr val="tx1"/>
              </a:solidFill>
              <a:latin typeface="Verdana" pitchFamily="34" charset="0"/>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latin typeface="Verdana" pitchFamily="34" charset="0"/>
                <a:ea typeface="Verdana" pitchFamily="34" charset="0"/>
                <a:cs typeface="Verdana" pitchFamily="34" charset="0"/>
              </a:rPr>
              <a:t>Have you avoided passing on inaccurate information and omitting information?  Yes</a:t>
            </a:r>
            <a:endParaRPr lang="en-US" sz="1050" kern="1200" baseline="0" dirty="0" smtClean="0">
              <a:solidFill>
                <a:schemeClr val="tx1"/>
              </a:solidFill>
              <a:latin typeface="Verdana" pitchFamily="34" charset="0"/>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latin typeface="Verdana" pitchFamily="34" charset="0"/>
                <a:ea typeface="Verdana" pitchFamily="34" charset="0"/>
                <a:cs typeface="Verdana" pitchFamily="34" charset="0"/>
              </a:rPr>
              <a:t>Have you taken precautions to be consistent in what you say to others</a:t>
            </a:r>
            <a:r>
              <a:rPr lang="en-US" sz="1050" kern="1200" baseline="0" dirty="0" smtClean="0">
                <a:solidFill>
                  <a:schemeClr val="tx1"/>
                </a:solidFill>
                <a:latin typeface="Verdana" pitchFamily="34" charset="0"/>
                <a:ea typeface="Verdana" pitchFamily="34" charset="0"/>
                <a:cs typeface="Verdana" pitchFamily="34" charset="0"/>
              </a:rPr>
              <a:t> and over time</a:t>
            </a:r>
            <a:r>
              <a:rPr lang="en-US" sz="1050" kern="1200" dirty="0" smtClean="0">
                <a:solidFill>
                  <a:schemeClr val="tx1"/>
                </a:solidFill>
                <a:latin typeface="Verdana" pitchFamily="34" charset="0"/>
                <a:ea typeface="Verdana" pitchFamily="34" charset="0"/>
                <a:cs typeface="Verdana" pitchFamily="34" charset="0"/>
              </a:rPr>
              <a:t>? </a:t>
            </a:r>
            <a:r>
              <a:rPr lang="en-US" sz="1050" b="0" kern="1200" dirty="0" smtClean="0">
                <a:solidFill>
                  <a:schemeClr val="tx1"/>
                </a:solidFill>
                <a:latin typeface="Verdana" pitchFamily="34" charset="0"/>
                <a:ea typeface="Verdana" pitchFamily="34" charset="0"/>
                <a:cs typeface="Verdana" pitchFamily="34" charset="0"/>
              </a:rPr>
              <a:t>No</a:t>
            </a:r>
            <a:r>
              <a:rPr lang="en-US" sz="1050" b="0" kern="1200" baseline="0" dirty="0" smtClean="0">
                <a:solidFill>
                  <a:schemeClr val="tx1"/>
                </a:solidFill>
                <a:latin typeface="Verdana" pitchFamily="34" charset="0"/>
                <a:ea typeface="Verdana" pitchFamily="34" charset="0"/>
                <a:cs typeface="Verdana" pitchFamily="34" charset="0"/>
              </a:rPr>
              <a:t> (so this is an area that needs improving)</a:t>
            </a:r>
            <a:endParaRPr lang="en-US" sz="1050" b="0" kern="1200" dirty="0" smtClean="0">
              <a:solidFill>
                <a:schemeClr val="tx1"/>
              </a:solidFill>
              <a:latin typeface="Verdana" pitchFamily="34" charset="0"/>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latin typeface="Verdana" pitchFamily="34" charset="0"/>
                <a:ea typeface="Verdana" pitchFamily="34" charset="0"/>
                <a:cs typeface="Verdana" pitchFamily="34" charset="0"/>
              </a:rPr>
              <a:t>Do you work to set realistic expectations by making</a:t>
            </a:r>
            <a:r>
              <a:rPr lang="en-US" sz="1050" kern="1200" baseline="0" dirty="0" smtClean="0">
                <a:solidFill>
                  <a:schemeClr val="tx1"/>
                </a:solidFill>
                <a:latin typeface="Verdana" pitchFamily="34" charset="0"/>
                <a:ea typeface="Verdana" pitchFamily="34" charset="0"/>
                <a:cs typeface="Verdana" pitchFamily="34" charset="0"/>
              </a:rPr>
              <a:t> sure you’re able and willing to make sure your actions match your words</a:t>
            </a:r>
            <a:r>
              <a:rPr lang="en-US" sz="1050" kern="1200" dirty="0" smtClean="0">
                <a:solidFill>
                  <a:schemeClr val="tx1"/>
                </a:solidFill>
                <a:latin typeface="Verdana" pitchFamily="34" charset="0"/>
                <a:ea typeface="Verdana" pitchFamily="34" charset="0"/>
                <a:cs typeface="Verdana" pitchFamily="34" charset="0"/>
              </a:rPr>
              <a:t>? Mostly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dirty="0" smtClean="0">
              <a:solidFill>
                <a:schemeClr val="tx1"/>
              </a:solidFill>
              <a:latin typeface="Verdana" pitchFamily="34" charset="0"/>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dirty="0" smtClean="0">
                <a:solidFill>
                  <a:schemeClr val="tx1"/>
                </a:solidFill>
                <a:latin typeface="Verdana" pitchFamily="34" charset="0"/>
                <a:ea typeface="Verdana" pitchFamily="34" charset="0"/>
                <a:cs typeface="Verdana" pitchFamily="34" charset="0"/>
              </a:rPr>
              <a:t>In</a:t>
            </a:r>
            <a:r>
              <a:rPr lang="en-US" sz="1050" b="0" kern="1200" baseline="0" dirty="0" smtClean="0">
                <a:solidFill>
                  <a:schemeClr val="tx1"/>
                </a:solidFill>
                <a:latin typeface="Verdana" pitchFamily="34" charset="0"/>
                <a:ea typeface="Verdana" pitchFamily="34" charset="0"/>
                <a:cs typeface="Verdana" pitchFamily="34" charset="0"/>
              </a:rPr>
              <a:t> this example, we were honest in how we have behaved towards co-workers (meaning, my manager, my peers and my employees).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baseline="0" dirty="0" smtClean="0">
              <a:solidFill>
                <a:schemeClr val="tx1"/>
              </a:solidFill>
              <a:latin typeface="Verdana" pitchFamily="34" charset="0"/>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baseline="0" dirty="0" smtClean="0">
                <a:solidFill>
                  <a:schemeClr val="tx1"/>
                </a:solidFill>
                <a:latin typeface="Verdana" pitchFamily="34" charset="0"/>
                <a:ea typeface="Verdana" pitchFamily="34" charset="0"/>
                <a:cs typeface="Verdana" pitchFamily="34" charset="0"/>
              </a:rPr>
              <a:t>Demonstrated honesty at work?  No.  Based on the previous answers, I need to work on being consistent in what I say.  Even though I try to set realistic expectations, I have moments of relapse and need to be better about that.  In order to be honest, I need to make sure my actions match my words and I set realistic expectations, consistently.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kern="1200" dirty="0" smtClean="0">
              <a:solidFill>
                <a:schemeClr val="tx1"/>
              </a:solidFill>
              <a:latin typeface="Verdana" pitchFamily="34" charset="0"/>
              <a:ea typeface="Verdana" pitchFamily="34" charset="0"/>
              <a:cs typeface="Verdana" pitchFamily="34" charset="0"/>
            </a:endParaRPr>
          </a:p>
          <a:p>
            <a:r>
              <a:rPr lang="en-US" sz="1000" b="0" baseline="0" dirty="0" smtClean="0"/>
              <a:t>When you fill this out, remember:  being honest with ourselves is the best policy, and a foundation of Trust.  As you answer the questions on the handout, think about each area and whether or not you demonstrate them at work</a:t>
            </a:r>
          </a:p>
          <a:p>
            <a:endParaRPr lang="en-US" sz="1000" b="0" baseline="0" dirty="0" smtClean="0"/>
          </a:p>
          <a:p>
            <a:r>
              <a:rPr lang="en-US" sz="1000" b="0" baseline="0" dirty="0" smtClean="0"/>
              <a:t>You will have 15 minutes to complete.  </a:t>
            </a:r>
            <a:r>
              <a:rPr lang="en-US" sz="1000" b="1" baseline="0" dirty="0" smtClean="0"/>
              <a:t>This evaluation will be used later in the module.</a:t>
            </a:r>
          </a:p>
          <a:p>
            <a:r>
              <a:rPr lang="en-US" sz="1000" b="0" baseline="0" dirty="0" smtClean="0"/>
              <a:t>[click to go back to the previous slide]</a:t>
            </a:r>
          </a:p>
        </p:txBody>
      </p:sp>
      <p:sp>
        <p:nvSpPr>
          <p:cNvPr id="4" name="Slide Number Placeholder 3"/>
          <p:cNvSpPr>
            <a:spLocks noGrp="1"/>
          </p:cNvSpPr>
          <p:nvPr>
            <p:ph type="sldNum" sz="quarter" idx="10"/>
          </p:nvPr>
        </p:nvSpPr>
        <p:spPr/>
        <p:txBody>
          <a:bodyPr/>
          <a:lstStyle/>
          <a:p>
            <a:fld id="{52B9CA2E-DE30-4197-9497-66186EF98727}"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b="1" dirty="0" smtClean="0"/>
              <a:t>Instructions: </a:t>
            </a:r>
          </a:p>
          <a:p>
            <a:r>
              <a:rPr lang="en-US" sz="1000" b="1" dirty="0" smtClean="0"/>
              <a:t>When I Trust myself, I </a:t>
            </a:r>
            <a:r>
              <a:rPr lang="en-US" sz="1000" b="0" dirty="0" smtClean="0"/>
              <a:t>and </a:t>
            </a:r>
            <a:r>
              <a:rPr lang="en-US" sz="1000" b="1" dirty="0" smtClean="0"/>
              <a:t>When I do not Trust</a:t>
            </a:r>
            <a:r>
              <a:rPr lang="en-US" sz="1000" b="1" baseline="0" dirty="0" smtClean="0"/>
              <a:t> myself, I </a:t>
            </a:r>
            <a:r>
              <a:rPr lang="en-US" sz="1000" b="0" dirty="0" smtClean="0"/>
              <a:t>will be visible when</a:t>
            </a:r>
            <a:r>
              <a:rPr lang="en-US" sz="1000" b="0" baseline="0" dirty="0" smtClean="0"/>
              <a:t> slide appears. There are 4 items under each heading and with each mouse click will alternately appear.  Read each as it appears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After the fourth When I do not Trust myself, I, have group discussion.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Mouse click for the tag line, Without Trust in yourself…you suffer</a:t>
            </a:r>
          </a:p>
          <a:p>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Say:  </a:t>
            </a:r>
            <a:r>
              <a:rPr lang="en-US" sz="1000" b="0" dirty="0" smtClean="0"/>
              <a:t>What</a:t>
            </a:r>
            <a:r>
              <a:rPr lang="en-US" sz="1000" b="0" baseline="0" dirty="0" smtClean="0"/>
              <a:t> are some actions/behaviors we have when we Trust ourselves and when we don’t Trust ourselves</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[read]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Trust myself, I…</a:t>
            </a:r>
            <a:r>
              <a:rPr lang="en-US" sz="1000" dirty="0" smtClean="0"/>
              <a:t> Keep promises/commitments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do not Trust myself, I…</a:t>
            </a:r>
            <a:r>
              <a:rPr lang="en-US" sz="1000" b="0" dirty="0" smtClean="0"/>
              <a:t> Break</a:t>
            </a:r>
            <a:r>
              <a:rPr lang="en-US" sz="1000" b="0" baseline="0" dirty="0" smtClean="0"/>
              <a:t> promises/commitments</a:t>
            </a:r>
            <a:endParaRPr lang="en-US" sz="1000" dirty="0" smtClean="0"/>
          </a:p>
          <a:p>
            <a:r>
              <a:rPr lang="en-US" sz="1000" b="0" baseline="0" dirty="0" smtClean="0"/>
              <a:t>When I Trust myself, I….</a:t>
            </a:r>
            <a:r>
              <a:rPr lang="en-US" sz="1000" dirty="0" smtClean="0"/>
              <a:t> Share</a:t>
            </a:r>
            <a:r>
              <a:rPr lang="en-US" sz="1000" baseline="0" dirty="0" smtClean="0"/>
              <a:t> information, am transparent in dealing with everyone</a:t>
            </a:r>
            <a:endParaRPr lang="en-US" sz="10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do not Trust myself, I… Withhold important information, am not transparent</a:t>
            </a:r>
          </a:p>
          <a:p>
            <a:r>
              <a:rPr lang="en-US" sz="1000" b="0" baseline="0" dirty="0" smtClean="0"/>
              <a:t>When I Trust myself, I….</a:t>
            </a:r>
            <a:r>
              <a:rPr lang="en-US" sz="1000" dirty="0" smtClean="0"/>
              <a:t> Set and achieve goals</a:t>
            </a:r>
            <a:endParaRPr lang="en-US" sz="10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do not Trust myself, I… Make excuses and lack accountability</a:t>
            </a:r>
          </a:p>
          <a:p>
            <a:r>
              <a:rPr lang="en-US" sz="1000" b="0" baseline="0" dirty="0" smtClean="0"/>
              <a:t>When I Trust myself, I….</a:t>
            </a:r>
            <a:r>
              <a:rPr lang="en-US" sz="1000" dirty="0" smtClean="0"/>
              <a:t> Take responsibility</a:t>
            </a:r>
            <a:endParaRPr lang="en-US" sz="10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do not Trust myself, I… Blame others</a:t>
            </a:r>
          </a:p>
          <a:p>
            <a:endParaRPr lang="en-US" sz="1000" b="0" baseline="0" dirty="0" smtClean="0"/>
          </a:p>
          <a:p>
            <a:r>
              <a:rPr lang="en-US" sz="1000" b="0" baseline="0" dirty="0" smtClean="0"/>
              <a:t>Anything else you would add to this list?</a:t>
            </a:r>
          </a:p>
          <a:p>
            <a:endParaRPr lang="en-US" sz="1000" b="0" baseline="0" dirty="0" smtClean="0"/>
          </a:p>
          <a:p>
            <a:pPr>
              <a:buNone/>
            </a:pPr>
            <a:r>
              <a:rPr lang="en-US" sz="1000" dirty="0" smtClean="0"/>
              <a:t>Without</a:t>
            </a:r>
            <a:r>
              <a:rPr lang="en-US" sz="1000" baseline="0" dirty="0" smtClean="0"/>
              <a:t> Trust in yourself…you suffer</a:t>
            </a:r>
            <a:endParaRPr lang="en-US" sz="100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b="1" dirty="0" smtClean="0"/>
              <a:t>Instructions: </a:t>
            </a:r>
          </a:p>
          <a:p>
            <a:r>
              <a:rPr lang="en-US" sz="1000" b="1" dirty="0" smtClean="0"/>
              <a:t>When I Trust another, I </a:t>
            </a:r>
            <a:r>
              <a:rPr lang="en-US" sz="1000" b="0" dirty="0" smtClean="0"/>
              <a:t>and </a:t>
            </a:r>
            <a:r>
              <a:rPr lang="en-US" sz="1000" b="1" dirty="0" smtClean="0"/>
              <a:t>When I do not Trust</a:t>
            </a:r>
            <a:r>
              <a:rPr lang="en-US" sz="1000" b="1" baseline="0" dirty="0" smtClean="0"/>
              <a:t> another, I </a:t>
            </a:r>
            <a:r>
              <a:rPr lang="en-US" sz="1000" b="0" dirty="0" smtClean="0"/>
              <a:t>will be visible when</a:t>
            </a:r>
            <a:r>
              <a:rPr lang="en-US" sz="1000" b="0" baseline="0" dirty="0" smtClean="0"/>
              <a:t> slide appears. There are 4 items under each heading and with each mouse click will alternately appear.  Read each as it appears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After the fourth When I do not Trust another, I, have group discussion.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Mouse click for the tag line, Without Trust in another…relationship suffers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Say:  </a:t>
            </a:r>
            <a:r>
              <a:rPr lang="en-US" sz="1000" b="0" dirty="0" smtClean="0"/>
              <a:t>What</a:t>
            </a:r>
            <a:r>
              <a:rPr lang="en-US" sz="1000" b="0" baseline="0" dirty="0" smtClean="0"/>
              <a:t> are some actions/behaviors we have when we Trust another and when we don’t Trust another?</a:t>
            </a:r>
            <a:endParaRPr lang="en-US" sz="1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[read]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Trust another, I…</a:t>
            </a:r>
            <a:r>
              <a:rPr lang="en-US" sz="1000" dirty="0" smtClean="0"/>
              <a:t> Am respectful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do not Trust another, I…</a:t>
            </a:r>
            <a:r>
              <a:rPr lang="en-US" sz="1000" b="0" dirty="0" smtClean="0"/>
              <a:t> Am disrespectful/rude</a:t>
            </a:r>
            <a:endParaRPr lang="en-US" sz="1000" dirty="0" smtClean="0"/>
          </a:p>
          <a:p>
            <a:r>
              <a:rPr lang="en-US" sz="1000" b="0" baseline="0" dirty="0" smtClean="0"/>
              <a:t>When I Trust another, I….</a:t>
            </a:r>
            <a:r>
              <a:rPr lang="en-US" sz="1000" dirty="0" smtClean="0"/>
              <a:t> Give credit</a:t>
            </a:r>
            <a:endParaRPr lang="en-US" sz="10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do not Trust another, I… Take credit</a:t>
            </a:r>
          </a:p>
          <a:p>
            <a:r>
              <a:rPr lang="en-US" sz="1000" b="0" baseline="0" dirty="0" smtClean="0"/>
              <a:t>When I Trust another, I….</a:t>
            </a:r>
            <a:r>
              <a:rPr lang="en-US" sz="1000" dirty="0" smtClean="0"/>
              <a:t> Clarify expectations</a:t>
            </a:r>
            <a:r>
              <a:rPr lang="en-US" sz="1000" baseline="0" dirty="0" smtClean="0"/>
              <a:t> and ensure understanding</a:t>
            </a:r>
            <a:endParaRPr lang="en-US" sz="10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do not Trust another, I… Withhold important information or direction</a:t>
            </a:r>
          </a:p>
          <a:p>
            <a:r>
              <a:rPr lang="en-US" sz="1000" b="0" baseline="0" dirty="0" smtClean="0"/>
              <a:t>When I Trust another, I….</a:t>
            </a:r>
            <a:r>
              <a:rPr lang="en-US" sz="1000" dirty="0" smtClean="0"/>
              <a:t> Encourage</a:t>
            </a:r>
            <a:r>
              <a:rPr lang="en-US" sz="1000" baseline="0" dirty="0" smtClean="0"/>
              <a:t> and empower</a:t>
            </a:r>
            <a:endParaRPr lang="en-US" sz="10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When I do not Trust another, I… Micromanage and disempower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Anything else you would add to this list?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baseline="0" dirty="0" smtClean="0"/>
          </a:p>
          <a:p>
            <a:pPr>
              <a:buNone/>
            </a:pPr>
            <a:r>
              <a:rPr lang="en-US" sz="1000" dirty="0" smtClean="0"/>
              <a:t>Without</a:t>
            </a:r>
            <a:r>
              <a:rPr lang="en-US" sz="1000" baseline="0" dirty="0" smtClean="0"/>
              <a:t> Trust in another…relationship suffers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Question for you:  Do you think that if</a:t>
            </a:r>
            <a:r>
              <a:rPr lang="en-US" sz="1000" baseline="0" dirty="0" smtClean="0"/>
              <a:t> a person lacks Trust in you that you can influence/lead them?</a:t>
            </a:r>
          </a:p>
        </p:txBody>
      </p:sp>
      <p:sp>
        <p:nvSpPr>
          <p:cNvPr id="4" name="Slide Number Placeholder 3"/>
          <p:cNvSpPr>
            <a:spLocks noGrp="1"/>
          </p:cNvSpPr>
          <p:nvPr>
            <p:ph type="sldNum" sz="quarter" idx="10"/>
          </p:nvPr>
        </p:nvSpPr>
        <p:spPr/>
        <p:txBody>
          <a:bodyPr/>
          <a:lstStyle/>
          <a:p>
            <a:fld id="{52B9CA2E-DE30-4197-9497-66186EF98727}"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smtClean="0"/>
              <a:t>Instructions: </a:t>
            </a:r>
          </a:p>
          <a:p>
            <a:r>
              <a:rPr lang="en-US" sz="900" b="1" dirty="0" smtClean="0"/>
              <a:t>When I Trust a team, I </a:t>
            </a:r>
            <a:r>
              <a:rPr lang="en-US" sz="900" b="0" dirty="0" smtClean="0"/>
              <a:t>and </a:t>
            </a:r>
            <a:r>
              <a:rPr lang="en-US" sz="900" b="1" dirty="0" smtClean="0"/>
              <a:t>When I do not Trust</a:t>
            </a:r>
            <a:r>
              <a:rPr lang="en-US" sz="900" b="1" baseline="0" dirty="0" smtClean="0"/>
              <a:t> a team, I </a:t>
            </a:r>
            <a:r>
              <a:rPr lang="en-US" sz="900" b="0" dirty="0" smtClean="0"/>
              <a:t>will be visible when</a:t>
            </a:r>
            <a:r>
              <a:rPr lang="en-US" sz="900" b="0" baseline="0" dirty="0" smtClean="0"/>
              <a:t> slide appears. There are 4 items under each heading and with each mouse click will alternately appear.  Read each as it appears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After the fourth When I do not Trust a team, I, have group discussion.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Mouse click for the tag line, Without Trust in the team…productivity suffers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Say:  </a:t>
            </a:r>
            <a:r>
              <a:rPr lang="en-US" sz="900" b="0" dirty="0" smtClean="0"/>
              <a:t>What</a:t>
            </a:r>
            <a:r>
              <a:rPr lang="en-US" sz="900" b="0" baseline="0" dirty="0" smtClean="0"/>
              <a:t> are some actions/behaviors we have when we Trust a team and when we don’t Trust a team?</a:t>
            </a:r>
            <a:endParaRPr lang="en-US" sz="9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 </a:t>
            </a:r>
            <a:r>
              <a:rPr lang="en-US" sz="900" b="0" baseline="0" dirty="0" smtClean="0"/>
              <a:t>[read]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When I Trust a team, I…</a:t>
            </a:r>
            <a:r>
              <a:rPr lang="en-US" sz="900" dirty="0" smtClean="0"/>
              <a:t> Ensure a balanced workload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When I do not Trust a team, I…</a:t>
            </a:r>
            <a:r>
              <a:rPr lang="en-US" sz="900" b="0" dirty="0" smtClean="0"/>
              <a:t> Do not balance the workload</a:t>
            </a:r>
            <a:endParaRPr lang="en-US" sz="900" dirty="0" smtClean="0"/>
          </a:p>
          <a:p>
            <a:r>
              <a:rPr lang="en-US" sz="900" b="0" baseline="0" dirty="0" smtClean="0"/>
              <a:t>When I Trust a team, I….</a:t>
            </a:r>
            <a:r>
              <a:rPr lang="en-US" sz="900" dirty="0" smtClean="0"/>
              <a:t> Equally provide development opportunities and share knowledge</a:t>
            </a: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When I do not Trust a team, I… </a:t>
            </a:r>
            <a:r>
              <a:rPr lang="en-US" sz="900" dirty="0" smtClean="0"/>
              <a:t>Do not equally provide development opportunities and share knowledge</a:t>
            </a:r>
            <a:endParaRPr lang="en-US" sz="900" b="0" baseline="0" dirty="0" smtClean="0"/>
          </a:p>
          <a:p>
            <a:r>
              <a:rPr lang="en-US" sz="900" b="0" baseline="0" dirty="0" smtClean="0"/>
              <a:t>When I Trust a team, I….</a:t>
            </a:r>
            <a:r>
              <a:rPr lang="en-US" sz="900" dirty="0" smtClean="0"/>
              <a:t> Empower the team to make decisions</a:t>
            </a: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When I do not Trust a team, I… </a:t>
            </a:r>
            <a:r>
              <a:rPr lang="en-US" sz="900" dirty="0" smtClean="0"/>
              <a:t>Make the decisions and waste time justifying them</a:t>
            </a:r>
            <a:endParaRPr lang="en-US" sz="900" b="0" baseline="0" dirty="0" smtClean="0"/>
          </a:p>
          <a:p>
            <a:r>
              <a:rPr lang="en-US" sz="900" b="0" baseline="0" dirty="0" smtClean="0"/>
              <a:t>When I Trust a team, I….</a:t>
            </a:r>
            <a:r>
              <a:rPr lang="en-US" sz="900" dirty="0" smtClean="0"/>
              <a:t> Show concern for others</a:t>
            </a: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When I do not Trust a team, I… </a:t>
            </a:r>
            <a:r>
              <a:rPr lang="en-US" sz="900" dirty="0" smtClean="0"/>
              <a:t>Show no concern for others and think only of myself</a:t>
            </a: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a:buNone/>
            </a:pPr>
            <a:r>
              <a:rPr lang="en-US" sz="900" dirty="0" smtClean="0"/>
              <a:t>Without</a:t>
            </a:r>
            <a:r>
              <a:rPr lang="en-US" sz="900" baseline="0" dirty="0" smtClean="0"/>
              <a:t> Trust in the team…productivity suffers</a:t>
            </a:r>
          </a:p>
          <a:p>
            <a:pPr>
              <a:buNone/>
            </a:pPr>
            <a:endParaRPr lang="en-US" sz="9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Questions</a:t>
            </a:r>
            <a:r>
              <a:rPr lang="en-US" sz="900" baseline="0" dirty="0" smtClean="0"/>
              <a:t> </a:t>
            </a:r>
            <a:r>
              <a:rPr lang="en-US" sz="900" dirty="0" smtClean="0"/>
              <a:t>for you:  </a:t>
            </a:r>
            <a:r>
              <a:rPr lang="en-US" sz="900" b="0" i="0" baseline="0" dirty="0" smtClean="0"/>
              <a:t>Do you Trust your entire team as a collective?  Meaning, you Trust each individual on your team.  Or do you Trust your team because you have a few people on the team who are Trustworthy and make sure things get done?  Ask yourself- If I give an assignment to anyone on the team will it get done?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i="0" baseline="0" dirty="0" smtClean="0"/>
          </a:p>
          <a:p>
            <a:r>
              <a:rPr lang="en-US" sz="900" b="0" baseline="0" dirty="0" smtClean="0">
                <a:effectLst>
                  <a:outerShdw blurRad="38100" dist="38100" dir="2700000" algn="tl">
                    <a:srgbClr val="000000">
                      <a:alpha val="43137"/>
                    </a:srgbClr>
                  </a:outerShdw>
                </a:effectLst>
              </a:rPr>
              <a:t>When you treat your entire team in a Trusting way you will gain credibility and influence.</a:t>
            </a:r>
            <a:r>
              <a:rPr lang="en-US" sz="900" b="0" dirty="0" smtClean="0">
                <a:effectLst>
                  <a:outerShdw blurRad="38100" dist="38100" dir="2700000" algn="tl">
                    <a:srgbClr val="000000">
                      <a:alpha val="43137"/>
                    </a:srgbClr>
                  </a:outerShdw>
                </a:effectLst>
              </a:rPr>
              <a:t> </a:t>
            </a:r>
          </a:p>
          <a:p>
            <a:endParaRPr lang="en-US" sz="900" b="1" dirty="0" smtClean="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fld id="{52B9CA2E-DE30-4197-9497-66186EF98727}"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4300" y="4152900"/>
            <a:ext cx="6743700" cy="4149090"/>
          </a:xfr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smtClean="0"/>
              <a:t>Instructions:</a:t>
            </a:r>
            <a:endParaRPr lang="en-US" sz="8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rPr>
              <a:t>3 principles – practice honesty, take responsibility</a:t>
            </a:r>
            <a:r>
              <a:rPr lang="en-US" sz="800" kern="1200" baseline="0" dirty="0" smtClean="0">
                <a:solidFill>
                  <a:schemeClr val="tx1"/>
                </a:solidFill>
              </a:rPr>
              <a:t> and </a:t>
            </a:r>
            <a:r>
              <a:rPr lang="en-US" sz="800" kern="1200" dirty="0" smtClean="0">
                <a:solidFill>
                  <a:schemeClr val="tx1"/>
                </a:solidFill>
              </a:rPr>
              <a:t>act fairly</a:t>
            </a:r>
            <a:r>
              <a:rPr lang="en-US" sz="800" kern="1200" baseline="0" dirty="0" smtClean="0">
                <a:solidFill>
                  <a:schemeClr val="tx1"/>
                </a:solidFill>
              </a:rPr>
              <a:t>.  The first one appears. Mouse click for each of remaining principles to appear with a description.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After the last principle is Trusting Relationships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Mouse click to have Be Patient and Trust takes time to appear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endParaRPr>
          </a:p>
          <a:p>
            <a:r>
              <a:rPr lang="en-US" sz="800" b="1" dirty="0" smtClean="0"/>
              <a:t>Say:</a:t>
            </a:r>
            <a:r>
              <a:rPr lang="en-US" sz="800" b="1" baseline="0" dirty="0" smtClean="0"/>
              <a:t> </a:t>
            </a:r>
          </a:p>
          <a:p>
            <a:r>
              <a:rPr lang="en-US" sz="800" b="0" baseline="0" dirty="0" smtClean="0"/>
              <a:t>In order to build Trust, there are three principles to follow</a:t>
            </a:r>
          </a:p>
          <a:p>
            <a:endParaRPr lang="en-US" sz="800" b="0" baseline="0" dirty="0" smtClean="0"/>
          </a:p>
          <a:p>
            <a:r>
              <a:rPr lang="en-US" sz="800" b="1" baseline="0" dirty="0" smtClean="0"/>
              <a:t>Practice Honesty – what does that mean?</a:t>
            </a:r>
          </a:p>
          <a:p>
            <a:pPr marL="177800" lvl="0" indent="-177800" algn="l" defTabSz="914400" rtl="0" eaLnBrk="1" fontAlgn="base" latinLnBrk="0" hangingPunct="1">
              <a:spcAft>
                <a:spcPts val="600"/>
              </a:spcAft>
              <a:buClr>
                <a:srgbClr val="0038A8"/>
              </a:buClr>
              <a:buFont typeface="Arial" pitchFamily="34" charset="0"/>
              <a:buChar char="•"/>
              <a:defRPr/>
            </a:pPr>
            <a:r>
              <a:rPr lang="en-US" sz="800" kern="1200" dirty="0" smtClean="0">
                <a:solidFill>
                  <a:schemeClr val="tx1"/>
                </a:solidFill>
              </a:rPr>
              <a:t>Freely share information (if you can’t provide information because it is confidential, tell people that you cannot share the information at this time because it was requested you do not)</a:t>
            </a:r>
          </a:p>
          <a:p>
            <a:pPr marL="177800" lvl="0" indent="-177800" algn="l" defTabSz="914400" rtl="0" eaLnBrk="1" fontAlgn="base" latinLnBrk="0" hangingPunct="1">
              <a:spcAft>
                <a:spcPts val="600"/>
              </a:spcAft>
              <a:buClr>
                <a:srgbClr val="0038A8"/>
              </a:buClr>
              <a:buFont typeface="Arial" pitchFamily="34" charset="0"/>
              <a:buChar char="•"/>
              <a:defRPr/>
            </a:pPr>
            <a:r>
              <a:rPr lang="en-US" sz="800" kern="1200" dirty="0" smtClean="0">
                <a:solidFill>
                  <a:schemeClr val="tx1"/>
                </a:solidFill>
              </a:rPr>
              <a:t>Tell the Truth (if you don’t know the answer to something, state you do not know)</a:t>
            </a:r>
          </a:p>
          <a:p>
            <a:pPr marL="177800" lvl="0" indent="-177800" algn="l" defTabSz="914400" rtl="0" eaLnBrk="1" fontAlgn="base" latinLnBrk="0" hangingPunct="1">
              <a:spcAft>
                <a:spcPts val="600"/>
              </a:spcAft>
              <a:buClr>
                <a:srgbClr val="0038A8"/>
              </a:buClr>
              <a:buFont typeface="Arial" pitchFamily="34" charset="0"/>
              <a:buChar char="•"/>
              <a:defRPr/>
            </a:pPr>
            <a:r>
              <a:rPr lang="en-US" sz="800" kern="1200" dirty="0" smtClean="0">
                <a:solidFill>
                  <a:schemeClr val="tx1"/>
                </a:solidFill>
              </a:rPr>
              <a:t>Address </a:t>
            </a:r>
            <a:r>
              <a:rPr lang="en-US" sz="800" b="0" baseline="0" dirty="0" smtClean="0"/>
              <a:t>issues head on (don’t let problems fester – get things out in the open and resolved)</a:t>
            </a:r>
          </a:p>
          <a:p>
            <a:pPr>
              <a:buFont typeface="Arial" pitchFamily="34" charset="0"/>
              <a:buNone/>
            </a:pPr>
            <a:r>
              <a:rPr lang="en-US" sz="800" b="0" baseline="0" dirty="0" smtClean="0"/>
              <a:t>Plus</a:t>
            </a:r>
          </a:p>
          <a:p>
            <a:pPr>
              <a:buFont typeface="Arial" pitchFamily="34" charset="0"/>
              <a:buNone/>
            </a:pPr>
            <a:r>
              <a:rPr lang="en-US" sz="800" b="1" baseline="0" dirty="0" smtClean="0"/>
              <a:t>Take Responsibility – how do you do that?</a:t>
            </a:r>
          </a:p>
          <a:p>
            <a:pPr marL="177800" lvl="0" indent="-177800" algn="l" defTabSz="914400" rtl="0" eaLnBrk="1" fontAlgn="base" latinLnBrk="0" hangingPunct="1">
              <a:spcAft>
                <a:spcPts val="600"/>
              </a:spcAft>
              <a:buClr>
                <a:srgbClr val="0038A8"/>
              </a:buClr>
              <a:buFont typeface="Arial" pitchFamily="34" charset="0"/>
              <a:buChar char="•"/>
              <a:defRPr/>
            </a:pPr>
            <a:r>
              <a:rPr lang="en-US" sz="800" kern="1200" dirty="0" smtClean="0">
                <a:solidFill>
                  <a:schemeClr val="tx1"/>
                </a:solidFill>
              </a:rPr>
              <a:t>Be accountable for your own actions and for the actions of your team</a:t>
            </a:r>
          </a:p>
          <a:p>
            <a:pPr marL="177800" lvl="0" indent="-177800" algn="l" defTabSz="914400" rtl="0" eaLnBrk="1" fontAlgn="base" latinLnBrk="0" hangingPunct="1">
              <a:spcAft>
                <a:spcPts val="600"/>
              </a:spcAft>
              <a:buClr>
                <a:srgbClr val="0038A8"/>
              </a:buClr>
              <a:buFont typeface="Arial" pitchFamily="34" charset="0"/>
              <a:buChar char="•"/>
              <a:defRPr/>
            </a:pPr>
            <a:r>
              <a:rPr lang="en-US" sz="800" kern="1200" dirty="0" smtClean="0">
                <a:solidFill>
                  <a:schemeClr val="tx1"/>
                </a:solidFill>
              </a:rPr>
              <a:t>Keep your promises (say what you mean and follow through on it)</a:t>
            </a:r>
          </a:p>
          <a:p>
            <a:pPr marL="177800" lvl="0" indent="-177800" algn="l" defTabSz="914400" rtl="0" eaLnBrk="1" fontAlgn="base" latinLnBrk="0" hangingPunct="1">
              <a:spcAft>
                <a:spcPts val="600"/>
              </a:spcAft>
              <a:buClr>
                <a:srgbClr val="0038A8"/>
              </a:buClr>
              <a:buFont typeface="Arial" pitchFamily="34" charset="0"/>
              <a:buChar char="•"/>
              <a:defRPr/>
            </a:pPr>
            <a:r>
              <a:rPr lang="en-US" sz="800" kern="1200" dirty="0" smtClean="0">
                <a:solidFill>
                  <a:schemeClr val="tx1"/>
                </a:solidFill>
              </a:rPr>
              <a:t>Apologize quickly and sincerely when wrong (don’t cover it up, let the person know you were wrong, why you were wrong and make any restitution as necessary – more </a:t>
            </a:r>
            <a:r>
              <a:rPr lang="en-US" sz="800" b="0" baseline="0" dirty="0" smtClean="0"/>
              <a:t>on this later)</a:t>
            </a:r>
          </a:p>
          <a:p>
            <a:pPr>
              <a:buFont typeface="Arial" pitchFamily="34" charset="0"/>
              <a:buNone/>
            </a:pPr>
            <a:r>
              <a:rPr lang="en-US" sz="800" b="0" baseline="0" dirty="0" smtClean="0"/>
              <a:t>Plus </a:t>
            </a:r>
          </a:p>
          <a:p>
            <a:pPr>
              <a:buFont typeface="Arial" pitchFamily="34" charset="0"/>
              <a:buNone/>
            </a:pPr>
            <a:r>
              <a:rPr lang="en-US" sz="800" b="1" baseline="0" dirty="0" smtClean="0"/>
              <a:t>Act Fairly – what can you do or not do?</a:t>
            </a:r>
          </a:p>
          <a:p>
            <a:pPr marL="177800" lvl="0" indent="-177800" fontAlgn="base">
              <a:spcAft>
                <a:spcPts val="600"/>
              </a:spcAft>
              <a:buClr>
                <a:srgbClr val="0038A8"/>
              </a:buClr>
              <a:buFont typeface="Arial" pitchFamily="34" charset="0"/>
              <a:buChar char="•"/>
              <a:defRPr/>
            </a:pPr>
            <a:r>
              <a:rPr lang="en-US" sz="800" dirty="0" smtClean="0"/>
              <a:t>Do not show favoritism; provide the same level of support (doesn’t mean everyone has equal assignments; be consisten</a:t>
            </a:r>
            <a:r>
              <a:rPr lang="en-US" sz="800" baseline="0" dirty="0" smtClean="0"/>
              <a:t>t in how you deal with issues and employees) </a:t>
            </a:r>
            <a:endParaRPr lang="en-US" sz="800" dirty="0" smtClean="0"/>
          </a:p>
          <a:p>
            <a:pPr marL="177800" lvl="0" indent="-177800" fontAlgn="base">
              <a:spcAft>
                <a:spcPts val="600"/>
              </a:spcAft>
              <a:buClr>
                <a:srgbClr val="0038A8"/>
              </a:buClr>
              <a:buFont typeface="Arial" pitchFamily="34" charset="0"/>
              <a:buChar char="•"/>
              <a:defRPr/>
            </a:pPr>
            <a:r>
              <a:rPr lang="en-US" sz="800" dirty="0" smtClean="0"/>
              <a:t>Give credit to others </a:t>
            </a:r>
            <a:r>
              <a:rPr lang="en-US" sz="800" dirty="0" smtClean="0">
                <a:solidFill>
                  <a:srgbClr val="FF0000"/>
                </a:solidFill>
              </a:rPr>
              <a:t> </a:t>
            </a:r>
          </a:p>
          <a:p>
            <a:pPr marL="177800" lvl="0" indent="-177800" fontAlgn="base">
              <a:spcAft>
                <a:spcPts val="600"/>
              </a:spcAft>
              <a:buClr>
                <a:srgbClr val="0038A8"/>
              </a:buClr>
              <a:buFont typeface="Arial" pitchFamily="34" charset="0"/>
              <a:buChar char="•"/>
              <a:defRPr/>
            </a:pPr>
            <a:r>
              <a:rPr lang="en-US" sz="800" dirty="0" smtClean="0"/>
              <a:t>Clarify expectations for all</a:t>
            </a:r>
          </a:p>
          <a:p>
            <a:pPr marL="177800" lvl="0" indent="-177800" fontAlgn="base">
              <a:spcAft>
                <a:spcPts val="600"/>
              </a:spcAft>
              <a:buClr>
                <a:srgbClr val="0038A8"/>
              </a:buClr>
              <a:buFontTx/>
              <a:buNone/>
              <a:defRPr/>
            </a:pPr>
            <a:r>
              <a:rPr lang="en-US" sz="800" kern="1200" dirty="0" smtClean="0">
                <a:solidFill>
                  <a:schemeClr val="tx1"/>
                </a:solidFill>
              </a:rPr>
              <a:t> (With Act Fairly, and showing favoritism, be prepared to discuss perception issues.  Even if you feel you are not showing favoritism, employees may have the perception that you are.  As</a:t>
            </a:r>
            <a:r>
              <a:rPr lang="en-US" sz="800" kern="1200" baseline="0" dirty="0" smtClean="0">
                <a:solidFill>
                  <a:schemeClr val="tx1"/>
                </a:solidFill>
              </a:rPr>
              <a:t> a manager, you need to deal with perceptions.</a:t>
            </a:r>
            <a:r>
              <a:rPr lang="en-US" sz="800" kern="1200" dirty="0" smtClean="0">
                <a:solidFill>
                  <a:schemeClr val="tx1"/>
                </a:solidFill>
              </a:rPr>
              <a:t>)</a:t>
            </a:r>
          </a:p>
          <a:p>
            <a:pPr marL="177800" lvl="0" indent="-177800" fontAlgn="base">
              <a:buClr>
                <a:srgbClr val="0038A8"/>
              </a:buClr>
              <a:buFontTx/>
              <a:buNone/>
              <a:defRPr/>
            </a:pPr>
            <a:r>
              <a:rPr lang="en-US" sz="800" b="0" dirty="0" smtClean="0"/>
              <a:t>Equals</a:t>
            </a:r>
            <a:endParaRPr lang="en-US" sz="800" dirty="0" smtClean="0"/>
          </a:p>
          <a:p>
            <a:pPr marL="177800" lvl="0" indent="-177800" fontAlgn="base">
              <a:buClr>
                <a:srgbClr val="0038A8"/>
              </a:buClr>
              <a:buFontTx/>
              <a:buNone/>
              <a:defRPr/>
            </a:pPr>
            <a:r>
              <a:rPr lang="en-US" sz="800" kern="1200" dirty="0" smtClean="0">
                <a:solidFill>
                  <a:schemeClr val="tx1"/>
                </a:solidFill>
              </a:rPr>
              <a:t>Trusting Relationships – you thrive, your relationship</a:t>
            </a:r>
            <a:r>
              <a:rPr lang="en-US" sz="800" kern="1200" baseline="0" dirty="0" smtClean="0">
                <a:solidFill>
                  <a:schemeClr val="tx1"/>
                </a:solidFill>
              </a:rPr>
              <a:t> thrives and productivity thrives.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You </a:t>
            </a:r>
            <a:r>
              <a:rPr lang="en-US" sz="800" kern="1200" dirty="0" smtClean="0">
                <a:solidFill>
                  <a:schemeClr val="tx1"/>
                </a:solidFill>
              </a:rPr>
              <a:t>cannot rush and make a relationship a trusting one – </a:t>
            </a:r>
            <a:r>
              <a:rPr lang="en-US" sz="800" b="1" kern="1200" dirty="0" smtClean="0">
                <a:solidFill>
                  <a:schemeClr val="tx1"/>
                </a:solidFill>
              </a:rPr>
              <a:t>it takes time, so be patient</a:t>
            </a:r>
            <a:r>
              <a:rPr lang="en-US" sz="800" kern="1200" dirty="0" smtClean="0">
                <a:solidFill>
                  <a:schemeClr val="tx1"/>
                </a:solidFill>
              </a:rPr>
              <a:t>. There will be people who are naturally suspicious,</a:t>
            </a:r>
            <a:r>
              <a:rPr lang="en-US" sz="800" kern="1200" baseline="0" dirty="0" smtClean="0">
                <a:solidFill>
                  <a:schemeClr val="tx1"/>
                </a:solidFill>
              </a:rPr>
              <a:t> or skeptical, and will not Trust you instantly.  </a:t>
            </a:r>
            <a:r>
              <a:rPr lang="en-US" sz="800" kern="1200" dirty="0" smtClean="0">
                <a:solidFill>
                  <a:schemeClr val="tx1"/>
                </a:solidFill>
              </a:rPr>
              <a:t>You cannot snap your fingers and expect it to happen immediately.</a:t>
            </a:r>
            <a:r>
              <a:rPr lang="en-US" sz="800" kern="1200" baseline="0" dirty="0" smtClean="0">
                <a:solidFill>
                  <a:schemeClr val="tx1"/>
                </a:solidFill>
              </a:rPr>
              <a:t>  Don’t be insulted or upset – remember your actions will speak louder than 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endParaRPr>
          </a:p>
        </p:txBody>
      </p:sp>
      <p:sp>
        <p:nvSpPr>
          <p:cNvPr id="4" name="Slide Number Placeholder 3"/>
          <p:cNvSpPr>
            <a:spLocks noGrp="1"/>
          </p:cNvSpPr>
          <p:nvPr>
            <p:ph type="sldNum" sz="quarter" idx="10"/>
          </p:nvPr>
        </p:nvSpPr>
        <p:spPr/>
        <p:txBody>
          <a:bodyPr/>
          <a:lstStyle/>
          <a:p>
            <a:fld id="{52B9CA2E-DE30-4197-9497-66186EF98727}"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 y="4271010"/>
            <a:ext cx="67437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Video Course should be open and ready to go</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Show</a:t>
            </a:r>
            <a:r>
              <a:rPr lang="en-US" sz="900" b="0" baseline="0" dirty="0" smtClean="0"/>
              <a:t> video course (References, “Building Trust”) – it will be the first section of the “Leading Teams:  Building Trust and Commitment among Team Members” course</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There are three sections in this video – cover them all</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3 Discussion questions after video</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t>Mouse</a:t>
            </a:r>
            <a:r>
              <a:rPr lang="en-US" sz="900" kern="1200" baseline="0" dirty="0" smtClean="0"/>
              <a:t> c</a:t>
            </a:r>
            <a:r>
              <a:rPr lang="en-US" sz="900" kern="1200" dirty="0" smtClean="0"/>
              <a:t>lick to have the first </a:t>
            </a:r>
            <a:r>
              <a:rPr lang="en-US" sz="900" kern="1200" baseline="0" dirty="0" smtClean="0"/>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t>Mouse</a:t>
            </a:r>
            <a:r>
              <a:rPr lang="en-US" sz="900" kern="1200" baseline="0" dirty="0" smtClean="0"/>
              <a:t> c</a:t>
            </a:r>
            <a:r>
              <a:rPr lang="en-US" sz="900" kern="1200" dirty="0" smtClean="0"/>
              <a:t>lick to have the second </a:t>
            </a:r>
            <a:r>
              <a:rPr lang="en-US" sz="900" kern="1200" baseline="0" dirty="0" smtClean="0"/>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t>Mouse</a:t>
            </a:r>
            <a:r>
              <a:rPr lang="en-US" sz="900" kern="1200" baseline="0" dirty="0" smtClean="0"/>
              <a:t> c</a:t>
            </a:r>
            <a:r>
              <a:rPr lang="en-US" sz="900" kern="1200" dirty="0" smtClean="0"/>
              <a:t>lick to have the third </a:t>
            </a:r>
            <a:r>
              <a:rPr lang="en-US" sz="900" kern="1200" baseline="0" dirty="0" smtClean="0"/>
              <a:t>discussion question appear, read question, have group discussion</a:t>
            </a:r>
          </a:p>
          <a:p>
            <a:endParaRPr lang="en-US" sz="900" b="0" kern="1200" baseline="0" dirty="0" smtClean="0"/>
          </a:p>
          <a:p>
            <a:r>
              <a:rPr lang="en-US" sz="900" b="0" kern="1200" baseline="0" dirty="0" smtClean="0"/>
              <a:t>Within the video:</a:t>
            </a:r>
            <a:endParaRPr lang="en-US" sz="900" b="0"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b="0" baseline="0" dirty="0" smtClean="0"/>
              <a:t> Slide 6: Q</a:t>
            </a:r>
            <a:r>
              <a:rPr lang="en-US" sz="900" i="0" baseline="0" dirty="0" smtClean="0"/>
              <a:t>uestion for the group to answer</a:t>
            </a:r>
            <a:endParaRPr lang="en-US" sz="900" b="0"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b="0" baseline="0" dirty="0" smtClean="0"/>
              <a:t> Slide 9: Group discussion:  Wh</a:t>
            </a:r>
            <a:r>
              <a:rPr lang="en-US" sz="900" dirty="0" smtClean="0"/>
              <a:t>at do you think could happen if you don’t tell the truth to your team? Risk losing credibility ,</a:t>
            </a:r>
            <a:r>
              <a:rPr lang="en-US" sz="900" baseline="0" dirty="0" smtClean="0"/>
              <a:t> team performance suffers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baseline="0" dirty="0" smtClean="0"/>
              <a:t> Slide 12: </a:t>
            </a:r>
            <a:r>
              <a:rPr lang="en-US" sz="900" b="0" baseline="0" dirty="0" smtClean="0"/>
              <a:t>Q</a:t>
            </a:r>
            <a:r>
              <a:rPr lang="en-US" sz="900" i="0" baseline="0" dirty="0" smtClean="0"/>
              <a:t>uestion for the group to answer</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i="0" baseline="0" dirty="0" smtClean="0"/>
              <a:t> Slide 15: </a:t>
            </a:r>
            <a:r>
              <a:rPr lang="en-US" sz="900" b="0" baseline="0" dirty="0" smtClean="0"/>
              <a:t>Q</a:t>
            </a:r>
            <a:r>
              <a:rPr lang="en-US" sz="900" i="0" baseline="0" dirty="0" smtClean="0"/>
              <a:t>uestion for the group to answer</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i="0" baseline="0" dirty="0" smtClean="0"/>
              <a:t> </a:t>
            </a:r>
            <a:r>
              <a:rPr lang="en-US" sz="900" b="1" i="0" baseline="0" dirty="0" smtClean="0"/>
              <a:t>Can end on Slide 18, slide 19 is a final question.  You can choose whether or not to show that last question (#19)</a:t>
            </a:r>
            <a:endParaRPr lang="en-US" sz="900" b="1" dirty="0" smtClean="0"/>
          </a:p>
          <a:p>
            <a:endParaRPr lang="en-US" sz="900" b="0" dirty="0" smtClean="0"/>
          </a:p>
          <a:p>
            <a:r>
              <a:rPr lang="en-US" sz="900" b="1" dirty="0" smtClean="0"/>
              <a:t>Say:</a:t>
            </a:r>
          </a:p>
          <a:p>
            <a:r>
              <a:rPr lang="en-US" sz="900" b="0" baseline="0" dirty="0" smtClean="0"/>
              <a:t>We are going to view a video on Modeling Trustworthiness – why Trust is important and what do you need to do to model Trustworthiness.  Throughout there will be questions to answer, as a group, based on the video content.  At the end we will have additional discussion questions.</a:t>
            </a:r>
          </a:p>
          <a:p>
            <a:r>
              <a:rPr lang="en-US" sz="900" b="0" dirty="0" smtClean="0"/>
              <a:t>[watch the video,</a:t>
            </a:r>
            <a:r>
              <a:rPr lang="en-US" sz="900" b="0" baseline="0" dirty="0" smtClean="0"/>
              <a:t> have the group answer the questions]</a:t>
            </a:r>
          </a:p>
          <a:p>
            <a:endParaRPr lang="en-US" sz="900" b="0" baseline="0" dirty="0" smtClean="0"/>
          </a:p>
          <a:p>
            <a:r>
              <a:rPr lang="en-US" sz="900" b="0" baseline="0" dirty="0" smtClean="0"/>
              <a:t>Discussion questions:</a:t>
            </a:r>
          </a:p>
          <a:p>
            <a:r>
              <a:rPr lang="en-US" sz="900" b="0" baseline="0" dirty="0" smtClean="0"/>
              <a:t>Now, do you recall which principles of building Trust were mentioned? [answer:  practice honesty (tell the truth), take responsibility (follow-through), act fairly (don’t show favoritism and provide same level of support)]</a:t>
            </a:r>
          </a:p>
          <a:p>
            <a:endParaRPr lang="en-US" sz="900" b="0" baseline="0" dirty="0" smtClean="0"/>
          </a:p>
          <a:p>
            <a:r>
              <a:rPr lang="en-US" sz="900" b="0" dirty="0" smtClean="0"/>
              <a:t>What does</a:t>
            </a:r>
            <a:r>
              <a:rPr lang="en-US" sz="900" b="0" baseline="0" dirty="0" smtClean="0"/>
              <a:t> it take to build trust? [answer:  time and effort]</a:t>
            </a:r>
          </a:p>
          <a:p>
            <a:endParaRPr lang="en-US" sz="900" b="0" baseline="0" dirty="0" smtClean="0"/>
          </a:p>
          <a:p>
            <a:r>
              <a:rPr lang="en-US" sz="900" b="0" baseline="0" dirty="0" smtClean="0"/>
              <a:t>How can you implement the principles of building Trust between you and YOUR team? We are not talking about how do you help team members build Trust with other people.  That will be covered in the next series (201)  We are covering how you can build Trust between you and your team. [group discussion]</a:t>
            </a:r>
          </a:p>
          <a:p>
            <a:endParaRPr lang="en-US" sz="900" b="0" baseline="0" dirty="0" smtClean="0"/>
          </a:p>
          <a:p>
            <a:endParaRPr lang="en-US" sz="900"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Instructions: </a:t>
            </a:r>
          </a:p>
          <a:p>
            <a:r>
              <a:rPr lang="en-US" sz="900" dirty="0" smtClean="0"/>
              <a:t>The benefits will appear in a timed fashion after the first mouse click. Read the words</a:t>
            </a:r>
            <a:r>
              <a:rPr lang="en-US" sz="900" baseline="0" dirty="0" smtClean="0"/>
              <a:t> as they come up and have a brief conversation about different ones.</a:t>
            </a:r>
          </a:p>
          <a:p>
            <a:endParaRPr lang="en-US" sz="900" baseline="0" dirty="0" smtClean="0"/>
          </a:p>
          <a:p>
            <a:r>
              <a:rPr lang="en-US" sz="900" b="1" baseline="0" dirty="0" smtClean="0"/>
              <a:t>Say:</a:t>
            </a:r>
            <a:endParaRPr lang="en-US" sz="900" b="1" dirty="0" smtClean="0"/>
          </a:p>
          <a:p>
            <a:r>
              <a:rPr lang="en-US" sz="900" dirty="0" smtClean="0"/>
              <a:t>There are benefits for self, for another and for team when there</a:t>
            </a:r>
            <a:r>
              <a:rPr lang="en-US" sz="900" baseline="0" dirty="0" smtClean="0"/>
              <a:t> is Trust.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[mouse</a:t>
            </a:r>
            <a:r>
              <a:rPr lang="en-US" sz="900" b="0" baseline="0" dirty="0" smtClean="0"/>
              <a:t>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p>
          <a:p>
            <a:r>
              <a:rPr lang="en-US" sz="900" baseline="0" dirty="0" smtClean="0"/>
              <a:t>RESPECT</a:t>
            </a:r>
          </a:p>
          <a:p>
            <a:r>
              <a:rPr lang="en-US" sz="900" baseline="0" dirty="0" smtClean="0"/>
              <a:t>Free exchange of ideas and information</a:t>
            </a:r>
          </a:p>
          <a:p>
            <a:r>
              <a:rPr lang="en-US" sz="900" baseline="0" dirty="0" smtClean="0"/>
              <a:t>Increased productivity</a:t>
            </a:r>
          </a:p>
          <a:p>
            <a:r>
              <a:rPr lang="en-US" sz="900" baseline="0" dirty="0" smtClean="0"/>
              <a:t>Builds good reputation</a:t>
            </a:r>
          </a:p>
          <a:p>
            <a:r>
              <a:rPr lang="en-US" sz="900" baseline="0" dirty="0" smtClean="0"/>
              <a:t>Shared objectives</a:t>
            </a:r>
          </a:p>
          <a:p>
            <a:r>
              <a:rPr lang="en-US" sz="900" baseline="0" dirty="0" smtClean="0"/>
              <a:t>Loyalty</a:t>
            </a:r>
          </a:p>
          <a:p>
            <a:r>
              <a:rPr lang="en-US" sz="900" baseline="0" dirty="0" smtClean="0"/>
              <a:t>Differences become strengths</a:t>
            </a:r>
          </a:p>
          <a:p>
            <a:r>
              <a:rPr lang="en-US" sz="900" baseline="0" dirty="0" smtClean="0"/>
              <a:t>Achievement of goals</a:t>
            </a:r>
          </a:p>
          <a:p>
            <a:r>
              <a:rPr lang="en-US" sz="900" baseline="0" dirty="0" smtClean="0"/>
              <a:t>Improved understanding</a:t>
            </a:r>
          </a:p>
          <a:p>
            <a:r>
              <a:rPr lang="en-US" sz="900" baseline="0" dirty="0" smtClean="0"/>
              <a:t>Gain credibility</a:t>
            </a:r>
          </a:p>
          <a:p>
            <a:r>
              <a:rPr lang="en-US" sz="900" baseline="0" dirty="0" smtClean="0"/>
              <a:t>Provides a feeling of security and confidence</a:t>
            </a:r>
          </a:p>
          <a:p>
            <a:r>
              <a:rPr lang="en-US" sz="900" baseline="0" dirty="0" smtClean="0"/>
              <a:t>And finally, people will want to </a:t>
            </a:r>
            <a:r>
              <a:rPr lang="en-US" sz="900" baseline="0" smtClean="0"/>
              <a:t>work with </a:t>
            </a:r>
            <a:r>
              <a:rPr lang="en-US" sz="900" baseline="0" dirty="0" smtClean="0"/>
              <a:t>you – not run from you</a:t>
            </a:r>
          </a:p>
          <a:p>
            <a:endParaRPr lang="en-US" sz="900" dirty="0"/>
          </a:p>
          <a:p>
            <a:r>
              <a:rPr lang="en-US" sz="900" dirty="0" smtClean="0"/>
              <a:t>Earlier we stated Trust…an experience-based intangible product.</a:t>
            </a:r>
            <a:endParaRPr lang="en-US" sz="900" baseline="0" dirty="0" smtClean="0"/>
          </a:p>
          <a:p>
            <a:r>
              <a:rPr lang="en-US" sz="900" baseline="0" dirty="0" smtClean="0"/>
              <a:t>Do you agree these are intangible benefits of trust?</a:t>
            </a:r>
          </a:p>
          <a:p>
            <a:endParaRPr lang="en-US" sz="900" baseline="0" dirty="0" smtClean="0"/>
          </a:p>
          <a:p>
            <a:endParaRPr lang="en-US" sz="90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0" dirty="0" smtClean="0"/>
              <a:t>Say:</a:t>
            </a:r>
            <a:r>
              <a:rPr lang="en-US" b="0" i="0" dirty="0" smtClean="0"/>
              <a:t>  Knowledge</a:t>
            </a:r>
            <a:r>
              <a:rPr lang="en-US" b="0" i="0" baseline="0" dirty="0" smtClean="0"/>
              <a:t> Check.</a:t>
            </a:r>
            <a:endParaRPr lang="en-US" b="0" i="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4300" y="4379596"/>
            <a:ext cx="66294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Answer appears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Question:</a:t>
            </a:r>
            <a:r>
              <a:rPr lang="en-US" sz="900" b="0" baseline="0" dirty="0" smtClean="0"/>
              <a:t>  </a:t>
            </a:r>
            <a:r>
              <a:rPr lang="en-US" sz="900" dirty="0" smtClean="0"/>
              <a:t>Your team is developing new products using plant extracts.  You just found out you can’t use the extract you wanted to because of dermatological reactions.  The team is already behind schedule.  You haven’t finished your initial research, and Anne is behind due to computer problems.  How can you use the principles for building trust among team members in this situation?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[mouse</a:t>
            </a:r>
            <a:r>
              <a:rPr lang="en-US" sz="900" b="0" baseline="0" dirty="0" smtClean="0"/>
              <a:t> click]</a:t>
            </a:r>
            <a:endParaRPr lang="en-US" sz="900" b="0" dirty="0" smtClean="0"/>
          </a:p>
          <a:p>
            <a:pPr>
              <a:spcBef>
                <a:spcPts val="480"/>
              </a:spcBef>
              <a:spcAft>
                <a:spcPts val="600"/>
              </a:spcAft>
            </a:pPr>
            <a:endParaRPr lang="en-US" sz="900" dirty="0" smtClean="0"/>
          </a:p>
          <a:p>
            <a:pPr>
              <a:spcBef>
                <a:spcPts val="480"/>
              </a:spcBef>
              <a:spcAft>
                <a:spcPts val="600"/>
              </a:spcAft>
            </a:pPr>
            <a:r>
              <a:rPr lang="en-US" sz="900" dirty="0" smtClean="0"/>
              <a:t>Choose more than one option.</a:t>
            </a:r>
          </a:p>
          <a:p>
            <a:pPr marL="574675" indent="-349250" defTabSz="820738" fontAlgn="base">
              <a:spcBef>
                <a:spcPts val="480"/>
              </a:spcBef>
              <a:spcAft>
                <a:spcPts val="600"/>
              </a:spcAft>
              <a:buClr>
                <a:srgbClr val="0038A8"/>
              </a:buClr>
              <a:buFont typeface="+mj-lt"/>
              <a:buAutoNum type="arabicParenR"/>
            </a:pPr>
            <a:r>
              <a:rPr lang="en-US" sz="900" dirty="0" smtClean="0"/>
              <a:t>Tell the team that everything is OK with the plant extract</a:t>
            </a:r>
          </a:p>
          <a:p>
            <a:pPr marL="574675" indent="-349250" defTabSz="820738" fontAlgn="base">
              <a:spcBef>
                <a:spcPts val="480"/>
              </a:spcBef>
              <a:spcAft>
                <a:spcPts val="600"/>
              </a:spcAft>
              <a:buClr>
                <a:srgbClr val="0038A8"/>
              </a:buClr>
              <a:buFont typeface="+mj-lt"/>
              <a:buAutoNum type="arabicParenR"/>
            </a:pPr>
            <a:r>
              <a:rPr lang="en-US" sz="900" dirty="0" smtClean="0"/>
              <a:t>Tell the team the initial research still isn’t complete and you’ll find out why</a:t>
            </a:r>
          </a:p>
          <a:p>
            <a:pPr marL="574675" indent="-349250" defTabSz="820738" fontAlgn="base">
              <a:spcBef>
                <a:spcPts val="480"/>
              </a:spcBef>
              <a:spcAft>
                <a:spcPts val="600"/>
              </a:spcAft>
              <a:buClr>
                <a:srgbClr val="0038A8"/>
              </a:buClr>
              <a:buFont typeface="+mj-lt"/>
              <a:buAutoNum type="arabicParenR"/>
            </a:pPr>
            <a:r>
              <a:rPr lang="en-US" sz="900" dirty="0" smtClean="0"/>
              <a:t>Let the team know you haven’t completed your research yet</a:t>
            </a:r>
          </a:p>
          <a:p>
            <a:pPr marL="574675" indent="-349250" defTabSz="820738" fontAlgn="base">
              <a:spcBef>
                <a:spcPts val="480"/>
              </a:spcBef>
              <a:spcAft>
                <a:spcPts val="600"/>
              </a:spcAft>
              <a:buClr>
                <a:srgbClr val="0038A8"/>
              </a:buClr>
              <a:buFont typeface="+mj-lt"/>
              <a:buAutoNum type="arabicParenR"/>
            </a:pPr>
            <a:r>
              <a:rPr lang="en-US" sz="900" dirty="0" smtClean="0"/>
              <a:t>Explain to the team that there have been dermatological reactions to the plan extract</a:t>
            </a:r>
          </a:p>
          <a:p>
            <a:pPr marL="574675" indent="-349250" defTabSz="820738" fontAlgn="base">
              <a:spcBef>
                <a:spcPts val="480"/>
              </a:spcBef>
              <a:spcAft>
                <a:spcPts val="600"/>
              </a:spcAft>
              <a:buClr>
                <a:srgbClr val="0038A8"/>
              </a:buClr>
              <a:buFont typeface="+mj-lt"/>
              <a:buAutoNum type="arabicParenR"/>
            </a:pPr>
            <a:r>
              <a:rPr lang="en-US" sz="900" dirty="0" smtClean="0"/>
              <a:t>Explain that you're all behind because Anne has been having problems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[mouse</a:t>
            </a:r>
            <a:r>
              <a:rPr lang="en-US" sz="900" b="0" baseline="0" dirty="0" smtClean="0"/>
              <a:t> click]</a:t>
            </a:r>
            <a:endParaRPr lang="en-US" sz="90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smtClean="0"/>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dirty="0" smtClean="0"/>
              <a:t>#3-</a:t>
            </a:r>
            <a:r>
              <a:rPr lang="en-US" sz="900" dirty="0" smtClean="0"/>
              <a:t>Let the team know you haven’t completed your research yet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dirty="0" smtClean="0"/>
              <a:t>#4-</a:t>
            </a:r>
            <a:r>
              <a:rPr lang="en-US" sz="900" dirty="0" smtClean="0"/>
              <a:t>Explain to the team that there have been dermatological reactions to the plan extract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dirty="0" smtClean="0"/>
              <a:t>[Allowing group discussion is optional]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4300" y="4194810"/>
            <a:ext cx="67437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Answer appears on mouse click</a:t>
            </a:r>
            <a:endParaRPr lang="en-US" sz="900" dirty="0" smtClean="0"/>
          </a:p>
          <a:p>
            <a:endParaRPr lang="en-US" sz="9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Question: The emergency response team at a utilities company is having issues related to lack of trust.  People are friendly and encouraging face to face, but some tend to bad-mouth teammates to non-team members behind their backs.  One team member has withdrawn and never participates during meetings.  Most members perform pretty well, and Tim, the team lead, does a great job of keeping everyone up to date.  He types up the meeting minutes and sends them out in an e-mail within 24 hours of each meeting without fail.  Based on what you know about trust, which behaviors are indicators of a problem with trust?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[mouse</a:t>
            </a:r>
            <a:r>
              <a:rPr lang="en-US" sz="900" b="0" baseline="0" dirty="0" smtClean="0"/>
              <a:t> click]</a:t>
            </a:r>
            <a:endParaRPr lang="en-US" sz="900" b="0" dirty="0" smtClean="0"/>
          </a:p>
          <a:p>
            <a:pPr>
              <a:spcBef>
                <a:spcPts val="480"/>
              </a:spcBef>
              <a:spcAft>
                <a:spcPts val="600"/>
              </a:spcAft>
            </a:pPr>
            <a:endParaRPr lang="en-US" sz="900" dirty="0" smtClean="0"/>
          </a:p>
          <a:p>
            <a:pPr>
              <a:spcBef>
                <a:spcPts val="480"/>
              </a:spcBef>
              <a:spcAft>
                <a:spcPts val="600"/>
              </a:spcAft>
            </a:pPr>
            <a:r>
              <a:rPr lang="en-US" sz="900" dirty="0" smtClean="0"/>
              <a:t>Choose more than one option.</a:t>
            </a:r>
          </a:p>
          <a:p>
            <a:pPr marL="574675" indent="-349250">
              <a:spcBef>
                <a:spcPts val="480"/>
              </a:spcBef>
              <a:buClr>
                <a:srgbClr val="0038A8"/>
              </a:buClr>
              <a:buFont typeface="+mj-lt"/>
              <a:buAutoNum type="arabicParenR"/>
            </a:pPr>
            <a:r>
              <a:rPr lang="en-US" sz="900" b="0" kern="1200" dirty="0" smtClean="0"/>
              <a:t>Tim consistently sends out the meeting notices</a:t>
            </a:r>
          </a:p>
          <a:p>
            <a:pPr marL="574675" indent="-349250">
              <a:spcBef>
                <a:spcPts val="480"/>
              </a:spcBef>
              <a:buClr>
                <a:srgbClr val="0038A8"/>
              </a:buClr>
              <a:buFont typeface="+mj-lt"/>
              <a:buAutoNum type="arabicParenR"/>
            </a:pPr>
            <a:r>
              <a:rPr lang="en-US" sz="900" b="0" kern="1200" dirty="0" smtClean="0"/>
              <a:t>People are friendly and encouraging</a:t>
            </a:r>
          </a:p>
          <a:p>
            <a:pPr marL="574675" indent="-349250">
              <a:spcBef>
                <a:spcPts val="480"/>
              </a:spcBef>
              <a:buClr>
                <a:srgbClr val="0038A8"/>
              </a:buClr>
              <a:buFont typeface="+mj-lt"/>
              <a:buAutoNum type="arabicParenR"/>
            </a:pPr>
            <a:r>
              <a:rPr lang="en-US" sz="900" b="0" kern="1200" dirty="0" smtClean="0"/>
              <a:t>Some team members bad-mouth teammates to non-team members</a:t>
            </a:r>
          </a:p>
          <a:p>
            <a:pPr marL="574675" indent="-349250">
              <a:spcBef>
                <a:spcPts val="480"/>
              </a:spcBef>
              <a:buClr>
                <a:srgbClr val="0038A8"/>
              </a:buClr>
              <a:buFont typeface="+mj-lt"/>
              <a:buAutoNum type="arabicParenR"/>
            </a:pPr>
            <a:r>
              <a:rPr lang="en-US" sz="900" b="0" kern="1200" dirty="0" smtClean="0"/>
              <a:t>A team </a:t>
            </a:r>
            <a:r>
              <a:rPr lang="en-US" sz="900" b="0" dirty="0" smtClean="0"/>
              <a:t>member has withdrawn and never participates during meetings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[mouse</a:t>
            </a:r>
            <a:r>
              <a:rPr lang="en-US" sz="900" b="0" baseline="0" dirty="0" smtClean="0"/>
              <a:t> click]</a:t>
            </a:r>
            <a:endParaRPr lang="en-US" sz="90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smtClean="0"/>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smtClean="0"/>
              <a:t>#3-Some team members bad-mouth teammates to non-team members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smtClean="0"/>
              <a:t>#4</a:t>
            </a:r>
            <a:r>
              <a:rPr lang="en-US" sz="900" b="0" kern="1200" baseline="0" dirty="0" smtClean="0"/>
              <a:t>-</a:t>
            </a:r>
            <a:r>
              <a:rPr lang="en-US" sz="900" b="0" kern="1200" dirty="0" smtClean="0"/>
              <a:t>A team </a:t>
            </a:r>
            <a:r>
              <a:rPr lang="en-US" sz="900" b="0" dirty="0" smtClean="0"/>
              <a:t>member has withdrawn and never participates during meetings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dirty="0" smtClean="0"/>
              <a:t>[Allowing group discussion is optional]</a:t>
            </a:r>
          </a:p>
        </p:txBody>
      </p:sp>
      <p:sp>
        <p:nvSpPr>
          <p:cNvPr id="4" name="Slide Number Placeholder 3"/>
          <p:cNvSpPr>
            <a:spLocks noGrp="1"/>
          </p:cNvSpPr>
          <p:nvPr>
            <p:ph type="sldNum" sz="quarter" idx="10"/>
          </p:nvPr>
        </p:nvSpPr>
        <p:spPr/>
        <p:txBody>
          <a:bodyPr/>
          <a:lstStyle/>
          <a:p>
            <a:fld id="{52B9CA2E-DE30-4197-9497-66186EF98727}"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r>
              <a:rPr lang="en-US" b="0" dirty="0" smtClean="0"/>
              <a:t>The third chapter is Sustaining Trust</a:t>
            </a:r>
          </a:p>
        </p:txBody>
      </p:sp>
      <p:sp>
        <p:nvSpPr>
          <p:cNvPr id="4" name="Slide Number Placeholder 3"/>
          <p:cNvSpPr>
            <a:spLocks noGrp="1"/>
          </p:cNvSpPr>
          <p:nvPr>
            <p:ph type="sldNum" sz="quarter" idx="10"/>
          </p:nvPr>
        </p:nvSpPr>
        <p:spPr/>
        <p:txBody>
          <a:bodyPr/>
          <a:lstStyle/>
          <a:p>
            <a:fld id="{52B9CA2E-DE30-4197-9497-66186EF98727}"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1200" dirty="0" smtClean="0"/>
              <a:t>2 Discussion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US" kern="1200" dirty="0" smtClean="0"/>
              <a:t>Mouse</a:t>
            </a:r>
            <a:r>
              <a:rPr lang="en-US" kern="1200" baseline="0" dirty="0" smtClean="0"/>
              <a:t> c</a:t>
            </a:r>
            <a:r>
              <a:rPr lang="en-US" kern="1200" dirty="0" smtClean="0"/>
              <a:t>lick to have the first </a:t>
            </a:r>
            <a:r>
              <a:rPr lang="en-US" kern="1200" baseline="0" dirty="0" smtClean="0"/>
              <a:t>discussion question appear, read question</a:t>
            </a:r>
          </a:p>
          <a:p>
            <a:pPr lvl="1">
              <a:buFont typeface="Arial" pitchFamily="34" charset="0"/>
              <a:buChar char="•"/>
            </a:pPr>
            <a:r>
              <a:rPr lang="en-US" i="0" baseline="0" dirty="0" smtClean="0"/>
              <a:t> </a:t>
            </a:r>
            <a:r>
              <a:rPr lang="en-US" b="1" i="0" baseline="0" dirty="0" smtClean="0"/>
              <a:t>If a large group, break out into groups to have discussions</a:t>
            </a:r>
            <a:r>
              <a:rPr lang="en-US" i="0" baseline="0" dirty="0" smtClean="0"/>
              <a:t>.  Have one person be a scribe in each group to write down on easel pads the signs the groups comes up with</a:t>
            </a:r>
          </a:p>
          <a:p>
            <a:pPr lvl="1">
              <a:buFont typeface="Arial" pitchFamily="34" charset="0"/>
              <a:buChar char="•"/>
            </a:pPr>
            <a:r>
              <a:rPr lang="en-US" i="0" baseline="0" dirty="0" smtClean="0"/>
              <a:t> </a:t>
            </a:r>
            <a:r>
              <a:rPr lang="en-US" b="1" i="0" baseline="0" dirty="0" smtClean="0"/>
              <a:t>If it is a small group, have a volunteer go to an easel pad </a:t>
            </a:r>
            <a:r>
              <a:rPr lang="en-US" i="0" baseline="0" dirty="0" smtClean="0"/>
              <a:t>and write down the signs the different members of the team come up with</a:t>
            </a:r>
            <a:endParaRPr lang="en-US" kern="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subsequent questions to appear and 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Small group:  listen while the group provides answers; Large group break out and respond. </a:t>
            </a:r>
            <a:r>
              <a:rPr lang="en-US" b="1" kern="1200" baseline="0" dirty="0" smtClean="0"/>
              <a:t>For large group setting, have each group report out</a:t>
            </a:r>
            <a:endParaRPr lang="en-US" b="1" kern="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kern="1200" baseline="0" dirty="0" smtClean="0"/>
              <a:t> </a:t>
            </a:r>
            <a:endParaRPr lang="en-US" strike="noStrike" dirty="0" smtClean="0"/>
          </a:p>
          <a:p>
            <a:r>
              <a:rPr lang="en-US" b="1" dirty="0" smtClean="0"/>
              <a:t>Say:</a:t>
            </a:r>
            <a:r>
              <a:rPr lang="en-US" b="1" baseline="0" dirty="0" smtClean="0"/>
              <a:t>  </a:t>
            </a:r>
          </a:p>
          <a:p>
            <a:r>
              <a:rPr lang="en-US" b="0" baseline="0" dirty="0" smtClean="0"/>
              <a:t>What are the signs that a team Trusts you?  Are they different from when an individual Trusts you?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[small group:  listen while the group provides answers; large group break out and respond]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How do you sustain Trust?  Is it different from building Trust?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[small group:  listen while the group provides answers; large group break out and respond]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[large group – bring back into larger group – re-ask questions and have the groups report out their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p>
          <a:p>
            <a:r>
              <a:rPr lang="en-US" b="0" kern="1200" baseline="0" dirty="0" smtClean="0"/>
              <a:t>Let’s go into more detail on sustaining Trust…</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52400" y="4152900"/>
            <a:ext cx="6591300" cy="4149090"/>
          </a:xfr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smtClean="0"/>
              <a:t>Instructions:</a:t>
            </a:r>
            <a:endParaRPr lang="en-US" sz="8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rPr>
              <a:t>3 principles – practice honesty, take responsibility</a:t>
            </a:r>
            <a:r>
              <a:rPr lang="en-US" sz="800" kern="1200" baseline="0" dirty="0" smtClean="0">
                <a:solidFill>
                  <a:schemeClr val="tx1"/>
                </a:solidFill>
              </a:rPr>
              <a:t> and </a:t>
            </a:r>
            <a:r>
              <a:rPr lang="en-US" sz="800" kern="1200" dirty="0" smtClean="0">
                <a:solidFill>
                  <a:schemeClr val="tx1"/>
                </a:solidFill>
              </a:rPr>
              <a:t>act fairly</a:t>
            </a:r>
            <a:r>
              <a:rPr lang="en-US" sz="800" kern="1200" baseline="0" dirty="0" smtClean="0">
                <a:solidFill>
                  <a:schemeClr val="tx1"/>
                </a:solidFill>
              </a:rPr>
              <a:t>.  Mouse click to have each of the principles appear with a description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After the last principle is Strengthens Trusting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endParaRPr>
          </a:p>
          <a:p>
            <a:r>
              <a:rPr lang="en-US" sz="800" b="1" dirty="0" smtClean="0"/>
              <a:t>Say:</a:t>
            </a:r>
            <a:r>
              <a:rPr lang="en-US" sz="800" b="1" baseline="0" dirty="0" smtClean="0"/>
              <a:t> </a:t>
            </a:r>
          </a:p>
          <a:p>
            <a:r>
              <a:rPr lang="en-US" sz="800" b="0" baseline="0" dirty="0" smtClean="0"/>
              <a:t>To sustain Trust it requires the same 3 principles:  Practice Honesty, Take Responsibility and Act Fairly. You continue to do those things. </a:t>
            </a:r>
          </a:p>
          <a:p>
            <a:endParaRPr lang="en-US" sz="800" b="0" baseline="0" dirty="0" smtClean="0"/>
          </a:p>
          <a:p>
            <a:r>
              <a:rPr lang="en-US" sz="800" b="1" baseline="0" dirty="0" smtClean="0"/>
              <a:t>Continue to Practice Honesty</a:t>
            </a:r>
          </a:p>
          <a:p>
            <a:pPr marL="177800" indent="-177800">
              <a:spcAft>
                <a:spcPts val="600"/>
              </a:spcAft>
              <a:buClr>
                <a:srgbClr val="0038A8"/>
              </a:buClr>
              <a:buFont typeface="Wingdings" pitchFamily="2" charset="2"/>
              <a:buChar char="§"/>
            </a:pPr>
            <a:r>
              <a:rPr lang="en-US" sz="800" dirty="0" smtClean="0"/>
              <a:t>Communicate both good and bad news about the business</a:t>
            </a:r>
          </a:p>
          <a:p>
            <a:pPr marL="177800" indent="-177800">
              <a:spcAft>
                <a:spcPts val="600"/>
              </a:spcAft>
              <a:buClr>
                <a:srgbClr val="0038A8"/>
              </a:buClr>
              <a:buFont typeface="Wingdings" pitchFamily="2" charset="2"/>
              <a:buChar char="§"/>
            </a:pPr>
            <a:r>
              <a:rPr lang="en-US" sz="800" dirty="0" smtClean="0"/>
              <a:t>Be authentic</a:t>
            </a:r>
          </a:p>
          <a:p>
            <a:pPr marL="177800" indent="-177800">
              <a:spcAft>
                <a:spcPts val="600"/>
              </a:spcAft>
              <a:buClr>
                <a:srgbClr val="0038A8"/>
              </a:buClr>
              <a:buFont typeface="Wingdings" pitchFamily="2" charset="2"/>
              <a:buChar char="§"/>
            </a:pPr>
            <a:r>
              <a:rPr lang="en-US" sz="800" dirty="0" smtClean="0"/>
              <a:t>Look at the source of the problem and address constructively</a:t>
            </a:r>
          </a:p>
          <a:p>
            <a:r>
              <a:rPr lang="en-US" sz="800" b="0" baseline="0" dirty="0" smtClean="0"/>
              <a:t>Plus</a:t>
            </a:r>
          </a:p>
          <a:p>
            <a:r>
              <a:rPr lang="en-US" sz="800" b="1" baseline="0" dirty="0" smtClean="0"/>
              <a:t>Continue to Take Responsibility</a:t>
            </a:r>
          </a:p>
          <a:p>
            <a:pPr marL="177800" indent="-177800">
              <a:spcAft>
                <a:spcPts val="600"/>
              </a:spcAft>
              <a:buClr>
                <a:srgbClr val="0038A8"/>
              </a:buClr>
              <a:buFont typeface="Wingdings" pitchFamily="2" charset="2"/>
              <a:buChar char="§"/>
            </a:pPr>
            <a:r>
              <a:rPr lang="en-US" sz="800" dirty="0" smtClean="0"/>
              <a:t>Accept responsibility when things go wrong</a:t>
            </a:r>
          </a:p>
          <a:p>
            <a:pPr marL="177800" indent="-177800">
              <a:spcAft>
                <a:spcPts val="600"/>
              </a:spcAft>
              <a:buClr>
                <a:srgbClr val="0038A8"/>
              </a:buClr>
              <a:buFont typeface="Wingdings" pitchFamily="2" charset="2"/>
              <a:buChar char="§"/>
            </a:pPr>
            <a:r>
              <a:rPr lang="en-US" sz="800" dirty="0" smtClean="0"/>
              <a:t>Be consistent in behavior and words</a:t>
            </a:r>
          </a:p>
          <a:p>
            <a:pPr marL="177800" indent="-177800">
              <a:spcAft>
                <a:spcPts val="600"/>
              </a:spcAft>
              <a:buClr>
                <a:srgbClr val="0038A8"/>
              </a:buClr>
              <a:buFont typeface="Wingdings" pitchFamily="2" charset="2"/>
              <a:buChar char="§"/>
            </a:pPr>
            <a:r>
              <a:rPr lang="en-US" sz="800" dirty="0" smtClean="0"/>
              <a:t>Be timely when dealing with issues</a:t>
            </a:r>
          </a:p>
          <a:p>
            <a:r>
              <a:rPr lang="en-US" sz="800" b="0" baseline="0" dirty="0" smtClean="0"/>
              <a:t>Plus</a:t>
            </a:r>
          </a:p>
          <a:p>
            <a:r>
              <a:rPr lang="en-US" sz="800" b="1" baseline="0" dirty="0" smtClean="0"/>
              <a:t>Continue to Act Fairly</a:t>
            </a:r>
          </a:p>
          <a:p>
            <a:pPr marL="177800" lvl="0" indent="-177800" fontAlgn="base">
              <a:spcAft>
                <a:spcPts val="600"/>
              </a:spcAft>
              <a:buClr>
                <a:srgbClr val="0038A8"/>
              </a:buClr>
              <a:buFont typeface="Wingdings" pitchFamily="2" charset="2"/>
              <a:buChar char="§"/>
              <a:defRPr/>
            </a:pPr>
            <a:r>
              <a:rPr lang="en-US" sz="800" dirty="0" smtClean="0"/>
              <a:t>Include entire team in finding solutions to problems</a:t>
            </a:r>
          </a:p>
          <a:p>
            <a:pPr marL="177800" lvl="0" indent="-177800" fontAlgn="base">
              <a:spcAft>
                <a:spcPts val="600"/>
              </a:spcAft>
              <a:buClr>
                <a:srgbClr val="0038A8"/>
              </a:buClr>
              <a:buFont typeface="Wingdings" pitchFamily="2" charset="2"/>
              <a:buChar char="§"/>
              <a:defRPr/>
            </a:pPr>
            <a:r>
              <a:rPr lang="en-US" sz="800" dirty="0" smtClean="0"/>
              <a:t>Appreciate diversity of thought </a:t>
            </a:r>
          </a:p>
          <a:p>
            <a:pPr marL="177800" lvl="0" indent="-177800" fontAlgn="base">
              <a:spcAft>
                <a:spcPts val="600"/>
              </a:spcAft>
              <a:buClr>
                <a:srgbClr val="0038A8"/>
              </a:buClr>
              <a:buFont typeface="Wingdings" pitchFamily="2" charset="2"/>
              <a:buChar char="§"/>
              <a:defRPr/>
            </a:pPr>
            <a:r>
              <a:rPr lang="en-US" sz="800" dirty="0" smtClean="0"/>
              <a:t>Foster collaborative environment and group achievement</a:t>
            </a:r>
          </a:p>
          <a:p>
            <a:r>
              <a:rPr lang="en-US" sz="800" b="0" baseline="0" dirty="0" smtClean="0"/>
              <a:t>Doing all these will</a:t>
            </a:r>
          </a:p>
          <a:p>
            <a:r>
              <a:rPr lang="en-US" sz="800" b="0" baseline="0" dirty="0" smtClean="0"/>
              <a:t>Strengthen Trusting Relationships</a:t>
            </a:r>
          </a:p>
          <a:p>
            <a:r>
              <a:rPr lang="en-US" sz="800" b="0" baseline="0" dirty="0" smtClean="0"/>
              <a:t>You are more resilient, relationship is more resilient and productivity is more resilient.</a:t>
            </a:r>
          </a:p>
          <a:p>
            <a:endParaRPr lang="en-US" sz="800" b="0" baseline="0" dirty="0" smtClean="0"/>
          </a:p>
          <a:p>
            <a:r>
              <a:rPr lang="en-US" sz="800" b="0" baseline="0" dirty="0" smtClean="0"/>
              <a:t>When you continue to practice the principles, they will become habit and strengthens Trusting relationships.   If you have individuals on your team who are skeptical of Trusting you (holdouts), sustaining Trust within the team may help them to begin Trusting you.</a:t>
            </a:r>
          </a:p>
          <a:p>
            <a:endParaRPr lang="en-US" sz="800" b="0" baseline="0" dirty="0" smtClean="0"/>
          </a:p>
          <a:p>
            <a:r>
              <a:rPr lang="en-US" sz="800" b="1" baseline="0" dirty="0" smtClean="0"/>
              <a:t>It took time, effort and patience to build trust. It takes time, effort and patience to sustain trust.</a:t>
            </a:r>
          </a:p>
          <a:p>
            <a:endParaRPr lang="en-US" sz="8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The benefit is not just work related – you practice this in all aspects of your life and not just work relationships will get better.</a:t>
            </a:r>
          </a:p>
          <a:p>
            <a:endParaRPr lang="en-US" sz="800" b="0" dirty="0" smtClean="0"/>
          </a:p>
          <a:p>
            <a:endParaRPr lang="en-US" sz="800"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66700" y="4379596"/>
            <a:ext cx="63246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Instructions: </a:t>
            </a:r>
          </a:p>
          <a:p>
            <a:r>
              <a:rPr lang="en-US" sz="1000" dirty="0" smtClean="0"/>
              <a:t>The previous Trust building </a:t>
            </a:r>
            <a:r>
              <a:rPr lang="en-US" sz="1000" baseline="0" dirty="0" smtClean="0"/>
              <a:t> </a:t>
            </a:r>
            <a:r>
              <a:rPr lang="en-US" sz="1000" dirty="0" smtClean="0"/>
              <a:t>benefits will be on the screen grayed out.  </a:t>
            </a:r>
          </a:p>
          <a:p>
            <a:r>
              <a:rPr lang="en-US" sz="1000" baseline="0" dirty="0" smtClean="0"/>
              <a:t>There are 4 sustaining Trust benefits</a:t>
            </a:r>
          </a:p>
          <a:p>
            <a:r>
              <a:rPr lang="en-US" sz="1000" b="0" baseline="0" dirty="0" smtClean="0"/>
              <a:t>Each of the 4 will appear on mouse click </a:t>
            </a:r>
          </a:p>
          <a:p>
            <a:endParaRPr lang="en-US" sz="1000" baseline="0" dirty="0" smtClean="0"/>
          </a:p>
          <a:p>
            <a:r>
              <a:rPr lang="en-US" sz="1000" b="1" baseline="0" dirty="0" smtClean="0"/>
              <a:t>Say: </a:t>
            </a:r>
            <a:endParaRPr lang="en-US" sz="1000" b="1" dirty="0" smtClean="0"/>
          </a:p>
          <a:p>
            <a:r>
              <a:rPr lang="en-US" sz="1000" dirty="0" smtClean="0"/>
              <a:t>The benefits from building Trust remain</a:t>
            </a:r>
            <a:r>
              <a:rPr lang="en-US" sz="1000" baseline="0" dirty="0" smtClean="0"/>
              <a:t> and additional benefits are realized when Trust is sustained.</a:t>
            </a:r>
          </a:p>
          <a:p>
            <a:r>
              <a:rPr lang="en-US" sz="1000" baseline="0" dirty="0" smtClean="0"/>
              <a:t> </a:t>
            </a:r>
            <a:r>
              <a:rPr lang="en-US" sz="1000" b="0" dirty="0" smtClean="0"/>
              <a:t>[mouse</a:t>
            </a:r>
            <a:r>
              <a:rPr lang="en-US" sz="1000" b="0" baseline="0" dirty="0" smtClean="0"/>
              <a:t> click]</a:t>
            </a:r>
            <a:endParaRPr lang="en-US" sz="1000" b="0" dirty="0" smtClean="0"/>
          </a:p>
          <a:p>
            <a:endParaRPr lang="en-US" sz="1000" baseline="0" dirty="0" smtClean="0"/>
          </a:p>
          <a:p>
            <a:pPr marL="228600" indent="-228600">
              <a:buAutoNum type="arabicPeriod"/>
            </a:pPr>
            <a:r>
              <a:rPr lang="en-US" sz="1000" baseline="0" dirty="0" smtClean="0"/>
              <a:t>Working together happens more quickly, with less resistance  </a:t>
            </a:r>
            <a:br>
              <a:rPr lang="en-US" sz="1000" baseline="0" dirty="0" smtClean="0"/>
            </a:br>
            <a:r>
              <a:rPr lang="en-US" sz="1000" baseline="0" dirty="0" smtClean="0"/>
              <a:t>What does that mean to you? [ask people to respond]  It means when we Trust someone we are quicker to help them out; help resolve a problem with a win/win solution; example:  you purchase tickets before they pay you money because you Trust they will pay</a:t>
            </a:r>
          </a:p>
          <a:p>
            <a:pPr marL="228600" indent="-228600">
              <a:buAutoNum type="arabicPeriod"/>
            </a:pPr>
            <a:endParaRPr lang="en-US" sz="1000" baseline="0" dirty="0" smtClean="0"/>
          </a:p>
          <a:p>
            <a:pPr marL="228600" indent="-228600">
              <a:buAutoNum type="arabicPeriod"/>
            </a:pPr>
            <a:r>
              <a:rPr lang="en-US" sz="1000" baseline="0" dirty="0" smtClean="0"/>
              <a:t>Relationships become more forgiving and able to withstand a brief/minor breach of Trust</a:t>
            </a:r>
            <a:br>
              <a:rPr lang="en-US" sz="1000" baseline="0" dirty="0" smtClean="0"/>
            </a:br>
            <a:r>
              <a:rPr lang="en-US" sz="1000" baseline="0" dirty="0" smtClean="0"/>
              <a:t>What does that mean to you? [ask people to respond]  You can unintentionally do something and the other person won’t jump to a conclusion that you meant to do it, you are given the benefit of the doubt</a:t>
            </a:r>
          </a:p>
          <a:p>
            <a:pPr marL="228600" indent="-228600">
              <a:buAutoNum type="arabicPeriod"/>
            </a:pPr>
            <a:endParaRPr lang="en-US" sz="1000" baseline="0" dirty="0" smtClean="0"/>
          </a:p>
          <a:p>
            <a:pPr marL="228600" indent="-228600">
              <a:buAutoNum type="arabicPeriod"/>
            </a:pPr>
            <a:r>
              <a:rPr lang="en-US" sz="1000" baseline="0" dirty="0" smtClean="0"/>
              <a:t>Communication is enhanced</a:t>
            </a:r>
            <a:br>
              <a:rPr lang="en-US" sz="1000" baseline="0" dirty="0" smtClean="0"/>
            </a:br>
            <a:r>
              <a:rPr lang="en-US" sz="1000" baseline="0" dirty="0" smtClean="0"/>
              <a:t>What does that mean to you?  [ask people to respond]  You understand each others styles and detailed explanation may not be required.  There are no hidden agendas and both parties Trust that each has integrity and best interests at heart.  </a:t>
            </a:r>
          </a:p>
          <a:p>
            <a:pPr marL="228600" indent="-228600">
              <a:buAutoNum type="arabicPeriod"/>
            </a:pPr>
            <a:endParaRPr lang="en-US" sz="1000" baseline="0" dirty="0" smtClean="0"/>
          </a:p>
          <a:p>
            <a:pPr marL="228600" indent="-228600">
              <a:buAutoNum type="arabicPeriod"/>
            </a:pPr>
            <a:r>
              <a:rPr lang="en-US" sz="1000" baseline="0" dirty="0" smtClean="0"/>
              <a:t>Viewed as a role model for others</a:t>
            </a:r>
            <a:br>
              <a:rPr lang="en-US" sz="1000" baseline="0" dirty="0" smtClean="0"/>
            </a:br>
            <a:r>
              <a:rPr lang="en-US" sz="1000" baseline="0" dirty="0" smtClean="0"/>
              <a:t>What does that mean to you?  [ask people to respond]  Your employees and peers respect you and believe in you.  You become a person others want to emulate, so they can achieve similar results.</a:t>
            </a:r>
            <a:endParaRPr lang="en-US" sz="100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a:t>
            </a:r>
            <a:r>
              <a:rPr lang="en-US" b="1" baseline="0" dirty="0" smtClean="0"/>
              <a:t>  </a:t>
            </a:r>
            <a:r>
              <a:rPr lang="en-US" dirty="0" smtClean="0"/>
              <a:t>The agenda</a:t>
            </a:r>
            <a:r>
              <a:rPr lang="en-US" baseline="0" dirty="0" smtClean="0"/>
              <a:t> for this module</a:t>
            </a:r>
          </a:p>
          <a:p>
            <a:r>
              <a:rPr lang="en-US" baseline="0" dirty="0" smtClean="0"/>
              <a:t>First we will review our Objectives</a:t>
            </a:r>
          </a:p>
          <a:p>
            <a:r>
              <a:rPr lang="en-US" baseline="0" dirty="0" smtClean="0"/>
              <a:t>Then we will define what Trust is</a:t>
            </a:r>
          </a:p>
          <a:p>
            <a:r>
              <a:rPr lang="en-US" baseline="0" dirty="0" smtClean="0"/>
              <a:t>And you will learn why Trust is important and how to build, sustain and rebuild trust</a:t>
            </a:r>
          </a:p>
          <a:p>
            <a:r>
              <a:rPr lang="en-US" baseline="0" dirty="0" smtClean="0"/>
              <a:t>We will wrap up with case studies and review </a:t>
            </a:r>
          </a:p>
          <a:p>
            <a:endParaRPr lang="en-US" baseline="0" dirty="0" smtClean="0"/>
          </a:p>
          <a:p>
            <a:r>
              <a:rPr lang="en-US" baseline="0" dirty="0" smtClean="0"/>
              <a:t>We will have a 10 minute break and a lunch break during this module</a:t>
            </a:r>
          </a:p>
          <a:p>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0" dirty="0" smtClean="0"/>
              <a:t>Say:</a:t>
            </a:r>
            <a:r>
              <a:rPr lang="en-US" b="0" i="0" dirty="0" smtClean="0"/>
              <a:t>  Knowledge</a:t>
            </a:r>
            <a:r>
              <a:rPr lang="en-US" b="0" i="0" baseline="0" dirty="0" smtClean="0"/>
              <a:t> Check.</a:t>
            </a:r>
            <a:endParaRPr lang="en-US" b="0" i="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66700" y="4379596"/>
            <a:ext cx="64770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Answer appears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Question:</a:t>
            </a:r>
            <a:r>
              <a:rPr lang="en-US" sz="1000" b="0" baseline="0" dirty="0" smtClean="0"/>
              <a:t>  </a:t>
            </a:r>
            <a:r>
              <a:rPr lang="en-US" sz="1000" dirty="0" smtClean="0"/>
              <a:t>Your team meets every Monday morning and has had problems recently.  Several team members are chronically late.  The members who do get to the meeting on time are irritated and feel their time is being wasted.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Which are examples of discussion items that should be covered during a team meeting about this trust issue?</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[mouse</a:t>
            </a:r>
            <a:r>
              <a:rPr lang="en-US" sz="1000" b="0" baseline="0" dirty="0" smtClean="0"/>
              <a:t> click]</a:t>
            </a:r>
            <a:endParaRPr lang="en-US" sz="1000" b="0" dirty="0" smtClean="0"/>
          </a:p>
          <a:p>
            <a:pPr>
              <a:spcBef>
                <a:spcPts val="480"/>
              </a:spcBef>
              <a:spcAft>
                <a:spcPts val="600"/>
              </a:spcAft>
            </a:pPr>
            <a:r>
              <a:rPr lang="en-US" sz="1000" dirty="0" smtClean="0"/>
              <a:t>Choose more than one option.</a:t>
            </a:r>
          </a:p>
          <a:p>
            <a:pPr marL="574675" indent="-349250">
              <a:spcAft>
                <a:spcPts val="600"/>
              </a:spcAft>
              <a:buClr>
                <a:srgbClr val="0038A8"/>
              </a:buClr>
              <a:buFont typeface="+mj-lt"/>
              <a:buAutoNum type="arabicParenR"/>
            </a:pPr>
            <a:r>
              <a:rPr lang="en-US" sz="1000" b="0" dirty="0" smtClean="0"/>
              <a:t>The team decides that members who are chronically late need to start tracking their hours</a:t>
            </a:r>
          </a:p>
          <a:p>
            <a:pPr marL="574675" indent="-349250">
              <a:spcAft>
                <a:spcPts val="600"/>
              </a:spcAft>
              <a:buClr>
                <a:srgbClr val="0038A8"/>
              </a:buClr>
              <a:buFont typeface="+mj-lt"/>
              <a:buAutoNum type="arabicParenR"/>
            </a:pPr>
            <a:r>
              <a:rPr lang="en-US" sz="1000" b="0" dirty="0" smtClean="0"/>
              <a:t>The team agrees to forgive and forget and just move on</a:t>
            </a:r>
          </a:p>
          <a:p>
            <a:pPr marL="574675" indent="-349250">
              <a:spcAft>
                <a:spcPts val="600"/>
              </a:spcAft>
              <a:buClr>
                <a:srgbClr val="0038A8"/>
              </a:buClr>
              <a:buFont typeface="+mj-lt"/>
              <a:buAutoNum type="arabicParenR"/>
            </a:pPr>
            <a:r>
              <a:rPr lang="en-US" sz="1000" b="0" dirty="0" smtClean="0"/>
              <a:t>Team members brainstorm a list of things that they can trust each other on, and the areas where they’re having problems</a:t>
            </a:r>
          </a:p>
          <a:p>
            <a:pPr marL="574675" indent="-349250">
              <a:spcAft>
                <a:spcPts val="600"/>
              </a:spcAft>
              <a:buClr>
                <a:srgbClr val="0038A8"/>
              </a:buClr>
              <a:buFont typeface="+mj-lt"/>
              <a:buAutoNum type="arabicParenR"/>
            </a:pPr>
            <a:r>
              <a:rPr lang="en-US" sz="1000" b="0" dirty="0" smtClean="0"/>
              <a:t>You list the problems you’ve identified</a:t>
            </a:r>
          </a:p>
          <a:p>
            <a:pPr marL="574675" indent="-349250">
              <a:spcAft>
                <a:spcPts val="600"/>
              </a:spcAft>
              <a:buClr>
                <a:srgbClr val="0038A8"/>
              </a:buClr>
              <a:buFont typeface="+mj-lt"/>
              <a:buAutoNum type="arabicParenR"/>
            </a:pPr>
            <a:r>
              <a:rPr lang="en-US" sz="1000" b="0" dirty="0" smtClean="0"/>
              <a:t>You make sure everyone commits to the new punctuality policy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[mouse</a:t>
            </a:r>
            <a:r>
              <a:rPr lang="en-US" sz="1000" b="0" baseline="0" dirty="0" smtClean="0"/>
              <a:t> click]</a:t>
            </a: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0" dirty="0" smtClean="0"/>
              <a:t>#3-</a:t>
            </a:r>
            <a:r>
              <a:rPr lang="en-US" sz="1000" b="0" dirty="0" smtClean="0"/>
              <a:t>Team members brainstorm a list of things that they can trust each other on, and the areas where they’re having problems and </a:t>
            </a:r>
            <a:endParaRPr lang="en-US" sz="10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0" dirty="0" smtClean="0"/>
              <a:t>#5-</a:t>
            </a:r>
            <a:r>
              <a:rPr lang="en-US" sz="1000" b="0" dirty="0" smtClean="0"/>
              <a:t>You make sure everyone commits to the new punctuality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r>
              <a:rPr lang="en-US" b="0" dirty="0" smtClean="0"/>
              <a:t>The fourth chapter is Rebuilding Trust</a:t>
            </a: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 y="3053714"/>
            <a:ext cx="6743700" cy="5975986"/>
          </a:xfrm>
          <a:solidFill>
            <a:schemeClr val="bg1">
              <a:lumMod val="95000"/>
            </a:schemeClr>
          </a:solidFill>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smtClean="0"/>
              <a:t>Instructions:</a:t>
            </a:r>
            <a:endParaRPr lang="en-US" sz="8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rPr>
              <a:t>3 Discussion questions</a:t>
            </a:r>
            <a:endParaRPr lang="en-US" sz="800" kern="1200" baseline="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rPr>
              <a:t>Mouse</a:t>
            </a:r>
            <a:r>
              <a:rPr lang="en-US" sz="800" kern="1200" baseline="0" dirty="0" smtClean="0">
                <a:solidFill>
                  <a:schemeClr val="tx1"/>
                </a:solidFill>
              </a:rPr>
              <a:t> c</a:t>
            </a:r>
            <a:r>
              <a:rPr lang="en-US" sz="800" kern="1200" dirty="0" smtClean="0">
                <a:solidFill>
                  <a:schemeClr val="tx1"/>
                </a:solidFill>
              </a:rPr>
              <a:t>lick to have the first </a:t>
            </a:r>
            <a:r>
              <a:rPr lang="en-US" sz="800" kern="1200" baseline="0" dirty="0" smtClean="0">
                <a:solidFill>
                  <a:schemeClr val="tx1"/>
                </a:solidFill>
              </a:rPr>
              <a:t>discussion question appear, read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aseline="0" dirty="0" smtClean="0"/>
              <a:t>Mouse click for subsequent questions to appear and 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rPr>
              <a:t>Have group </a:t>
            </a:r>
            <a:r>
              <a:rPr lang="en-US" sz="800" kern="1200" dirty="0" smtClean="0">
                <a:solidFill>
                  <a:schemeClr val="tx1"/>
                </a:solidFill>
              </a:rPr>
              <a:t>discussion</a:t>
            </a:r>
            <a:r>
              <a:rPr lang="en-US" sz="800" kern="1200" baseline="0" dirty="0" smtClean="0">
                <a:solidFill>
                  <a:schemeClr val="tx1"/>
                </a:solidFill>
              </a:rPr>
              <a:t> for each item</a:t>
            </a:r>
            <a:endParaRPr lang="en-US" sz="800" kern="1200" dirty="0" smtClean="0">
              <a:solidFill>
                <a:schemeClr val="tx1"/>
              </a:solidFill>
            </a:endParaRPr>
          </a:p>
          <a:p>
            <a:r>
              <a:rPr lang="en-US" sz="800" b="0" baseline="0" dirty="0" smtClean="0"/>
              <a:t>Get participants thinking about Trust betrayal – either a situation where they betrayed someone or someone betrayed them.  How did they feel?   </a:t>
            </a:r>
          </a:p>
          <a:p>
            <a:r>
              <a:rPr lang="en-US" sz="800" b="0" baseline="0" dirty="0" smtClean="0"/>
              <a:t>Could they rebuild Trust with the person they betrayed?  Would they want to rebuild Trust with the person who betrayed them?</a:t>
            </a:r>
          </a:p>
          <a:p>
            <a:r>
              <a:rPr lang="en-US" sz="800" b="1" strike="noStrike" baseline="0" dirty="0" smtClean="0"/>
              <a:t>Suggestion:  Consider sharing your own personal story of betraying someone, at a high level to protect identities.</a:t>
            </a:r>
            <a:endParaRPr lang="en-US" sz="800" b="1" strike="noStrike"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800" strike="noStrike" dirty="0" smtClean="0"/>
          </a:p>
          <a:p>
            <a:r>
              <a:rPr lang="en-US" sz="800" b="1" dirty="0" smtClean="0"/>
              <a:t>Say:</a:t>
            </a:r>
            <a:r>
              <a:rPr lang="en-US" sz="800" b="1" baseline="0" dirty="0" smtClean="0"/>
              <a:t>  </a:t>
            </a:r>
          </a:p>
          <a:p>
            <a:r>
              <a:rPr lang="en-US" sz="800" dirty="0" smtClean="0"/>
              <a:t>Have you ever felt betrayed by someone?  If so,</a:t>
            </a:r>
            <a:r>
              <a:rPr lang="en-US" sz="800" baseline="0" dirty="0" smtClean="0"/>
              <a:t> how?</a:t>
            </a:r>
            <a:r>
              <a:rPr lang="en-US" sz="800" dirty="0" smtClean="0"/>
              <a:t>  </a:t>
            </a:r>
            <a:r>
              <a:rPr lang="en-US" sz="800" b="0" baseline="0" dirty="0" smtClean="0"/>
              <a:t>[listen while the group provides answers]</a:t>
            </a:r>
          </a:p>
          <a:p>
            <a:endParaRPr lang="en-US" sz="800" baseline="0" dirty="0" smtClean="0"/>
          </a:p>
          <a:p>
            <a:r>
              <a:rPr lang="en-US" sz="800" baseline="0" dirty="0" smtClean="0"/>
              <a:t>Potential probing questions:</a:t>
            </a:r>
          </a:p>
          <a:p>
            <a:pPr lvl="1">
              <a:buFont typeface="Arial" pitchFamily="34" charset="0"/>
              <a:buChar char="•"/>
            </a:pPr>
            <a:r>
              <a:rPr lang="en-US" sz="800" b="0" baseline="0" dirty="0" smtClean="0"/>
              <a:t>Would anyone like to share their story? Being mindful of protecting the identity of others.    [listen while the group provides answers]</a:t>
            </a:r>
            <a:endParaRPr lang="en-US" sz="800" b="1" baseline="0" dirty="0" smtClean="0"/>
          </a:p>
          <a:p>
            <a:pPr lvl="1">
              <a:buFont typeface="Arial" pitchFamily="34" charset="0"/>
              <a:buChar char="•"/>
            </a:pPr>
            <a:r>
              <a:rPr lang="en-US" sz="800" b="0" baseline="0" dirty="0" smtClean="0"/>
              <a:t>How did the betrayal make you feel?    [listen while the group provides answers]</a:t>
            </a:r>
          </a:p>
          <a:p>
            <a:pPr marL="457200" lvl="1" algn="l" defTabSz="914400" rtl="0" eaLnBrk="1" latinLnBrk="0" hangingPunct="1">
              <a:buFont typeface="Arial" pitchFamily="34" charset="0"/>
              <a:buChar char="•"/>
            </a:pPr>
            <a:r>
              <a:rPr lang="en-US" sz="800" b="0" kern="1200" baseline="0" dirty="0" smtClean="0">
                <a:solidFill>
                  <a:schemeClr val="tx1"/>
                </a:solidFill>
              </a:rPr>
              <a:t>How was the relationship with the person afterward?    [</a:t>
            </a:r>
            <a:r>
              <a:rPr lang="en-US" sz="800" b="0" baseline="0" dirty="0" smtClean="0"/>
              <a:t>listen while the group provides answers</a:t>
            </a:r>
            <a:r>
              <a:rPr lang="en-US" sz="800" b="0" kern="1200" baseline="0" dirty="0" smtClean="0">
                <a:solidFill>
                  <a:schemeClr val="tx1"/>
                </a:solidFill>
              </a:rPr>
              <a:t>]</a:t>
            </a:r>
          </a:p>
          <a:p>
            <a:endParaRPr lang="en-US" sz="800" b="0" baseline="0" dirty="0" smtClean="0"/>
          </a:p>
          <a:p>
            <a:r>
              <a:rPr lang="en-US" sz="800" b="0" baseline="0" dirty="0" smtClean="0"/>
              <a:t>Have you ever betrayed the Trust of another? [listen while the group provides answers]</a:t>
            </a:r>
          </a:p>
          <a:p>
            <a:r>
              <a:rPr lang="en-US" sz="800" b="0" baseline="0" dirty="0" smtClean="0"/>
              <a:t>Betrayal seems like a harsh word and most people think of only big breaches of trust as betrayal:  the affair, stealing money, throwing another under the bus at a meeting in front of executives…but betrayal can be small things as well. We will talk more about that in this chapter.</a:t>
            </a:r>
          </a:p>
          <a:p>
            <a:endParaRPr lang="en-US" sz="800" b="0" baseline="0" dirty="0" smtClean="0"/>
          </a:p>
          <a:p>
            <a:r>
              <a:rPr lang="en-US" sz="800" b="0" baseline="0" dirty="0" smtClean="0"/>
              <a:t>Potential probing questions:</a:t>
            </a:r>
          </a:p>
          <a:p>
            <a:pPr lvl="1">
              <a:buFont typeface="Arial" pitchFamily="34" charset="0"/>
              <a:buChar char="•"/>
            </a:pPr>
            <a:r>
              <a:rPr lang="en-US" sz="800" b="0" baseline="0" dirty="0" smtClean="0"/>
              <a:t>We were quick to come up with feeling betrayed and naming someone (at least in our head). It is difficult to think of ourselves as the betrayer – is it possible that you are the one whose name popped into the head of another when we asked about being betrayed by someone? </a:t>
            </a:r>
          </a:p>
          <a:p>
            <a:endParaRPr lang="en-US" sz="800" b="0" baseline="0" dirty="0" smtClean="0"/>
          </a:p>
          <a:p>
            <a:r>
              <a:rPr lang="en-US" sz="800" baseline="0" dirty="0" smtClean="0"/>
              <a:t>Potential probing questions:</a:t>
            </a:r>
          </a:p>
          <a:p>
            <a:pPr lvl="1">
              <a:buFont typeface="Arial" pitchFamily="34" charset="0"/>
              <a:buChar char="•"/>
            </a:pPr>
            <a:r>
              <a:rPr lang="en-US" sz="800" b="0" baseline="0" dirty="0" smtClean="0"/>
              <a:t>Would anyone like to share their story? Being mindful of protecting the identity of others.    [listen while the group provides answers]</a:t>
            </a:r>
            <a:endParaRPr lang="en-US" sz="800" b="1" baseline="0" dirty="0" smtClean="0"/>
          </a:p>
          <a:p>
            <a:pPr lvl="1">
              <a:buFont typeface="Arial" pitchFamily="34" charset="0"/>
              <a:buChar char="•"/>
            </a:pPr>
            <a:r>
              <a:rPr lang="en-US" sz="800" b="0" baseline="0" dirty="0" smtClean="0"/>
              <a:t>How did it make you feel?    [listen while the group provides answers]</a:t>
            </a:r>
          </a:p>
          <a:p>
            <a:pPr marL="457200" lvl="1" algn="l" defTabSz="914400" rtl="0" eaLnBrk="1" latinLnBrk="0" hangingPunct="1">
              <a:buFont typeface="Arial" pitchFamily="34" charset="0"/>
              <a:buChar char="•"/>
            </a:pPr>
            <a:r>
              <a:rPr lang="en-US" sz="800" b="0" kern="1200" baseline="0" dirty="0" smtClean="0">
                <a:solidFill>
                  <a:schemeClr val="tx1"/>
                </a:solidFill>
              </a:rPr>
              <a:t>How was the relationship with the person afterward?    [</a:t>
            </a:r>
            <a:r>
              <a:rPr lang="en-US" sz="800" b="0" baseline="0" dirty="0" smtClean="0"/>
              <a:t>listen while the group provides answers</a:t>
            </a:r>
            <a:r>
              <a:rPr lang="en-US" sz="800" b="0" kern="1200" baseline="0" dirty="0" smtClean="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Do you think you can rebuild Trust?  Why or why not? [listen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The answer to rebuilding trust is….Yes, you can rebuild Trust.  It most likely will take longer, more commitment, than building Trust initially.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So think back to the person who betrayed you….do you believe the person would like to have a better relationship with you?  If not, and it is someone you have to work with, do you feel you can be Trustworthy and fair towards them?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baseline="0" dirty="0" smtClean="0"/>
              <a:t/>
            </a:r>
            <a:br>
              <a:rPr lang="en-US" sz="800" b="0" baseline="0" dirty="0" smtClean="0"/>
            </a:br>
            <a:r>
              <a:rPr lang="en-US" sz="800" b="0" baseline="0" dirty="0" smtClean="0"/>
              <a:t>Think back to the person who you betrayed…do you want to have a better relationship with the person? If not, and it is someone you have to work with, do you feel you can be Trustworthy and fair towards them? </a:t>
            </a:r>
          </a:p>
          <a:p>
            <a:endParaRPr lang="en-US" sz="800" b="0" kern="1200" baseline="0" dirty="0" smtClean="0">
              <a:solidFill>
                <a:schemeClr val="tx1"/>
              </a:solidFill>
            </a:endParaRPr>
          </a:p>
          <a:p>
            <a:r>
              <a:rPr lang="en-US" sz="800" b="0" kern="1200" baseline="0" dirty="0" smtClean="0">
                <a:solidFill>
                  <a:schemeClr val="tx1"/>
                </a:solidFill>
              </a:rPr>
              <a:t>Let’s go into more detail on how you can rebuild Trust…</a:t>
            </a:r>
            <a:endParaRPr lang="en-US" sz="800"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0" y="3771900"/>
            <a:ext cx="6934200" cy="5638800"/>
          </a:xfrm>
          <a:solidFill>
            <a:schemeClr val="bg1">
              <a:lumMod val="95000"/>
            </a:schemeClr>
          </a:solidFill>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smtClean="0"/>
              <a:t>Instructions:</a:t>
            </a:r>
            <a:endParaRPr lang="en-US" sz="8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rPr>
              <a:t>Read the slide, first line will</a:t>
            </a:r>
            <a:r>
              <a:rPr lang="en-US" sz="800" kern="1200" baseline="0" dirty="0" smtClean="0">
                <a:solidFill>
                  <a:schemeClr val="tx1"/>
                </a:solidFill>
              </a:rPr>
              <a:t> be visible.</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4 sub bullets, each will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Minor (examples) and Unintentional examples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Intentional examples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Major (examples) and Unintentional examples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Intentional examples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rPr>
              <a:t>Broken Trust graphic appears over table on mouse click</a:t>
            </a:r>
          </a:p>
          <a:p>
            <a:endParaRPr lang="en-US" sz="800" b="0" baseline="0" dirty="0" smtClean="0"/>
          </a:p>
          <a:p>
            <a:r>
              <a:rPr lang="en-US" sz="800" b="1" baseline="0" dirty="0" smtClean="0"/>
              <a:t>Say:</a:t>
            </a:r>
          </a:p>
          <a:p>
            <a:r>
              <a:rPr lang="en-US" sz="800" b="0" baseline="0" dirty="0" smtClean="0"/>
              <a:t>Betrayal occurs on a continuum from Unintentional to Intentional and from Minor to Major.  What does that mean?  Let’s go over the definition of Unintentional, Intentional, Minor and Major</a:t>
            </a:r>
          </a:p>
          <a:p>
            <a:pPr marL="231775" indent="-231775">
              <a:spcAft>
                <a:spcPts val="300"/>
              </a:spcAft>
              <a:buClr>
                <a:srgbClr val="0038A8"/>
              </a:buClr>
              <a:buFont typeface="Arial" pitchFamily="34" charset="0"/>
              <a:buChar char="•"/>
            </a:pPr>
            <a:r>
              <a:rPr lang="en-US" sz="800" b="1" dirty="0" smtClean="0"/>
              <a:t>Unintentional:  </a:t>
            </a:r>
            <a:r>
              <a:rPr lang="en-US" sz="800" dirty="0" smtClean="0"/>
              <a:t>by-product of a self-serving or careless action that has the result of hurting, damaging or harming another person</a:t>
            </a:r>
          </a:p>
          <a:p>
            <a:pPr marL="231775" indent="-231775">
              <a:spcAft>
                <a:spcPts val="300"/>
              </a:spcAft>
              <a:buClr>
                <a:srgbClr val="0038A8"/>
              </a:buClr>
              <a:buFont typeface="Arial" pitchFamily="34" charset="0"/>
              <a:buChar char="•"/>
            </a:pPr>
            <a:r>
              <a:rPr lang="en-US" sz="800" b="1" dirty="0" smtClean="0"/>
              <a:t>Intentional</a:t>
            </a:r>
            <a:r>
              <a:rPr lang="en-US" sz="800" dirty="0" smtClean="0"/>
              <a:t>:  a self-serving action committed with the purpose of hurting, damaging, or harming another person</a:t>
            </a:r>
          </a:p>
          <a:p>
            <a:pPr marL="231775" indent="-231775">
              <a:spcAft>
                <a:spcPts val="300"/>
              </a:spcAft>
              <a:buClr>
                <a:srgbClr val="0038A8"/>
              </a:buClr>
              <a:buFont typeface="Arial" pitchFamily="34" charset="0"/>
              <a:buChar char="•"/>
            </a:pPr>
            <a:r>
              <a:rPr lang="en-US" sz="800" b="1" dirty="0" smtClean="0"/>
              <a:t>Minor:  </a:t>
            </a:r>
            <a:r>
              <a:rPr lang="en-US" sz="800" dirty="0" smtClean="0"/>
              <a:t>erodes trust over time and are more pervasive</a:t>
            </a:r>
          </a:p>
          <a:p>
            <a:pPr marL="231775" indent="-231775">
              <a:spcAft>
                <a:spcPts val="300"/>
              </a:spcAft>
              <a:buClr>
                <a:srgbClr val="0038A8"/>
              </a:buClr>
              <a:buFont typeface="Arial" pitchFamily="34" charset="0"/>
              <a:buChar char="•"/>
            </a:pPr>
            <a:r>
              <a:rPr lang="en-US" sz="800" b="1" dirty="0" smtClean="0"/>
              <a:t>Major:  </a:t>
            </a:r>
            <a:r>
              <a:rPr lang="en-US" sz="800" dirty="0" smtClean="0"/>
              <a:t>impacts you immediately and dramatically at your deepest core</a:t>
            </a:r>
            <a:endParaRPr lang="en-US" sz="800" b="0" baseline="0" dirty="0" smtClean="0"/>
          </a:p>
          <a:p>
            <a:r>
              <a:rPr lang="en-US" sz="800" b="0" baseline="0" dirty="0" smtClean="0"/>
              <a:t>Minor betrayals have two groups:  unintentional and intentional</a:t>
            </a:r>
          </a:p>
          <a:p>
            <a:endParaRPr lang="en-US" sz="800" b="0" baseline="0" dirty="0" smtClean="0"/>
          </a:p>
          <a:p>
            <a:r>
              <a:rPr lang="en-US" sz="800" b="0" baseline="0" dirty="0" smtClean="0"/>
              <a:t>Examples of Unintentional Minor betrayals are:</a:t>
            </a:r>
          </a:p>
          <a:p>
            <a:pPr marL="171450" indent="-171450">
              <a:buClr>
                <a:srgbClr val="0038A8"/>
              </a:buClr>
            </a:pPr>
            <a:r>
              <a:rPr lang="en-US" sz="800" dirty="0" smtClean="0">
                <a:solidFill>
                  <a:schemeClr val="tx1">
                    <a:lumMod val="95000"/>
                    <a:lumOff val="5000"/>
                  </a:schemeClr>
                </a:solidFill>
              </a:rPr>
              <a:t>~</a:t>
            </a:r>
            <a:r>
              <a:rPr lang="en-US" sz="800" b="0" dirty="0" smtClean="0">
                <a:solidFill>
                  <a:schemeClr val="tx1">
                    <a:lumMod val="95000"/>
                    <a:lumOff val="5000"/>
                  </a:schemeClr>
                </a:solidFill>
              </a:rPr>
              <a:t>Arriving late for work                        ~Not keeping agreements</a:t>
            </a:r>
          </a:p>
          <a:p>
            <a:pPr marL="171450" indent="-171450">
              <a:buClr>
                <a:srgbClr val="0038A8"/>
              </a:buClr>
              <a:buFont typeface="Arial" pitchFamily="34" charset="0"/>
              <a:buNone/>
            </a:pPr>
            <a:r>
              <a:rPr lang="en-US" sz="800" b="1" dirty="0" smtClean="0">
                <a:solidFill>
                  <a:schemeClr val="tx1">
                    <a:lumMod val="95000"/>
                    <a:lumOff val="5000"/>
                  </a:schemeClr>
                </a:solidFill>
              </a:rPr>
              <a:t>ASK:  Any other examples you can think of?</a:t>
            </a:r>
          </a:p>
          <a:p>
            <a:pPr marL="171450" indent="-171450">
              <a:buClr>
                <a:srgbClr val="0038A8"/>
              </a:buClr>
              <a:buFont typeface="Wingdings" pitchFamily="2" charset="2"/>
              <a:buNone/>
            </a:pPr>
            <a:endParaRPr lang="en-US" sz="800" b="0" baseline="0" dirty="0" smtClean="0">
              <a:solidFill>
                <a:schemeClr val="tx1">
                  <a:lumMod val="95000"/>
                  <a:lumOff val="5000"/>
                </a:schemeClr>
              </a:solidFill>
            </a:endParaRPr>
          </a:p>
          <a:p>
            <a:pPr marL="171450" indent="-171450">
              <a:buClr>
                <a:srgbClr val="0038A8"/>
              </a:buClr>
              <a:buFont typeface="Wingdings" pitchFamily="2" charset="2"/>
              <a:buNone/>
            </a:pPr>
            <a:r>
              <a:rPr lang="en-US" sz="800" b="0" baseline="0" dirty="0" smtClean="0">
                <a:solidFill>
                  <a:schemeClr val="tx1">
                    <a:lumMod val="95000"/>
                    <a:lumOff val="5000"/>
                  </a:schemeClr>
                </a:solidFill>
              </a:rPr>
              <a:t>Many unintentional minor betrayals have to do with abdicating responsibility</a:t>
            </a:r>
          </a:p>
          <a:p>
            <a:pPr marL="171450" indent="-171450">
              <a:buClr>
                <a:srgbClr val="0038A8"/>
              </a:buClr>
              <a:buFont typeface="Wingdings" pitchFamily="2" charset="2"/>
              <a:buNone/>
            </a:pPr>
            <a:endParaRPr lang="en-US" sz="800" b="0" baseline="0" dirty="0" smtClean="0">
              <a:solidFill>
                <a:schemeClr val="tx1">
                  <a:lumMod val="95000"/>
                  <a:lumOff val="5000"/>
                </a:schemeClr>
              </a:solidFill>
            </a:endParaRPr>
          </a:p>
          <a:p>
            <a:r>
              <a:rPr lang="en-US" sz="800" b="0" baseline="0" dirty="0" smtClean="0"/>
              <a:t>Examples of Intentional Minor betrayals are:</a:t>
            </a:r>
          </a:p>
          <a:p>
            <a:pPr marL="171450" indent="-171450" algn="l" defTabSz="914400" rtl="0" eaLnBrk="1" latinLnBrk="0" hangingPunct="1">
              <a:buClr>
                <a:srgbClr val="0038A8"/>
              </a:buClr>
            </a:pPr>
            <a:r>
              <a:rPr lang="en-US" sz="800" b="0" kern="1200" dirty="0" smtClean="0">
                <a:solidFill>
                  <a:schemeClr val="tx1">
                    <a:lumMod val="95000"/>
                    <a:lumOff val="5000"/>
                  </a:schemeClr>
                </a:solidFill>
              </a:rPr>
              <a:t>~Gossiping, backbiting                       ~Accepting credit </a:t>
            </a:r>
            <a:r>
              <a:rPr lang="en-US" sz="800" b="0" dirty="0" smtClean="0">
                <a:solidFill>
                  <a:schemeClr val="tx1">
                    <a:lumMod val="95000"/>
                    <a:lumOff val="5000"/>
                  </a:schemeClr>
                </a:solidFill>
              </a:rPr>
              <a:t>for another’s work</a:t>
            </a:r>
          </a:p>
          <a:p>
            <a:pPr marL="171450" marR="0" indent="-171450" algn="l" defTabSz="914400" rtl="0" eaLnBrk="1" fontAlgn="auto" latinLnBrk="0" hangingPunct="1">
              <a:lnSpc>
                <a:spcPct val="100000"/>
              </a:lnSpc>
              <a:spcBef>
                <a:spcPts val="0"/>
              </a:spcBef>
              <a:spcAft>
                <a:spcPts val="0"/>
              </a:spcAft>
              <a:buClr>
                <a:srgbClr val="0038A8"/>
              </a:buClr>
              <a:buSzTx/>
              <a:buFont typeface="Arial" pitchFamily="34" charset="0"/>
              <a:buNone/>
              <a:tabLst/>
              <a:defRPr/>
            </a:pPr>
            <a:r>
              <a:rPr lang="en-US" sz="800" b="1" dirty="0" smtClean="0">
                <a:solidFill>
                  <a:schemeClr val="tx1">
                    <a:lumMod val="95000"/>
                    <a:lumOff val="5000"/>
                  </a:schemeClr>
                </a:solidFill>
              </a:rPr>
              <a:t>ASK:  Any other examples you can think of?</a:t>
            </a:r>
          </a:p>
          <a:p>
            <a:endParaRPr lang="en-US" sz="800" b="1" baseline="0" dirty="0" smtClean="0"/>
          </a:p>
          <a:p>
            <a:r>
              <a:rPr lang="en-US" sz="800" b="1" baseline="0" dirty="0" smtClean="0"/>
              <a:t>The net result of the accumulation of minor betrayals is major (regardless if they are unintentional or intentional)</a:t>
            </a:r>
          </a:p>
          <a:p>
            <a:endParaRPr lang="en-US" sz="800" b="0" baseline="0" dirty="0" smtClean="0"/>
          </a:p>
          <a:p>
            <a:r>
              <a:rPr lang="en-US" sz="800" b="0" baseline="0" dirty="0" smtClean="0"/>
              <a:t>Major betrayals have the same two groups:  unintentional and intentional</a:t>
            </a:r>
          </a:p>
          <a:p>
            <a:r>
              <a:rPr lang="en-US" sz="800" b="0" baseline="0" dirty="0" smtClean="0"/>
              <a:t>Examples of Unintentional Major betrayals are:</a:t>
            </a:r>
          </a:p>
          <a:p>
            <a:pPr marL="171450" indent="-171450" algn="l" defTabSz="914400" rtl="0" eaLnBrk="1" latinLnBrk="0" hangingPunct="1">
              <a:buClr>
                <a:srgbClr val="0038A8"/>
              </a:buClr>
            </a:pPr>
            <a:r>
              <a:rPr lang="en-US" sz="800" b="0" kern="1200" dirty="0" smtClean="0">
                <a:solidFill>
                  <a:schemeClr val="tx1">
                    <a:lumMod val="95000"/>
                    <a:lumOff val="5000"/>
                  </a:schemeClr>
                </a:solidFill>
              </a:rPr>
              <a:t>~Restructuring resulting in layoffs                ~Delegating without giving authority            ~Mismanaging </a:t>
            </a:r>
            <a:r>
              <a:rPr lang="en-US" sz="800" b="0" dirty="0" smtClean="0"/>
              <a:t>organization change</a:t>
            </a:r>
          </a:p>
          <a:p>
            <a:pPr marL="171450" marR="0" indent="-171450" algn="l" defTabSz="914400" rtl="0" eaLnBrk="1" fontAlgn="auto" latinLnBrk="0" hangingPunct="1">
              <a:lnSpc>
                <a:spcPct val="100000"/>
              </a:lnSpc>
              <a:spcBef>
                <a:spcPts val="0"/>
              </a:spcBef>
              <a:spcAft>
                <a:spcPts val="0"/>
              </a:spcAft>
              <a:buClr>
                <a:srgbClr val="0038A8"/>
              </a:buClr>
              <a:buSzTx/>
              <a:buFont typeface="Wingdings" pitchFamily="2" charset="2"/>
              <a:buNone/>
              <a:tabLst/>
              <a:defRPr/>
            </a:pPr>
            <a:r>
              <a:rPr lang="en-US" sz="800" b="1" dirty="0" smtClean="0">
                <a:solidFill>
                  <a:schemeClr val="tx1">
                    <a:lumMod val="95000"/>
                    <a:lumOff val="5000"/>
                  </a:schemeClr>
                </a:solidFill>
              </a:rPr>
              <a:t>ASK:  Any other examples you can think of?</a:t>
            </a:r>
          </a:p>
          <a:p>
            <a:pPr marL="171450" indent="-171450">
              <a:buClr>
                <a:srgbClr val="0038A8"/>
              </a:buClr>
              <a:buFont typeface="Wingdings" pitchFamily="2" charset="2"/>
              <a:buChar char="§"/>
            </a:pPr>
            <a:endParaRPr lang="en-US" sz="800" b="0" dirty="0" smtClean="0"/>
          </a:p>
          <a:p>
            <a:pPr marL="171450" indent="-171450">
              <a:buClr>
                <a:srgbClr val="0038A8"/>
              </a:buClr>
              <a:buFont typeface="Wingdings" pitchFamily="2" charset="2"/>
              <a:buNone/>
            </a:pPr>
            <a:r>
              <a:rPr lang="en-US" sz="800" b="0" dirty="0" smtClean="0"/>
              <a:t>Examples</a:t>
            </a:r>
            <a:r>
              <a:rPr lang="en-US" sz="800" b="0" baseline="0" dirty="0" smtClean="0"/>
              <a:t> of Intentional Major betrayals are:</a:t>
            </a:r>
            <a:endParaRPr lang="en-US" sz="800" b="0" dirty="0" smtClean="0"/>
          </a:p>
          <a:p>
            <a:pPr marL="171450" indent="-171450" algn="l" defTabSz="914400" rtl="0" eaLnBrk="1" latinLnBrk="0" hangingPunct="1">
              <a:buClr>
                <a:srgbClr val="0038A8"/>
              </a:buClr>
            </a:pPr>
            <a:r>
              <a:rPr lang="en-US" sz="800" b="0" kern="1200" dirty="0" smtClean="0">
                <a:solidFill>
                  <a:schemeClr val="tx1">
                    <a:lumMod val="95000"/>
                    <a:lumOff val="5000"/>
                  </a:schemeClr>
                </a:solidFill>
              </a:rPr>
              <a:t>~Disclosing proprietary information              ~Sabotaging data systems                           ~Knowingly </a:t>
            </a:r>
            <a:r>
              <a:rPr lang="en-US" sz="800" b="0" dirty="0" smtClean="0">
                <a:solidFill>
                  <a:schemeClr val="tx1">
                    <a:lumMod val="95000"/>
                    <a:lumOff val="5000"/>
                  </a:schemeClr>
                </a:solidFill>
              </a:rPr>
              <a:t>withhold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ASK:  Any other examples you can think of?</a:t>
            </a:r>
          </a:p>
          <a:p>
            <a:endParaRPr lang="en-US" sz="800" b="0" baseline="0" dirty="0" smtClean="0"/>
          </a:p>
          <a:p>
            <a:r>
              <a:rPr lang="en-US" sz="800" b="1" baseline="0" dirty="0" smtClean="0"/>
              <a:t>Major intentional betrayals are often the outcomes of fear and self-serving interests </a:t>
            </a:r>
          </a:p>
          <a:p>
            <a:endParaRPr lang="en-US" sz="800" b="0" baseline="0" dirty="0" smtClean="0"/>
          </a:p>
          <a:p>
            <a:r>
              <a:rPr lang="en-US" sz="800" b="0" dirty="0" smtClean="0"/>
              <a:t>The end result of any of</a:t>
            </a:r>
            <a:r>
              <a:rPr lang="en-US" sz="800" b="0" baseline="0" dirty="0" smtClean="0"/>
              <a:t> these is Trust is broken</a:t>
            </a:r>
          </a:p>
          <a:p>
            <a:endParaRPr lang="en-US" sz="800"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1200" dirty="0" smtClean="0">
                <a:solidFill>
                  <a:schemeClr val="tx1"/>
                </a:solidFill>
              </a:rPr>
              <a:t>Read the slide, first line will</a:t>
            </a:r>
            <a:r>
              <a:rPr lang="en-US" kern="1200" baseline="0" dirty="0" smtClean="0">
                <a:solidFill>
                  <a:schemeClr val="tx1"/>
                </a:solidFill>
              </a:rPr>
              <a:t> be visible (Betrayal Behavior and Result)</a:t>
            </a:r>
          </a:p>
          <a:p>
            <a:pPr marL="0" marR="0" indent="0" algn="l" defTabSz="914400" rtl="0" eaLnBrk="1" fontAlgn="auto" latinLnBrk="0" hangingPunct="1">
              <a:lnSpc>
                <a:spcPct val="100000"/>
              </a:lnSpc>
              <a:spcBef>
                <a:spcPts val="0"/>
              </a:spcBef>
              <a:spcAft>
                <a:spcPts val="0"/>
              </a:spcAft>
              <a:buClrTx/>
              <a:buSzTx/>
              <a:buFontTx/>
              <a:buNone/>
              <a:tabLst/>
              <a:defRPr/>
            </a:pPr>
            <a:r>
              <a:rPr lang="en-US" kern="1200" baseline="0" dirty="0" smtClean="0">
                <a:solidFill>
                  <a:schemeClr val="tx1"/>
                </a:solidFill>
              </a:rPr>
              <a:t>7 behaviors and results – mouse click for the behavior/result to appear</a:t>
            </a: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endParaRPr kumimoji="0" lang="en-US" b="1" i="0" u="none" strike="noStrike" kern="0" cap="none" spc="0" normalizeH="0" baseline="0" noProof="0" dirty="0" smtClean="0">
              <a:ln>
                <a:noFill/>
              </a:ln>
              <a:solidFill>
                <a:schemeClr val="tx1"/>
              </a:solidFill>
              <a:effectLst/>
              <a:uLnTx/>
              <a:uFillTx/>
            </a:endParaRP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rPr>
              <a:t>Say:</a:t>
            </a: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kumimoji="0" lang="en-US" b="0" i="0" u="none" strike="noStrike" kern="0" cap="none" spc="0" normalizeH="0" baseline="0" noProof="0" dirty="0" smtClean="0">
                <a:ln>
                  <a:noFill/>
                </a:ln>
                <a:solidFill>
                  <a:schemeClr val="tx1"/>
                </a:solidFill>
                <a:effectLst/>
                <a:uLnTx/>
                <a:uFillTx/>
              </a:rPr>
              <a:t>Let us look at Betrayal Behavior and the result of each </a:t>
            </a: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endParaRPr kumimoji="0" lang="en-US" b="0" i="0" u="none" strike="noStrike" kern="0" cap="none" spc="0" normalizeH="0" baseline="0" noProof="0" dirty="0" smtClean="0">
              <a:ln>
                <a:noFill/>
              </a:ln>
              <a:solidFill>
                <a:schemeClr val="tx1"/>
              </a:solidFill>
              <a:effectLst/>
              <a:uLnTx/>
              <a:uFillTx/>
            </a:endParaRP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lang="en-US" kern="1200" dirty="0" smtClean="0">
                <a:solidFill>
                  <a:schemeClr val="tx1"/>
                </a:solidFill>
              </a:rPr>
              <a:t>When you evade direct answers; spin the truth…</a:t>
            </a:r>
            <a:r>
              <a:rPr lang="en-US" kern="1200" baseline="0" dirty="0" smtClean="0">
                <a:solidFill>
                  <a:schemeClr val="tx1"/>
                </a:solidFill>
              </a:rPr>
              <a:t> </a:t>
            </a:r>
            <a:r>
              <a:rPr lang="en-US" kern="1200" dirty="0" smtClean="0">
                <a:solidFill>
                  <a:schemeClr val="tx1"/>
                </a:solidFill>
              </a:rPr>
              <a:t>this results in anger</a:t>
            </a:r>
            <a:r>
              <a:rPr lang="en-US" kern="1200" baseline="0" dirty="0" smtClean="0">
                <a:solidFill>
                  <a:schemeClr val="tx1"/>
                </a:solidFill>
              </a:rPr>
              <a:t> and frustration by the other party</a:t>
            </a:r>
            <a:endParaRPr lang="en-US" kern="1200" dirty="0" smtClean="0">
              <a:solidFill>
                <a:schemeClr val="tx1"/>
              </a:solidFill>
            </a:endParaRP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kumimoji="0" lang="en-US" b="0" i="0" u="none" strike="noStrike" kern="0" cap="none" spc="0" normalizeH="0" baseline="0" noProof="0" dirty="0" smtClean="0">
                <a:ln>
                  <a:noFill/>
                </a:ln>
                <a:solidFill>
                  <a:schemeClr val="tx1"/>
                </a:solidFill>
                <a:effectLst/>
                <a:uLnTx/>
                <a:uFillTx/>
              </a:rPr>
              <a:t>When you </a:t>
            </a:r>
            <a:r>
              <a:rPr kumimoji="0" lang="en-US" b="0" i="0" u="none" strike="noStrike" kern="1200" cap="none" spc="0" normalizeH="0" baseline="0" noProof="0" dirty="0" smtClean="0">
                <a:ln>
                  <a:noFill/>
                </a:ln>
                <a:solidFill>
                  <a:schemeClr val="tx1"/>
                </a:solidFill>
                <a:effectLst/>
                <a:uLnTx/>
                <a:uFillTx/>
              </a:rPr>
              <a:t>o</a:t>
            </a:r>
            <a:r>
              <a:rPr lang="en-US" kern="1200" dirty="0" smtClean="0">
                <a:solidFill>
                  <a:schemeClr val="tx1"/>
                </a:solidFill>
              </a:rPr>
              <a:t>verpromise and under-deliver/do not deliver…</a:t>
            </a:r>
            <a:r>
              <a:rPr lang="en-US" kern="1200" baseline="0" dirty="0" smtClean="0">
                <a:solidFill>
                  <a:schemeClr val="tx1"/>
                </a:solidFill>
              </a:rPr>
              <a:t> the result is others have a perception of you being incompetent</a:t>
            </a: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lang="en-US" kern="1200" baseline="0" dirty="0" smtClean="0">
                <a:solidFill>
                  <a:schemeClr val="tx1"/>
                </a:solidFill>
              </a:rPr>
              <a:t>When you </a:t>
            </a:r>
            <a:r>
              <a:rPr lang="en-US" kern="1200" baseline="0" dirty="0" smtClean="0">
                <a:solidFill>
                  <a:srgbClr val="000000"/>
                </a:solidFill>
              </a:rPr>
              <a:t>gossip about people</a:t>
            </a:r>
            <a:r>
              <a:rPr lang="en-US" kern="1200" dirty="0" smtClean="0">
                <a:solidFill>
                  <a:srgbClr val="000000"/>
                </a:solidFill>
              </a:rPr>
              <a:t>… </a:t>
            </a:r>
            <a:r>
              <a:rPr lang="en-US" kern="1200" dirty="0" smtClean="0">
                <a:solidFill>
                  <a:schemeClr val="bg1"/>
                </a:solidFill>
              </a:rPr>
              <a:t>the</a:t>
            </a:r>
            <a:r>
              <a:rPr lang="en-US" kern="1200" baseline="0" dirty="0" smtClean="0">
                <a:solidFill>
                  <a:schemeClr val="bg1"/>
                </a:solidFill>
              </a:rPr>
              <a:t> result is e</a:t>
            </a:r>
            <a:r>
              <a:rPr lang="en-US" kern="1200" dirty="0" smtClean="0">
                <a:solidFill>
                  <a:schemeClr val="bg1"/>
                </a:solidFill>
              </a:rPr>
              <a:t>veryone starts to watch out for self</a:t>
            </a: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lang="en-US" kern="1200" dirty="0" smtClean="0">
                <a:solidFill>
                  <a:schemeClr val="tx1"/>
                </a:solidFill>
              </a:rPr>
              <a:t>When</a:t>
            </a:r>
            <a:r>
              <a:rPr lang="en-US" kern="1200" baseline="0" dirty="0" smtClean="0">
                <a:solidFill>
                  <a:schemeClr val="tx1"/>
                </a:solidFill>
              </a:rPr>
              <a:t> </a:t>
            </a:r>
            <a:r>
              <a:rPr lang="en-US" kern="1200" dirty="0" smtClean="0">
                <a:solidFill>
                  <a:schemeClr val="tx1"/>
                </a:solidFill>
              </a:rPr>
              <a:t>you </a:t>
            </a:r>
            <a:r>
              <a:rPr lang="en-US" kern="1200" dirty="0" smtClean="0">
                <a:solidFill>
                  <a:srgbClr val="000000"/>
                </a:solidFill>
              </a:rPr>
              <a:t>do not put effort into the job, just show up… the result is </a:t>
            </a:r>
            <a:r>
              <a:rPr lang="en-US" kern="1200" dirty="0" smtClean="0">
                <a:solidFill>
                  <a:schemeClr val="bg1"/>
                </a:solidFill>
              </a:rPr>
              <a:t>decreased morale and productivity of your team</a:t>
            </a: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lang="en-US" kern="1200" dirty="0" smtClean="0">
                <a:solidFill>
                  <a:schemeClr val="tx1"/>
                </a:solidFill>
              </a:rPr>
              <a:t>When you</a:t>
            </a:r>
            <a:r>
              <a:rPr lang="en-US" kern="1200" baseline="0" dirty="0" smtClean="0">
                <a:solidFill>
                  <a:schemeClr val="tx1"/>
                </a:solidFill>
              </a:rPr>
              <a:t> use </a:t>
            </a:r>
            <a:r>
              <a:rPr lang="en-US" kern="1200" dirty="0" smtClean="0">
                <a:solidFill>
                  <a:srgbClr val="000000"/>
                </a:solidFill>
              </a:rPr>
              <a:t>sarcasm when dealing with issues… the result is a bad attitude</a:t>
            </a:r>
            <a:r>
              <a:rPr lang="en-US" kern="1200" baseline="0" dirty="0" smtClean="0">
                <a:solidFill>
                  <a:srgbClr val="000000"/>
                </a:solidFill>
              </a:rPr>
              <a:t> by those around you</a:t>
            </a: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lang="en-US" kern="1200" baseline="0" dirty="0" smtClean="0">
                <a:solidFill>
                  <a:srgbClr val="000000"/>
                </a:solidFill>
              </a:rPr>
              <a:t>When you c</a:t>
            </a:r>
            <a:r>
              <a:rPr lang="en-US" kern="1200" dirty="0" smtClean="0">
                <a:solidFill>
                  <a:srgbClr val="000000"/>
                </a:solidFill>
              </a:rPr>
              <a:t>over up,</a:t>
            </a:r>
            <a:r>
              <a:rPr lang="en-US" kern="1200" baseline="0" dirty="0" smtClean="0">
                <a:solidFill>
                  <a:srgbClr val="000000"/>
                </a:solidFill>
              </a:rPr>
              <a:t> do not admit or fix </a:t>
            </a:r>
            <a:r>
              <a:rPr lang="en-US" kern="1200" dirty="0" smtClean="0">
                <a:solidFill>
                  <a:srgbClr val="000000"/>
                </a:solidFill>
              </a:rPr>
              <a:t>mistakes</a:t>
            </a:r>
            <a:r>
              <a:rPr lang="en-US" kern="1200" baseline="0" dirty="0" smtClean="0">
                <a:solidFill>
                  <a:srgbClr val="000000"/>
                </a:solidFill>
              </a:rPr>
              <a:t>… the result is you lose your credibility and reputation</a:t>
            </a: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lang="en-US" kern="1200" baseline="0" dirty="0" smtClean="0">
                <a:solidFill>
                  <a:srgbClr val="000000"/>
                </a:solidFill>
              </a:rPr>
              <a:t>When you b</a:t>
            </a:r>
            <a:r>
              <a:rPr lang="en-US" kern="1200" dirty="0" smtClean="0">
                <a:solidFill>
                  <a:srgbClr val="000000"/>
                </a:solidFill>
              </a:rPr>
              <a:t>lame others; take credit for the work of others.. The result is you will lose</a:t>
            </a:r>
            <a:r>
              <a:rPr lang="en-US" kern="1200" baseline="0" dirty="0" smtClean="0">
                <a:solidFill>
                  <a:srgbClr val="000000"/>
                </a:solidFill>
              </a:rPr>
              <a:t> people, they will leave your team to get away from YOU</a:t>
            </a:r>
            <a:endParaRPr lang="en-US" kern="1200" dirty="0" smtClean="0">
              <a:solidFill>
                <a:schemeClr val="tx1"/>
              </a:solidFill>
            </a:endParaRP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endParaRPr lang="en-US" kern="1200" dirty="0" smtClean="0">
              <a:solidFill>
                <a:schemeClr val="tx1"/>
              </a:solidFill>
            </a:endParaRPr>
          </a:p>
          <a:p>
            <a:pPr marL="225425" marR="0" lvl="1" indent="-225425"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379596"/>
            <a:ext cx="6172200" cy="4149090"/>
          </a:xfr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1200" dirty="0" smtClean="0">
                <a:solidFill>
                  <a:schemeClr val="tx1"/>
                </a:solidFill>
              </a:rPr>
              <a:t>Read the slide, first line will</a:t>
            </a:r>
            <a:r>
              <a:rPr lang="en-US" kern="1200" baseline="0" dirty="0" smtClean="0">
                <a:solidFill>
                  <a:schemeClr val="tx1"/>
                </a:solidFill>
              </a:rPr>
              <a:t> be visible.</a:t>
            </a:r>
          </a:p>
          <a:p>
            <a:pPr marL="0" marR="0" indent="0" algn="l" defTabSz="914400" rtl="0" eaLnBrk="1" fontAlgn="auto" latinLnBrk="0" hangingPunct="1">
              <a:lnSpc>
                <a:spcPct val="100000"/>
              </a:lnSpc>
              <a:spcBef>
                <a:spcPts val="0"/>
              </a:spcBef>
              <a:spcAft>
                <a:spcPts val="0"/>
              </a:spcAft>
              <a:buClrTx/>
              <a:buSzTx/>
              <a:buFontTx/>
              <a:buNone/>
              <a:tabLst/>
              <a:defRPr/>
            </a:pPr>
            <a:r>
              <a:rPr lang="en-US" kern="1200" baseline="0" dirty="0" smtClean="0">
                <a:solidFill>
                  <a:schemeClr val="tx1"/>
                </a:solidFill>
              </a:rPr>
              <a:t>Mouse click for each of the 5 bullets to appear (Note:  there are three additional sub bullets under the first bullet “Loss of…”)</a:t>
            </a:r>
          </a:p>
          <a:p>
            <a:pPr marL="0" marR="0" indent="0" algn="l" defTabSz="914400" rtl="0" eaLnBrk="1" fontAlgn="auto" latinLnBrk="0" hangingPunct="1">
              <a:lnSpc>
                <a:spcPct val="100000"/>
              </a:lnSpc>
              <a:spcBef>
                <a:spcPts val="0"/>
              </a:spcBef>
              <a:spcAft>
                <a:spcPts val="0"/>
              </a:spcAft>
              <a:buClrTx/>
              <a:buSzTx/>
              <a:buFontTx/>
              <a:buNone/>
              <a:tabLst/>
              <a:defRPr/>
            </a:pPr>
            <a:r>
              <a:rPr lang="en-US" kern="1200" baseline="0" dirty="0" smtClean="0">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kern="1200" baseline="0" dirty="0" smtClean="0">
                <a:solidFill>
                  <a:schemeClr val="tx1"/>
                </a:solidFill>
              </a:rPr>
              <a:t>Say:</a:t>
            </a:r>
          </a:p>
          <a:p>
            <a:pPr defTabSz="820738" fontAlgn="base">
              <a:spcAft>
                <a:spcPts val="600"/>
              </a:spcAft>
              <a:buClr>
                <a:srgbClr val="0038A8"/>
              </a:buClr>
            </a:pPr>
            <a:r>
              <a:rPr lang="en-US" b="0" kern="0" dirty="0" smtClean="0"/>
              <a:t>When Trust has been betrayed and unresolved, the betrayed may exhibit the following immediately, or over time:</a:t>
            </a:r>
          </a:p>
          <a:p>
            <a:pPr marL="233363" lvl="0" indent="-233363" fontAlgn="base">
              <a:spcAft>
                <a:spcPts val="600"/>
              </a:spcAft>
              <a:buClr>
                <a:srgbClr val="0038A8"/>
              </a:buClr>
              <a:buFont typeface="Wingdings" pitchFamily="2" charset="2"/>
              <a:buNone/>
            </a:pPr>
            <a:r>
              <a:rPr lang="en-US" dirty="0" smtClean="0"/>
              <a:t>Loss of confidence, commitment and energy to:</a:t>
            </a:r>
          </a:p>
          <a:p>
            <a:pPr marL="233363" lvl="0" indent="-233363" fontAlgn="base">
              <a:spcAft>
                <a:spcPts val="600"/>
              </a:spcAft>
              <a:buClr>
                <a:srgbClr val="0038A8"/>
              </a:buClr>
              <a:buFont typeface="Arial" pitchFamily="34" charset="0"/>
              <a:buChar char="•"/>
            </a:pPr>
            <a:r>
              <a:rPr lang="en-US" dirty="0" smtClean="0"/>
              <a:t>Keep relationships together</a:t>
            </a:r>
          </a:p>
          <a:p>
            <a:pPr marL="233363" lvl="0" indent="-233363" fontAlgn="base">
              <a:spcAft>
                <a:spcPts val="600"/>
              </a:spcAft>
              <a:buClr>
                <a:srgbClr val="0038A8"/>
              </a:buClr>
              <a:buFont typeface="Arial" pitchFamily="34" charset="0"/>
              <a:buChar char="•"/>
            </a:pPr>
            <a:r>
              <a:rPr lang="en-US" dirty="0" smtClean="0"/>
              <a:t>Fuel performance</a:t>
            </a:r>
          </a:p>
          <a:p>
            <a:pPr marL="233363" lvl="0" indent="-233363" fontAlgn="base">
              <a:spcAft>
                <a:spcPts val="600"/>
              </a:spcAft>
              <a:buClr>
                <a:srgbClr val="0038A8"/>
              </a:buClr>
              <a:buFont typeface="Arial" pitchFamily="34" charset="0"/>
              <a:buChar char="•"/>
            </a:pPr>
            <a:r>
              <a:rPr lang="en-US" dirty="0" smtClean="0"/>
              <a:t>Feed satisfaction at work</a:t>
            </a:r>
          </a:p>
          <a:p>
            <a:pPr marL="0" lvl="0" indent="-233363" algn="l" defTabSz="914400" rtl="0" eaLnBrk="1" fontAlgn="base" latinLnBrk="0" hangingPunct="1">
              <a:spcAft>
                <a:spcPts val="600"/>
              </a:spcAft>
              <a:buClr>
                <a:srgbClr val="0038A8"/>
              </a:buClr>
              <a:buFont typeface="Wingdings" pitchFamily="2" charset="2"/>
              <a:buNone/>
            </a:pPr>
            <a:r>
              <a:rPr lang="en-US" b="0" kern="1200" baseline="0" dirty="0" smtClean="0">
                <a:solidFill>
                  <a:schemeClr val="tx1"/>
                </a:solidFill>
              </a:rPr>
              <a:t>May overreact to situations, leaving co-workers scratching their heads and the boss wondering if he/she can trust the person in high-pressure situations</a:t>
            </a:r>
          </a:p>
          <a:p>
            <a:pPr marL="0" lvl="0" indent="-233363" algn="l" defTabSz="914400" rtl="0" eaLnBrk="1" fontAlgn="base" latinLnBrk="0" hangingPunct="1">
              <a:spcAft>
                <a:spcPts val="600"/>
              </a:spcAft>
              <a:buClr>
                <a:srgbClr val="0038A8"/>
              </a:buClr>
              <a:buFont typeface="Wingdings" pitchFamily="2" charset="2"/>
              <a:buNone/>
            </a:pPr>
            <a:r>
              <a:rPr lang="en-US" b="0" kern="1200" baseline="0" dirty="0" smtClean="0">
                <a:solidFill>
                  <a:schemeClr val="tx1"/>
                </a:solidFill>
              </a:rPr>
              <a:t>Inclined to shift blame to others or the organization for a responsibility that is theirs to own</a:t>
            </a:r>
          </a:p>
          <a:p>
            <a:pPr marL="0" lvl="0" indent="-233363" algn="l" defTabSz="914400" rtl="0" eaLnBrk="1" fontAlgn="base" latinLnBrk="0" hangingPunct="1">
              <a:spcAft>
                <a:spcPts val="600"/>
              </a:spcAft>
              <a:buClr>
                <a:srgbClr val="0038A8"/>
              </a:buClr>
              <a:buFont typeface="Wingdings" pitchFamily="2" charset="2"/>
              <a:buNone/>
            </a:pPr>
            <a:r>
              <a:rPr lang="en-US" b="0" kern="1200" baseline="0" dirty="0" smtClean="0">
                <a:solidFill>
                  <a:schemeClr val="tx1"/>
                </a:solidFill>
              </a:rPr>
              <a:t>More likely perpetuate the cycle of betrayal and end up hurting people who were not involved in the original situation</a:t>
            </a:r>
          </a:p>
          <a:p>
            <a:pPr marL="0" lvl="0" indent="-233363" algn="l" defTabSz="914400" rtl="0" eaLnBrk="1" fontAlgn="base" latinLnBrk="0" hangingPunct="1">
              <a:spcAft>
                <a:spcPts val="600"/>
              </a:spcAft>
              <a:buClr>
                <a:srgbClr val="0038A8"/>
              </a:buClr>
              <a:buFont typeface="Wingdings" pitchFamily="2" charset="2"/>
              <a:buNone/>
            </a:pPr>
            <a:r>
              <a:rPr lang="en-US" b="0" kern="1200" baseline="0" dirty="0" smtClean="0">
                <a:solidFill>
                  <a:schemeClr val="tx1"/>
                </a:solidFill>
              </a:rPr>
              <a:t>Run the risk of becoming a prisoner to the victim/villain mentality and the anger, bitterness, resentment and, ultimately, apathy, that come with that mentality</a:t>
            </a:r>
          </a:p>
          <a:p>
            <a:pPr marL="0" marR="0" indent="0" algn="l" defTabSz="914400" rtl="0" eaLnBrk="1" fontAlgn="base" latinLnBrk="0" hangingPunct="1">
              <a:lnSpc>
                <a:spcPct val="100000"/>
              </a:lnSpc>
              <a:spcBef>
                <a:spcPts val="0"/>
              </a:spcBef>
              <a:spcAft>
                <a:spcPts val="600"/>
              </a:spcAft>
              <a:buClr>
                <a:srgbClr val="0038A8"/>
              </a:buClr>
              <a:buSzTx/>
              <a:buFontTx/>
              <a:buNone/>
              <a:tabLst/>
              <a:defRPr/>
            </a:pPr>
            <a:endParaRPr lang="en-US" b="0" kern="1200" baseline="0" dirty="0" smtClean="0">
              <a:solidFill>
                <a:schemeClr val="tx1"/>
              </a:solidFill>
            </a:endParaRPr>
          </a:p>
        </p:txBody>
      </p:sp>
      <p:sp>
        <p:nvSpPr>
          <p:cNvPr id="4" name="Slide Number Placeholder 3"/>
          <p:cNvSpPr>
            <a:spLocks noGrp="1"/>
          </p:cNvSpPr>
          <p:nvPr>
            <p:ph type="sldNum" sz="quarter" idx="10"/>
          </p:nvPr>
        </p:nvSpPr>
        <p:spPr/>
        <p:txBody>
          <a:bodyPr/>
          <a:lstStyle/>
          <a:p>
            <a:fld id="{52B9CA2E-DE30-4197-9497-66186EF98727}"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b="1" dirty="0" smtClean="0"/>
              <a:t>Instructions: </a:t>
            </a:r>
            <a:r>
              <a:rPr lang="en-US" b="0" dirty="0" smtClean="0"/>
              <a:t> </a:t>
            </a:r>
          </a:p>
          <a:p>
            <a:r>
              <a:rPr lang="en-US" b="0" dirty="0" smtClean="0"/>
              <a:t>Role-play</a:t>
            </a:r>
          </a:p>
          <a:p>
            <a:pPr marL="690563" lvl="1" indent="-233363" defTabSz="914400">
              <a:buFont typeface="Arial" pitchFamily="34" charset="0"/>
              <a:buChar char="•"/>
            </a:pPr>
            <a:r>
              <a:rPr lang="en-US" b="1" dirty="0" smtClean="0"/>
              <a:t>Choose three class participants to be Mary, Carmen and Stuart</a:t>
            </a:r>
          </a:p>
          <a:p>
            <a:pPr marL="690563" lvl="1" indent="-233363" defTabSz="914400">
              <a:buFont typeface="Arial" pitchFamily="34" charset="0"/>
              <a:buChar char="•"/>
            </a:pPr>
            <a:r>
              <a:rPr lang="en-US" dirty="0" smtClean="0"/>
              <a:t>Narration by Instructor</a:t>
            </a:r>
          </a:p>
          <a:p>
            <a:pPr marL="690563" lvl="1" indent="-233363" defTabSz="914400">
              <a:buFont typeface="Arial" pitchFamily="34" charset="0"/>
              <a:buChar char="•"/>
            </a:pPr>
            <a:r>
              <a:rPr lang="en-US" b="0" kern="1200" dirty="0" smtClean="0"/>
              <a:t>Provide</a:t>
            </a:r>
            <a:r>
              <a:rPr lang="en-US" b="0" kern="1200" baseline="0" dirty="0" smtClean="0"/>
              <a:t> each participant with a script</a:t>
            </a:r>
          </a:p>
          <a:p>
            <a:pPr marL="233363" lvl="0" indent="-233363" defTabSz="914400">
              <a:buFontTx/>
              <a:buNone/>
            </a:pPr>
            <a:r>
              <a:rPr lang="en-US" b="0" baseline="0" dirty="0" smtClean="0"/>
              <a:t>Use discussion question to discuss afterwards</a:t>
            </a:r>
          </a:p>
          <a:p>
            <a:pPr marL="233363" lvl="0" indent="-233363" defTabSz="914400">
              <a:buFontTx/>
              <a:buNone/>
            </a:pPr>
            <a:r>
              <a:rPr lang="en-US" b="0" baseline="0" dirty="0" smtClean="0"/>
              <a:t>Discussion question appears on mouse click</a:t>
            </a:r>
            <a:endParaRPr lang="en-US" b="0" kern="1200" dirty="0" smtClean="0"/>
          </a:p>
          <a:p>
            <a:pPr marL="233363" lvl="0" indent="-233363" defTabSz="914400">
              <a:buFontTx/>
              <a:buNone/>
            </a:pPr>
            <a:endParaRPr lang="en-US" b="0" kern="1200" baseline="0" dirty="0" smtClean="0"/>
          </a:p>
          <a:p>
            <a:pPr marL="233363" lvl="0" indent="-233363" algn="l" defTabSz="914400" rtl="0" eaLnBrk="1" latinLnBrk="0" hangingPunct="1">
              <a:buFontTx/>
              <a:buNone/>
            </a:pPr>
            <a:r>
              <a:rPr lang="en-US" b="1" kern="1200" baseline="0" dirty="0" smtClean="0">
                <a:solidFill>
                  <a:schemeClr val="tx1"/>
                </a:solidFill>
              </a:rPr>
              <a:t>Say: </a:t>
            </a:r>
            <a:r>
              <a:rPr lang="en-US" b="0" kern="1200" baseline="0" dirty="0" smtClean="0">
                <a:solidFill>
                  <a:schemeClr val="tx1"/>
                </a:solidFill>
              </a:rPr>
              <a:t> </a:t>
            </a:r>
          </a:p>
          <a:p>
            <a:pPr marL="0" lvl="0" indent="-233363" algn="l" defTabSz="914400" rtl="0" eaLnBrk="1" fontAlgn="base" latinLnBrk="0" hangingPunct="1">
              <a:spcAft>
                <a:spcPts val="600"/>
              </a:spcAft>
              <a:buClr>
                <a:srgbClr val="0038A8"/>
              </a:buClr>
              <a:buFont typeface="Wingdings" pitchFamily="2" charset="2"/>
              <a:buNone/>
            </a:pPr>
            <a:r>
              <a:rPr lang="en-US" b="0" kern="1200" baseline="0" dirty="0" smtClean="0">
                <a:solidFill>
                  <a:schemeClr val="tx1"/>
                </a:solidFill>
              </a:rPr>
              <a:t>Now we will have a role play.  I need three volunteers.  Come up and I will assign parts and give you the script. After  we will have a couple discussion questions.</a:t>
            </a:r>
          </a:p>
          <a:p>
            <a:pPr marL="0" lvl="0" indent="-233363" algn="l" defTabSz="914400" rtl="0" eaLnBrk="1" fontAlgn="base" latinLnBrk="0" hangingPunct="1">
              <a:spcAft>
                <a:spcPts val="600"/>
              </a:spcAft>
              <a:buClr>
                <a:srgbClr val="0038A8"/>
              </a:buClr>
              <a:buFont typeface="Wingdings" pitchFamily="2" charset="2"/>
              <a:buNone/>
            </a:pPr>
            <a:endParaRPr lang="en-US" b="0" kern="1200" baseline="0" dirty="0" smtClean="0">
              <a:solidFill>
                <a:schemeClr val="tx1"/>
              </a:solidFill>
            </a:endParaRPr>
          </a:p>
          <a:p>
            <a:pPr marL="0" lvl="0" indent="-233363" algn="l" defTabSz="914400" rtl="0" eaLnBrk="1" fontAlgn="base" latinLnBrk="0" hangingPunct="1">
              <a:spcAft>
                <a:spcPts val="600"/>
              </a:spcAft>
              <a:buClr>
                <a:srgbClr val="0038A8"/>
              </a:buClr>
              <a:buFont typeface="Wingdings" pitchFamily="2" charset="2"/>
              <a:buNone/>
            </a:pPr>
            <a:r>
              <a:rPr lang="en-US" b="0" kern="1200" baseline="0" dirty="0" smtClean="0">
                <a:solidFill>
                  <a:schemeClr val="tx1"/>
                </a:solidFill>
              </a:rPr>
              <a:t>[conclude this first part of the role play, scenes 1&amp; 2]</a:t>
            </a:r>
          </a:p>
          <a:p>
            <a:pPr marL="0" lvl="0" indent="-233363" algn="l" defTabSz="914400" rtl="0" eaLnBrk="1" fontAlgn="base" latinLnBrk="0" hangingPunct="1">
              <a:spcAft>
                <a:spcPts val="600"/>
              </a:spcAft>
              <a:buClr>
                <a:srgbClr val="0038A8"/>
              </a:buClr>
              <a:buFont typeface="Wingdings" pitchFamily="2" charset="2"/>
              <a:buNone/>
            </a:pPr>
            <a:endParaRPr lang="en-US" b="0" kern="1200" baseline="0" dirty="0" smtClean="0">
              <a:solidFill>
                <a:schemeClr val="tx1"/>
              </a:solidFill>
            </a:endParaRPr>
          </a:p>
          <a:p>
            <a:pPr marL="0" lvl="0" indent="-233363" algn="l" defTabSz="914400" rtl="0" eaLnBrk="1" fontAlgn="base" latinLnBrk="0" hangingPunct="1">
              <a:spcAft>
                <a:spcPts val="600"/>
              </a:spcAft>
              <a:buClr>
                <a:srgbClr val="0038A8"/>
              </a:buClr>
              <a:buFont typeface="Wingdings" pitchFamily="2" charset="2"/>
              <a:buNone/>
            </a:pPr>
            <a:r>
              <a:rPr lang="en-US" b="0" kern="1200" baseline="0" dirty="0" smtClean="0">
                <a:solidFill>
                  <a:schemeClr val="tx1"/>
                </a:solidFill>
              </a:rPr>
              <a:t>The first discussion question from the role play, and what we have discussed about betrayal, was Stuart’s betrayal a major or minor incident? [listen while the group provides answers]</a:t>
            </a:r>
          </a:p>
          <a:p>
            <a:pPr marL="0" lvl="0" indent="-233363" algn="l" defTabSz="914400" rtl="0" eaLnBrk="1" fontAlgn="base" latinLnBrk="0" hangingPunct="1">
              <a:spcAft>
                <a:spcPts val="600"/>
              </a:spcAft>
              <a:buClr>
                <a:srgbClr val="0038A8"/>
              </a:buClr>
              <a:buFont typeface="Wingdings" pitchFamily="2" charset="2"/>
              <a:buNone/>
            </a:pPr>
            <a:r>
              <a:rPr lang="en-US" b="0" kern="1200" baseline="0" dirty="0" smtClean="0">
                <a:solidFill>
                  <a:schemeClr val="tx1"/>
                </a:solidFill>
              </a:rPr>
              <a:t>He took credit for the idea that was actually Carmen’s didn’t he?  </a:t>
            </a:r>
          </a:p>
          <a:p>
            <a:pPr marL="0" lvl="0" indent="-233363" algn="l" defTabSz="914400" rtl="0" eaLnBrk="1" fontAlgn="base" latinLnBrk="0" hangingPunct="1">
              <a:spcAft>
                <a:spcPts val="600"/>
              </a:spcAft>
              <a:buClr>
                <a:srgbClr val="0038A8"/>
              </a:buClr>
              <a:buFont typeface="Wingdings" pitchFamily="2" charset="2"/>
              <a:buNone/>
            </a:pPr>
            <a:endParaRPr lang="en-US" b="0" kern="1200" baseline="0" dirty="0" smtClean="0">
              <a:solidFill>
                <a:schemeClr val="tx1"/>
              </a:solidFill>
            </a:endParaRPr>
          </a:p>
          <a:p>
            <a:pPr marL="0" lvl="0" indent="-233363" algn="l" defTabSz="914400" rtl="0" eaLnBrk="1" fontAlgn="base" latinLnBrk="0" hangingPunct="1">
              <a:spcAft>
                <a:spcPts val="600"/>
              </a:spcAft>
              <a:buClr>
                <a:srgbClr val="0038A8"/>
              </a:buClr>
              <a:buFont typeface="Wingdings" pitchFamily="2" charset="2"/>
              <a:buNone/>
            </a:pPr>
            <a:r>
              <a:rPr lang="en-US" b="0" kern="1200" baseline="0" dirty="0" smtClean="0">
                <a:solidFill>
                  <a:schemeClr val="tx1"/>
                </a:solidFill>
              </a:rPr>
              <a:t>Was Carmen justified in her reaction?  Why or why not?  [listen while the group provides answers]</a:t>
            </a:r>
          </a:p>
          <a:p>
            <a:pPr marL="233363" lvl="0" indent="-233363" algn="l" defTabSz="914400" rtl="0" eaLnBrk="1" latinLnBrk="0" hangingPunct="1">
              <a:buFontTx/>
              <a:buNone/>
            </a:pPr>
            <a:endParaRPr lang="en-US" b="0" kern="1200" baseline="0" dirty="0" smtClean="0">
              <a:solidFill>
                <a:schemeClr val="tx1"/>
              </a:solidFill>
            </a:endParaRPr>
          </a:p>
          <a:p>
            <a:pPr marL="233363" lvl="0" indent="-233363" algn="l" defTabSz="914400" rtl="0" eaLnBrk="1" latinLnBrk="0" hangingPunct="1">
              <a:buFontTx/>
              <a:buNone/>
            </a:pPr>
            <a:endParaRPr lang="en-US" b="0" kern="1200" baseline="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66700" y="4379596"/>
            <a:ext cx="6400800" cy="4149090"/>
          </a:xfrm>
        </p:spPr>
        <p:txBody>
          <a:bodyPr>
            <a:noAutofit/>
          </a:bodyPr>
          <a:lstStyle/>
          <a:p>
            <a:r>
              <a:rPr lang="en-US" b="1" dirty="0" smtClean="0"/>
              <a:t>Instruction: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1200" baseline="0" dirty="0" smtClean="0"/>
              <a:t>Have a scribe and a easel pad or dry erase board to capture the benefits to rebuilding Trust</a:t>
            </a:r>
            <a:endParaRPr lang="en-US" kern="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kern="1200" dirty="0" smtClean="0"/>
              <a:t>Exercise</a:t>
            </a:r>
            <a:r>
              <a:rPr lang="en-US" b="0" kern="1200" baseline="0" dirty="0" smtClean="0"/>
              <a:t> question is visible</a:t>
            </a:r>
            <a:endParaRPr lang="en-US" b="0" kern="1200" dirty="0" smtClean="0"/>
          </a:p>
          <a:p>
            <a:pPr lvl="1">
              <a:buFont typeface="Arial" pitchFamily="34" charset="0"/>
              <a:buChar char="•"/>
            </a:pPr>
            <a:r>
              <a:rPr lang="en-US" b="0" i="0" baseline="0" dirty="0" smtClean="0"/>
              <a:t> </a:t>
            </a:r>
            <a:r>
              <a:rPr lang="en-US" b="1" i="0" baseline="0" dirty="0" smtClean="0"/>
              <a:t>If a large group, break out into groups to have discussions</a:t>
            </a:r>
            <a:r>
              <a:rPr lang="en-US" b="0" i="0" baseline="0" dirty="0" smtClean="0"/>
              <a:t>.  Have one person be a scribe in each group to write down on easel pads the responses</a:t>
            </a:r>
          </a:p>
          <a:p>
            <a:pPr lvl="1">
              <a:buFont typeface="Arial" pitchFamily="34" charset="0"/>
              <a:buChar char="•"/>
            </a:pPr>
            <a:r>
              <a:rPr lang="en-US" b="0" i="0" baseline="0" dirty="0" smtClean="0"/>
              <a:t> </a:t>
            </a:r>
            <a:r>
              <a:rPr lang="en-US" b="1" i="0" baseline="0" dirty="0" smtClean="0"/>
              <a:t>If it is a small group, have a volunteer go to an easel pad </a:t>
            </a:r>
            <a:r>
              <a:rPr lang="en-US" b="0" i="0" baseline="0" dirty="0" smtClean="0"/>
              <a:t>and write down responses</a:t>
            </a:r>
            <a:endParaRPr lang="en-US" b="0" kern="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t>For large group setting, have each group report out</a:t>
            </a:r>
          </a:p>
          <a:p>
            <a:pPr marL="0" marR="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t>Mouse click to have the quote appear, read it</a:t>
            </a:r>
            <a:endParaRPr lang="en-US" kern="120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Need</a:t>
            </a:r>
            <a:r>
              <a:rPr lang="en-US" b="1" baseline="0" dirty="0" smtClean="0"/>
              <a:t> a volunteer to scribe.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b="0" baseline="0" dirty="0" smtClean="0"/>
              <a:t>What are the benefits of rebuilding Trust?</a:t>
            </a:r>
          </a:p>
          <a:p>
            <a:r>
              <a:rPr lang="en-US" b="0" baseline="0" dirty="0" smtClean="0"/>
              <a:t> [small group:  listen while the group provides answers; large group break out and respond]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[large group – bring back into larger group – re-ask questions and have the groups report out their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[Read</a:t>
            </a:r>
            <a:r>
              <a:rPr lang="en-US" baseline="0"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you rebuild trust in your relationships, you renew confidence in yourself and others, you restore a sense of commitment to your relationships and your workplace, and you regain your energy to deliver on your promises.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1" dirty="0" smtClean="0"/>
              <a:t>Instructions: </a:t>
            </a:r>
            <a:r>
              <a:rPr lang="en-US" sz="1100" b="0" dirty="0" smtClean="0"/>
              <a:t> </a:t>
            </a:r>
          </a:p>
          <a:p>
            <a:r>
              <a:rPr lang="en-US" sz="1100" b="0" dirty="0" smtClean="0"/>
              <a:t>Finish the role-play</a:t>
            </a:r>
          </a:p>
          <a:p>
            <a:r>
              <a:rPr lang="en-US" sz="1100" dirty="0" smtClean="0"/>
              <a:t>Ask</a:t>
            </a:r>
            <a:r>
              <a:rPr lang="en-US" sz="1100" baseline="0" dirty="0" smtClean="0"/>
              <a:t> the previous volunteers to return to the front</a:t>
            </a:r>
          </a:p>
          <a:p>
            <a:r>
              <a:rPr lang="en-US" sz="1100" baseline="0" dirty="0" smtClean="0"/>
              <a:t> </a:t>
            </a:r>
            <a:endParaRPr lang="en-US" sz="1100" dirty="0" smtClean="0"/>
          </a:p>
          <a:p>
            <a:pPr marL="233363" lvl="0" indent="-233363" algn="l" defTabSz="914400" rtl="0" eaLnBrk="1" latinLnBrk="0" hangingPunct="1">
              <a:buFontTx/>
              <a:buNone/>
            </a:pPr>
            <a:r>
              <a:rPr lang="en-US" sz="1100" b="1" kern="1200" baseline="0" dirty="0" smtClean="0"/>
              <a:t>Say: </a:t>
            </a:r>
            <a:r>
              <a:rPr lang="en-US" sz="1100" b="0" kern="1200" baseline="0" dirty="0" smtClean="0"/>
              <a:t> </a:t>
            </a:r>
          </a:p>
          <a:p>
            <a:pPr marL="233363" lvl="0" indent="-233363" algn="l" defTabSz="914400" rtl="0" eaLnBrk="1" latinLnBrk="0" hangingPunct="1">
              <a:buFontTx/>
              <a:buNone/>
            </a:pPr>
            <a:r>
              <a:rPr lang="en-US" sz="1100" kern="1200" dirty="0" smtClean="0"/>
              <a:t>Now we will conclude the role play.  Would the three volunteers come back up. After we finish this exercise, we will</a:t>
            </a:r>
          </a:p>
          <a:p>
            <a:pPr marL="233363" lvl="0" indent="-233363" algn="l" defTabSz="914400" rtl="0" eaLnBrk="1" latinLnBrk="0" hangingPunct="1">
              <a:buFontTx/>
              <a:buNone/>
            </a:pPr>
            <a:r>
              <a:rPr lang="en-US" sz="1100" kern="1200" dirty="0" smtClean="0"/>
              <a:t>have a couple discussion questions.</a:t>
            </a:r>
          </a:p>
          <a:p>
            <a:pPr marL="233363" lvl="0" indent="-233363" algn="l" defTabSz="914400" rtl="0" eaLnBrk="1" latinLnBrk="0" hangingPunct="1">
              <a:buFontTx/>
              <a:buNone/>
            </a:pPr>
            <a:endParaRPr lang="en-US" sz="1100" b="0" kern="1200" baseline="0" dirty="0" smtClean="0"/>
          </a:p>
          <a:p>
            <a:pPr marL="233363" lvl="0" indent="-233363" algn="l" defTabSz="914400" rtl="0" eaLnBrk="1" latinLnBrk="0" hangingPunct="1">
              <a:buFontTx/>
              <a:buNone/>
            </a:pPr>
            <a:r>
              <a:rPr lang="en-US" sz="1100" b="0" kern="1200" baseline="0" dirty="0" smtClean="0"/>
              <a:t>[conclude role play]</a:t>
            </a:r>
          </a:p>
          <a:p>
            <a:endParaRPr lang="en-US" sz="1100" dirty="0" smtClean="0"/>
          </a:p>
          <a:p>
            <a:r>
              <a:rPr lang="en-US" sz="1100" dirty="0" smtClean="0"/>
              <a:t>Discussion questions:</a:t>
            </a:r>
          </a:p>
          <a:p>
            <a:r>
              <a:rPr lang="en-US" sz="1100" dirty="0" smtClean="0"/>
              <a:t>What</a:t>
            </a:r>
            <a:r>
              <a:rPr lang="en-US" sz="1100" baseline="0" dirty="0" smtClean="0"/>
              <a:t> did Stuart do to make things right with Carmen?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smtClean="0"/>
              <a:t>[listen while the group provides answers]</a:t>
            </a:r>
          </a:p>
          <a:p>
            <a:endParaRPr lang="en-US" sz="1100" dirty="0" smtClean="0"/>
          </a:p>
          <a:p>
            <a:r>
              <a:rPr lang="en-US" sz="1100" dirty="0" smtClean="0"/>
              <a:t>What could Stuart have done to prevent the betrayal in the first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smtClean="0"/>
              <a:t>[listen while the group provides answers]</a:t>
            </a:r>
          </a:p>
          <a:p>
            <a:endParaRPr lang="en-US" sz="110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a:t>
            </a:r>
          </a:p>
          <a:p>
            <a:r>
              <a:rPr lang="en-US" b="0" dirty="0" smtClean="0"/>
              <a:t>Leader-Led</a:t>
            </a:r>
            <a:r>
              <a:rPr lang="en-US" b="0" baseline="0" dirty="0" smtClean="0"/>
              <a:t> agenda – broken into 10-15 minute segments (approximately) except session 9.  Session 9 is 25 minutes because it is a video/exercise</a:t>
            </a:r>
          </a:p>
          <a:p>
            <a:endParaRPr lang="en-US" b="0" dirty="0" smtClean="0"/>
          </a:p>
          <a:p>
            <a:r>
              <a:rPr lang="en-US" b="1" dirty="0" smtClean="0"/>
              <a:t>Say:</a:t>
            </a:r>
          </a:p>
          <a:p>
            <a:r>
              <a:rPr lang="en-US" b="0" baseline="0" dirty="0" smtClean="0"/>
              <a:t>The first session will cover the objectives and what trust is</a:t>
            </a:r>
          </a:p>
          <a:p>
            <a:r>
              <a:rPr lang="en-US" b="0" baseline="0" dirty="0" smtClean="0"/>
              <a:t>Chapter 2 is broken into 4 sessions and we will discuss building trust and the benefits</a:t>
            </a:r>
          </a:p>
          <a:p>
            <a:r>
              <a:rPr lang="en-US" b="0" baseline="0" dirty="0" smtClean="0"/>
              <a:t>Chapter 3 will be about Sustaining Trust – what is needed and the benefits</a:t>
            </a:r>
          </a:p>
          <a:p>
            <a:r>
              <a:rPr lang="en-US" b="0" baseline="0" dirty="0" smtClean="0"/>
              <a:t>Chapter 4 is broken into 5 sessions and we will go over Betrayal, the behaviors that result in betrayal, healing from betrayal, techniques to rebuild trust.  We will have an exercise to fill out an Action Plan to repair a relationship that has been damaged, what actions and behaviors to use.</a:t>
            </a:r>
          </a:p>
          <a:p>
            <a:r>
              <a:rPr lang="en-US" b="0" baseline="0" dirty="0" smtClean="0"/>
              <a:t>Case Studies will tie everything together and apply what was learned</a:t>
            </a:r>
          </a:p>
          <a:p>
            <a:r>
              <a:rPr lang="en-US" b="0" baseline="0" dirty="0" smtClean="0"/>
              <a:t>Review provides a summary handout to use going forward and review </a:t>
            </a:r>
            <a:r>
              <a:rPr lang="en-US" b="0" baseline="0" smtClean="0"/>
              <a:t>of objectives</a:t>
            </a:r>
            <a:endParaRPr lang="en-US" b="0" baseline="0" dirty="0" smtClean="0"/>
          </a:p>
          <a:p>
            <a:endParaRPr lang="en-US" b="0" baseline="0" dirty="0" smtClean="0"/>
          </a:p>
          <a:p>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4300" y="3467100"/>
            <a:ext cx="6819900" cy="5638800"/>
          </a:xfrm>
          <a:solidFill>
            <a:schemeClr val="bg1">
              <a:lumMod val="95000"/>
            </a:schemeClr>
          </a:solidFill>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Video Course should be open and ready to go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Show</a:t>
            </a:r>
            <a:r>
              <a:rPr lang="en-US" sz="900" b="0" baseline="0" dirty="0" smtClean="0"/>
              <a:t> video course (References, “Rebuilding Trust”) – it will be the last topic of the “Rebuilding Trust” course</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Practice a role play when Alba has been betrayed.  Begins at slide 5, choose EXPLORE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Choose the answer the group decides is best. However, briefly look at the other choices to understand the reasoning behind each option.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Before pressing continue, select your original answer because the choice selected will determine how Alba responds.</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1" baseline="0" dirty="0" smtClean="0"/>
              <a:t>Stop at slide 6 and EXIT.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2 Discussion questions after video</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rPr>
              <a:t>Mouse</a:t>
            </a:r>
            <a:r>
              <a:rPr lang="en-US" sz="900" kern="1200" baseline="0" dirty="0" smtClean="0">
                <a:solidFill>
                  <a:schemeClr val="tx1"/>
                </a:solidFill>
              </a:rPr>
              <a:t> c</a:t>
            </a:r>
            <a:r>
              <a:rPr lang="en-US" sz="900" kern="1200" dirty="0" smtClean="0">
                <a:solidFill>
                  <a:schemeClr val="tx1"/>
                </a:solidFill>
              </a:rPr>
              <a:t>lick to have the first </a:t>
            </a:r>
            <a:r>
              <a:rPr lang="en-US" sz="900" kern="1200" baseline="0" dirty="0" smtClean="0">
                <a:solidFill>
                  <a:schemeClr val="tx1"/>
                </a:solidFill>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rPr>
              <a:t>Mouse</a:t>
            </a:r>
            <a:r>
              <a:rPr lang="en-US" sz="900" kern="1200" baseline="0" dirty="0" smtClean="0">
                <a:solidFill>
                  <a:schemeClr val="tx1"/>
                </a:solidFill>
              </a:rPr>
              <a:t> c</a:t>
            </a:r>
            <a:r>
              <a:rPr lang="en-US" sz="900" kern="1200" dirty="0" smtClean="0">
                <a:solidFill>
                  <a:schemeClr val="tx1"/>
                </a:solidFill>
              </a:rPr>
              <a:t>lick to have the second </a:t>
            </a:r>
            <a:r>
              <a:rPr lang="en-US" sz="900" kern="1200" baseline="0" dirty="0" smtClean="0">
                <a:solidFill>
                  <a:schemeClr val="tx1"/>
                </a:solidFill>
              </a:rPr>
              <a:t>discussion question appear, read question, have group discussion</a:t>
            </a:r>
          </a:p>
          <a:p>
            <a:endParaRPr lang="en-US" sz="900" dirty="0" smtClean="0"/>
          </a:p>
          <a:p>
            <a:r>
              <a:rPr lang="en-US" sz="900" b="1" dirty="0" smtClean="0"/>
              <a:t>Say:</a:t>
            </a:r>
          </a:p>
          <a:p>
            <a:r>
              <a:rPr lang="en-US" sz="900" b="0" dirty="0" smtClean="0"/>
              <a:t>Now</a:t>
            </a:r>
            <a:r>
              <a:rPr lang="en-US" sz="900" b="0" baseline="0" dirty="0" smtClean="0"/>
              <a:t> we will practice what to do when there has been a betrayal. </a:t>
            </a:r>
          </a:p>
          <a:p>
            <a:r>
              <a:rPr lang="en-US" sz="900" b="0" baseline="0" dirty="0" smtClean="0"/>
              <a:t>[slide 5 - EXPLORE]</a:t>
            </a:r>
          </a:p>
          <a:p>
            <a:r>
              <a:rPr lang="en-US" sz="900" b="0" baseline="0" dirty="0" smtClean="0"/>
              <a:t>Let’s begin by reading each of the responses and decide which one would be best [from the video course]</a:t>
            </a:r>
          </a:p>
          <a:p>
            <a:pPr marL="228600" indent="-228600">
              <a:buAutoNum type="arabicPeriod"/>
            </a:pPr>
            <a:r>
              <a:rPr lang="en-US" sz="900" dirty="0" smtClean="0"/>
              <a:t>I just wanted to let you know that it's important to me that we get past this problem. I know you're angry and I can see how you might think I was being a little presumptuous, but I never intended to make the decision behind your back. I was just trying to move things forward and do what was best for the project.</a:t>
            </a:r>
            <a:endParaRPr lang="en-US" sz="900" b="0" baseline="0" dirty="0" smtClean="0"/>
          </a:p>
          <a:p>
            <a:pPr marL="228600" indent="-228600">
              <a:buAutoNum type="arabicPeriod"/>
            </a:pPr>
            <a:r>
              <a:rPr lang="en-US" sz="900" dirty="0" smtClean="0"/>
              <a:t>I'm glad we could get together quickly. I didn't mean to make such a big decision by myself. It just sort of happened. Marcus and I started talking and before I knew it I had asked him to take the job. I know you're hurt and angry and I won't ever do this again.</a:t>
            </a:r>
            <a:endParaRPr lang="en-US" sz="900" b="0" baseline="0" dirty="0" smtClean="0"/>
          </a:p>
          <a:p>
            <a:pPr marL="228600" indent="-228600">
              <a:buAutoNum type="arabicPeriod"/>
            </a:pPr>
            <a:r>
              <a:rPr lang="en-US" sz="900" dirty="0" smtClean="0"/>
              <a:t>Thanks for talking to me. I didn't want to delay any longer than necessary in telling you that I realize that you probably feel like I've treated you as a subordinate instead of a partner. I should never have made such a big decision by myself.</a:t>
            </a:r>
          </a:p>
          <a:p>
            <a:pPr marL="228600" indent="-228600">
              <a:buNone/>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[Choose the answer the group decides is best. However, briefly look at the other choices to understand the reasoning behind each option.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Before pressing continue, select your original answer because the choice selected will determine how Alba responds.]</a:t>
            </a:r>
          </a:p>
          <a:p>
            <a:endParaRPr lang="en-US" sz="900" b="0" baseline="0" dirty="0" smtClean="0"/>
          </a:p>
          <a:p>
            <a:r>
              <a:rPr lang="en-US" sz="900" b="0" baseline="0" dirty="0" smtClean="0"/>
              <a:t>[For follow-on questions, read each option and make the choice based on group response]</a:t>
            </a:r>
            <a:endParaRPr lang="en-US" sz="900" b="0" dirty="0" smtClean="0"/>
          </a:p>
          <a:p>
            <a:endParaRPr lang="en-US" sz="900" b="0" dirty="0" smtClean="0"/>
          </a:p>
          <a:p>
            <a:r>
              <a:rPr lang="en-US" sz="900" b="0" dirty="0" smtClean="0"/>
              <a:t>We have</a:t>
            </a:r>
            <a:r>
              <a:rPr lang="en-US" sz="900" b="0" baseline="0" dirty="0" smtClean="0"/>
              <a:t> a couple additional discussion questions:  </a:t>
            </a:r>
          </a:p>
          <a:p>
            <a:r>
              <a:rPr lang="en-US" sz="900" b="0" baseline="0" dirty="0" smtClean="0"/>
              <a:t>How do you begin to rebuild Trust?</a:t>
            </a:r>
          </a:p>
          <a:p>
            <a:r>
              <a:rPr lang="en-US" sz="900" dirty="0" smtClean="0"/>
              <a:t>[answer: There are three techniques (process steps)</a:t>
            </a:r>
            <a:r>
              <a:rPr lang="en-US" sz="900" baseline="0" dirty="0" smtClean="0"/>
              <a:t> to </a:t>
            </a:r>
            <a:r>
              <a:rPr lang="en-US" sz="900" dirty="0" smtClean="0"/>
              <a:t>rebuild</a:t>
            </a:r>
            <a:r>
              <a:rPr lang="en-US" sz="900" baseline="0" dirty="0" smtClean="0"/>
              <a:t> trust: </a:t>
            </a:r>
            <a:r>
              <a:rPr lang="en-US" sz="900" dirty="0" smtClean="0"/>
              <a:t>Acknowledgement,</a:t>
            </a:r>
            <a:r>
              <a:rPr lang="en-US" sz="900" baseline="0" dirty="0" smtClean="0"/>
              <a:t> apology, making restitution]</a:t>
            </a:r>
          </a:p>
          <a:p>
            <a:endParaRPr lang="en-US" sz="900" baseline="0" dirty="0" smtClean="0"/>
          </a:p>
          <a:p>
            <a:r>
              <a:rPr lang="en-US" sz="900" baseline="0" dirty="0" smtClean="0"/>
              <a:t>Who needs to be involved in rebuilding Trust? [answer: The betrayed and the betrayer]</a:t>
            </a:r>
          </a:p>
          <a:p>
            <a:endParaRPr lang="en-US" sz="90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66700" y="4379596"/>
            <a:ext cx="6324600" cy="4149090"/>
          </a:xfr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1200" dirty="0" smtClean="0">
                <a:solidFill>
                  <a:schemeClr val="tx1"/>
                </a:solidFill>
              </a:rPr>
              <a:t>Read the slide, first line will</a:t>
            </a:r>
            <a:r>
              <a:rPr lang="en-US" kern="1200" baseline="0" dirty="0" smtClean="0">
                <a:solidFill>
                  <a:schemeClr val="tx1"/>
                </a:solidFill>
              </a:rPr>
              <a:t> be visible.</a:t>
            </a:r>
          </a:p>
          <a:p>
            <a:pPr marL="0" marR="0" indent="0" algn="l" defTabSz="914400" rtl="0" eaLnBrk="1" fontAlgn="auto" latinLnBrk="0" hangingPunct="1">
              <a:lnSpc>
                <a:spcPct val="100000"/>
              </a:lnSpc>
              <a:spcBef>
                <a:spcPts val="0"/>
              </a:spcBef>
              <a:spcAft>
                <a:spcPts val="0"/>
              </a:spcAft>
              <a:buClrTx/>
              <a:buSzTx/>
              <a:buFontTx/>
              <a:buNone/>
              <a:tabLst/>
              <a:defRPr/>
            </a:pPr>
            <a:r>
              <a:rPr lang="en-US" kern="1200" baseline="0" dirty="0" smtClean="0">
                <a:solidFill>
                  <a:schemeClr val="tx1"/>
                </a:solidFill>
              </a:rPr>
              <a:t>Mouse click for each of the 7 bullets to appear (Note: there are three additional sub bullets under the fourth bullet, Apologize sincerely…)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kern="1200" baseline="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kern="1200" baseline="0" dirty="0" smtClean="0">
                <a:solidFill>
                  <a:schemeClr val="tx1"/>
                </a:solidFill>
              </a:rPr>
              <a:t>Say:</a:t>
            </a:r>
          </a:p>
          <a:p>
            <a:pPr marL="0" indent="0">
              <a:buNone/>
            </a:pPr>
            <a:r>
              <a:rPr lang="en-US" dirty="0" smtClean="0"/>
              <a:t>Techniques to overcome betrayal and rebuild Trust:</a:t>
            </a:r>
            <a:endParaRPr lang="en-US" b="0" baseline="30000" dirty="0" smtClean="0"/>
          </a:p>
          <a:p>
            <a:pPr marL="0" indent="0">
              <a:spcAft>
                <a:spcPts val="300"/>
              </a:spcAft>
              <a:buNone/>
            </a:pPr>
            <a:r>
              <a:rPr lang="en-US" dirty="0" smtClean="0"/>
              <a:t>Change your mindset to “I can rebuild Trust”</a:t>
            </a:r>
          </a:p>
          <a:p>
            <a:pPr marL="0" indent="0">
              <a:spcAft>
                <a:spcPts val="300"/>
              </a:spcAft>
              <a:buNone/>
            </a:pPr>
            <a:r>
              <a:rPr lang="en-US" dirty="0" smtClean="0"/>
              <a:t>Realize it takes time to mend a relationship, it does not happen overnight</a:t>
            </a:r>
          </a:p>
          <a:p>
            <a:pPr marL="0" indent="0">
              <a:spcAft>
                <a:spcPts val="300"/>
              </a:spcAft>
              <a:buNone/>
            </a:pPr>
            <a:r>
              <a:rPr lang="en-US" dirty="0" smtClean="0"/>
              <a:t>Acknowledge the Trust betrayal to the person as soon as practical</a:t>
            </a:r>
          </a:p>
          <a:p>
            <a:pPr marL="0" indent="0">
              <a:spcAft>
                <a:spcPts val="300"/>
              </a:spcAft>
              <a:buNone/>
            </a:pPr>
            <a:r>
              <a:rPr lang="en-US" dirty="0" smtClean="0"/>
              <a:t>Apologize sincerely, and thoroughly, which includes:</a:t>
            </a:r>
          </a:p>
          <a:p>
            <a:pPr marL="0" lvl="0" indent="0">
              <a:spcAft>
                <a:spcPts val="300"/>
              </a:spcAft>
              <a:buFont typeface="Arial" pitchFamily="34" charset="0"/>
              <a:buChar char="•"/>
            </a:pPr>
            <a:r>
              <a:rPr lang="en-US" dirty="0" smtClean="0"/>
              <a:t>Showing remorse</a:t>
            </a:r>
          </a:p>
          <a:p>
            <a:pPr marL="0" lvl="0" indent="0">
              <a:spcAft>
                <a:spcPts val="300"/>
              </a:spcAft>
              <a:buFont typeface="Arial" pitchFamily="34" charset="0"/>
              <a:buChar char="•"/>
            </a:pPr>
            <a:r>
              <a:rPr lang="en-US" dirty="0" smtClean="0"/>
              <a:t>Explaining what happened</a:t>
            </a:r>
          </a:p>
          <a:p>
            <a:pPr marL="0" lvl="0" indent="0">
              <a:spcAft>
                <a:spcPts val="300"/>
              </a:spcAft>
              <a:buFont typeface="Arial" pitchFamily="34" charset="0"/>
              <a:buChar char="•"/>
            </a:pPr>
            <a:r>
              <a:rPr lang="en-US" dirty="0" smtClean="0"/>
              <a:t>Show you understand what you did and the effect</a:t>
            </a:r>
          </a:p>
          <a:p>
            <a:pPr marL="0" lvl="0" indent="0">
              <a:spcAft>
                <a:spcPts val="300"/>
              </a:spcAft>
              <a:buFontTx/>
              <a:buNone/>
            </a:pPr>
            <a:r>
              <a:rPr lang="en-US" dirty="0" smtClean="0"/>
              <a:t>Do not downplay the event – it means something to the betrayed party – put yourself in the</a:t>
            </a:r>
            <a:r>
              <a:rPr lang="en-US" baseline="0" dirty="0" smtClean="0"/>
              <a:t> other’s place and consider their point of view</a:t>
            </a:r>
            <a:endParaRPr lang="en-US" dirty="0" smtClean="0"/>
          </a:p>
          <a:p>
            <a:pPr marL="0" lvl="0" indent="0">
              <a:spcAft>
                <a:spcPts val="300"/>
              </a:spcAft>
              <a:buFontTx/>
              <a:buNone/>
            </a:pPr>
            <a:r>
              <a:rPr lang="en-US" dirty="0" smtClean="0"/>
              <a:t>Back up the apology with real actions – make restitution</a:t>
            </a:r>
          </a:p>
          <a:p>
            <a:pPr marL="0" lvl="0" indent="0">
              <a:spcAft>
                <a:spcPts val="300"/>
              </a:spcAft>
              <a:buFontTx/>
              <a:buNone/>
            </a:pPr>
            <a:r>
              <a:rPr lang="en-US" dirty="0" smtClean="0"/>
              <a:t>Use the Trust building principles (Practice Honesty, Take Responsibility, Act Fairly) even when the other party is skeptical or not responding positively to you</a:t>
            </a:r>
          </a:p>
        </p:txBody>
      </p:sp>
      <p:sp>
        <p:nvSpPr>
          <p:cNvPr id="4" name="Slide Number Placeholder 3"/>
          <p:cNvSpPr>
            <a:spLocks noGrp="1"/>
          </p:cNvSpPr>
          <p:nvPr>
            <p:ph type="sldNum" sz="quarter" idx="10"/>
          </p:nvPr>
        </p:nvSpPr>
        <p:spPr/>
        <p:txBody>
          <a:bodyPr/>
          <a:lstStyle/>
          <a:p>
            <a:fld id="{52B9CA2E-DE30-4197-9497-66186EF98727}"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 y="3891914"/>
            <a:ext cx="6819900" cy="5137786"/>
          </a:xfrm>
          <a:solidFill>
            <a:schemeClr val="bg1">
              <a:lumMod val="95000"/>
            </a:schemeClr>
          </a:solidFill>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Instructions:</a:t>
            </a: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rPr>
              <a:t>Read the slide, first line will</a:t>
            </a:r>
            <a:r>
              <a:rPr lang="en-US" sz="1000" kern="1200" baseline="0" dirty="0" smtClean="0">
                <a:solidFill>
                  <a:schemeClr val="tx1"/>
                </a:solidFill>
              </a:rPr>
              <a:t> be visible.</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rPr>
              <a:t>Mouse click for each of the 2 bullets to appear (Note: there are nine additional sub bullets under the second bullet, Trust can be…)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rPr>
              <a:t>After the 7</a:t>
            </a:r>
            <a:r>
              <a:rPr lang="en-US" sz="1000" kern="1200" baseline="30000" dirty="0" smtClean="0">
                <a:solidFill>
                  <a:schemeClr val="tx1"/>
                </a:solidFill>
              </a:rPr>
              <a:t>th</a:t>
            </a:r>
            <a:r>
              <a:rPr lang="en-US" sz="1000" kern="1200" baseline="0" dirty="0" smtClean="0">
                <a:solidFill>
                  <a:schemeClr val="tx1"/>
                </a:solidFill>
              </a:rPr>
              <a:t> sub bullet under Steps to Healing, mouse click for the discussion question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baseline="0" dirty="0" smtClean="0">
                <a:solidFill>
                  <a:schemeClr val="tx1"/>
                </a:solidFill>
              </a:rPr>
              <a:t>Say:</a:t>
            </a:r>
            <a:endParaRPr lang="en-US" sz="1000" b="0" kern="1200" baseline="0" dirty="0" smtClean="0">
              <a:solidFill>
                <a:schemeClr val="tx1"/>
              </a:solidFill>
            </a:endParaRPr>
          </a:p>
          <a:p>
            <a:pPr marL="0" indent="0">
              <a:buNone/>
            </a:pPr>
            <a:r>
              <a:rPr lang="en-US" sz="1000" dirty="0" smtClean="0"/>
              <a:t>To heal from a betrayal there is a process for both parties:</a:t>
            </a:r>
          </a:p>
          <a:p>
            <a:pPr marL="231775" lvl="0" indent="-227013"/>
            <a:r>
              <a:rPr lang="en-US" sz="1000" dirty="0" smtClean="0"/>
              <a:t>It is not simply “forgive and forget”</a:t>
            </a:r>
          </a:p>
          <a:p>
            <a:pPr marL="231775" lvl="0" indent="-227013"/>
            <a:r>
              <a:rPr lang="en-US" sz="1000" dirty="0" smtClean="0"/>
              <a:t>Trust </a:t>
            </a:r>
            <a:r>
              <a:rPr lang="en-US" sz="1000" b="1" dirty="0" smtClean="0"/>
              <a:t>can be </a:t>
            </a:r>
            <a:r>
              <a:rPr lang="en-US" sz="1000" dirty="0" smtClean="0"/>
              <a:t>repaired with time</a:t>
            </a:r>
          </a:p>
          <a:p>
            <a:pPr marL="231775" lvl="0" indent="-227013">
              <a:buFont typeface="Arial" pitchFamily="34" charset="0"/>
              <a:buChar char="•"/>
            </a:pPr>
            <a:r>
              <a:rPr lang="en-US" sz="1000" kern="1200" dirty="0" smtClean="0"/>
              <a:t>Requires effort from both parties - the betrayer and betrayed</a:t>
            </a:r>
            <a:endParaRPr lang="en-US" sz="1000" kern="1200" baseline="30000" dirty="0" smtClean="0"/>
          </a:p>
          <a:p>
            <a:pPr marL="231775" lvl="0" indent="-227013">
              <a:buFont typeface="Arial" pitchFamily="34" charset="0"/>
              <a:buChar char="•"/>
            </a:pPr>
            <a:r>
              <a:rPr lang="en-US" sz="1000" kern="1200" dirty="0" smtClean="0"/>
              <a:t>Steps to Healing:</a:t>
            </a:r>
            <a:r>
              <a:rPr lang="en-US" sz="1000" kern="1200" baseline="30000" dirty="0" smtClean="0"/>
              <a:t>16</a:t>
            </a:r>
          </a:p>
          <a:p>
            <a:pPr marL="685800" lvl="0" indent="-228600" defTabSz="914400">
              <a:spcBef>
                <a:spcPts val="0"/>
              </a:spcBef>
              <a:spcAft>
                <a:spcPts val="600"/>
              </a:spcAft>
              <a:buClr>
                <a:srgbClr val="0038A8"/>
              </a:buClr>
              <a:buFont typeface="Courier New" pitchFamily="49" charset="0"/>
              <a:buChar char="o"/>
            </a:pPr>
            <a:r>
              <a:rPr lang="en-US" sz="1000" kern="1200" dirty="0" smtClean="0"/>
              <a:t>Acknowledge the facts (do not analyze your feelings)</a:t>
            </a:r>
          </a:p>
          <a:p>
            <a:pPr marL="685800" lvl="0" indent="-228600" defTabSz="914400">
              <a:spcBef>
                <a:spcPts val="0"/>
              </a:spcBef>
              <a:spcAft>
                <a:spcPts val="600"/>
              </a:spcAft>
              <a:buClr>
                <a:srgbClr val="0038A8"/>
              </a:buClr>
              <a:buFont typeface="Courier New" pitchFamily="49" charset="0"/>
              <a:buChar char="o"/>
            </a:pPr>
            <a:r>
              <a:rPr lang="en-US" sz="1000" kern="1200" dirty="0" smtClean="0"/>
              <a:t>Respect your feelings (let yourself be angry or hurt)</a:t>
            </a:r>
          </a:p>
          <a:p>
            <a:pPr marL="685800" lvl="0" indent="-228600" defTabSz="914400">
              <a:spcBef>
                <a:spcPts val="0"/>
              </a:spcBef>
              <a:spcAft>
                <a:spcPts val="600"/>
              </a:spcAft>
              <a:buClr>
                <a:srgbClr val="0038A8"/>
              </a:buClr>
              <a:buFont typeface="Courier New" pitchFamily="49" charset="0"/>
              <a:buChar char="o"/>
            </a:pPr>
            <a:r>
              <a:rPr lang="en-US" sz="1000" kern="1200" dirty="0" smtClean="0"/>
              <a:t>Get support (could be a counselor, significant other, friend)</a:t>
            </a:r>
          </a:p>
          <a:p>
            <a:pPr marL="685800" lvl="0" indent="-228600" defTabSz="914400">
              <a:spcBef>
                <a:spcPts val="0"/>
              </a:spcBef>
              <a:spcAft>
                <a:spcPts val="600"/>
              </a:spcAft>
              <a:buClr>
                <a:srgbClr val="0038A8"/>
              </a:buClr>
              <a:buFont typeface="Courier New" pitchFamily="49" charset="0"/>
              <a:buChar char="o"/>
            </a:pPr>
            <a:r>
              <a:rPr lang="en-US" sz="1000" kern="1200" dirty="0" smtClean="0"/>
              <a:t>Reframe the betrayal to understand what occurred (examine the betrayal from a different angle)</a:t>
            </a:r>
          </a:p>
          <a:p>
            <a:pPr marL="685800" lvl="0" indent="-228600" defTabSz="914400">
              <a:spcBef>
                <a:spcPts val="0"/>
              </a:spcBef>
              <a:spcAft>
                <a:spcPts val="600"/>
              </a:spcAft>
              <a:buClr>
                <a:srgbClr val="0038A8"/>
              </a:buClr>
              <a:buFont typeface="Courier New" pitchFamily="49" charset="0"/>
              <a:buChar char="o"/>
            </a:pPr>
            <a:r>
              <a:rPr lang="en-US" sz="1000" kern="1200" dirty="0" smtClean="0"/>
              <a:t>Take responsibility for your role (betrayal has at least two parties, acknowledge you are one of them)</a:t>
            </a:r>
          </a:p>
          <a:p>
            <a:pPr marL="685800" lvl="0" indent="-228600" defTabSz="914400">
              <a:spcBef>
                <a:spcPts val="0"/>
              </a:spcBef>
              <a:spcAft>
                <a:spcPts val="600"/>
              </a:spcAft>
              <a:buClr>
                <a:srgbClr val="0038A8"/>
              </a:buClr>
              <a:buFont typeface="Courier New" pitchFamily="49" charset="0"/>
              <a:buChar char="o"/>
            </a:pPr>
            <a:r>
              <a:rPr lang="en-US" sz="1000" kern="1200" dirty="0" smtClean="0"/>
              <a:t>Forgive yourself and the other party (let go emotionally)</a:t>
            </a:r>
          </a:p>
          <a:p>
            <a:pPr marL="685800" lvl="0" indent="-228600" defTabSz="914400">
              <a:spcBef>
                <a:spcPts val="0"/>
              </a:spcBef>
              <a:spcAft>
                <a:spcPts val="600"/>
              </a:spcAft>
              <a:buClr>
                <a:srgbClr val="0038A8"/>
              </a:buClr>
              <a:buFont typeface="Courier New" pitchFamily="49" charset="0"/>
              <a:buChar char="o"/>
            </a:pPr>
            <a:r>
              <a:rPr lang="en-US" sz="1000" kern="1200" dirty="0" smtClean="0"/>
              <a:t>Move on and get past the betrayal (use the experience to make better relationships and decisions – don’t hang onto the negativity)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kern="1200" baseline="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Discussion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What do you do if there is not a response to your efforts?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Answer: You continue practicing the principles with the person.  You </a:t>
            </a:r>
            <a:r>
              <a:rPr lang="en-US" sz="1000" b="1" baseline="0" dirty="0" smtClean="0"/>
              <a:t>continue</a:t>
            </a:r>
            <a:r>
              <a:rPr lang="en-US" sz="1000" b="0" baseline="0" dirty="0" smtClean="0"/>
              <a:t> to be honest, take responsibility and act fairly.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If you have been betrayed, you can decide to take the risk to Trust again.  You should continue to show others you are trustworthy by practicing the principles of Trust.</a:t>
            </a:r>
          </a:p>
        </p:txBody>
      </p:sp>
      <p:sp>
        <p:nvSpPr>
          <p:cNvPr id="4" name="Slide Number Placeholder 3"/>
          <p:cNvSpPr>
            <a:spLocks noGrp="1"/>
          </p:cNvSpPr>
          <p:nvPr>
            <p:ph type="sldNum" sz="quarter" idx="10"/>
          </p:nvPr>
        </p:nvSpPr>
        <p:spPr/>
        <p:txBody>
          <a:bodyPr/>
          <a:lstStyle/>
          <a:p>
            <a:fld id="{52B9CA2E-DE30-4197-9497-66186EF98727}"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 y="4379596"/>
            <a:ext cx="6743700" cy="4149090"/>
          </a:xfr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Review on screen the Action Plan – Trust, what is why, why you use it, how to use it (the next slide is when the hand out will be provided)</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Mouse click for the boxes to appear corresponding to the area of the tool being discussed (4 mouse clicks for the right, 6 mouse clicks for the left)</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Start on the right side and explain the Action Plan Challenges, Goal and Action (this will help with filling out the left hand side) – 2</a:t>
            </a:r>
            <a:r>
              <a:rPr lang="en-US" sz="900" b="0" baseline="30000" dirty="0" smtClean="0"/>
              <a:t>nd</a:t>
            </a:r>
            <a:r>
              <a:rPr lang="en-US" sz="900" b="0" baseline="0" dirty="0" smtClean="0"/>
              <a:t>, 3</a:t>
            </a:r>
            <a:r>
              <a:rPr lang="en-US" sz="900" b="0" baseline="30000" dirty="0" smtClean="0"/>
              <a:t>rd</a:t>
            </a:r>
            <a:r>
              <a:rPr lang="en-US" sz="900" b="0" baseline="0" dirty="0" smtClean="0"/>
              <a:t> and 4</a:t>
            </a:r>
            <a:r>
              <a:rPr lang="en-US" sz="900" b="0" baseline="30000" dirty="0" smtClean="0"/>
              <a:t>th</a:t>
            </a:r>
            <a:r>
              <a:rPr lang="en-US" sz="900" b="0" baseline="0" dirty="0" smtClean="0"/>
              <a:t> mouse click will go through a challenge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6 mouse clicks for the left, moving from the entire left side, then from the top down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1" baseline="0"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The Action Plan</a:t>
            </a:r>
            <a:r>
              <a:rPr lang="en-US" sz="900" b="0" baseline="0" dirty="0" smtClean="0"/>
              <a:t> for Trust is a tool designed to help determine what actions you should take in order to change an untrusting environment.  This tool can be used for work related or personal trust issues.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We will review the Action Plan from right to left.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On the right are some examples of challenges you may be facing, what the goal may be and suggested actions you can take.</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For example:  I betrayed someone’s trust. That is the challenge.  The goal would be to restore trust in a the damaged relationship. The actions I would take are to acknowledge the betrayal to the person, apologize for what I did and my part in it, offer to make restitution to the person and ask them for input into what it would be. I need to be genuine and I need to be kind.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Now, why do you need to know that?  Because the left side is the worksheet you will be filling out with the Trust challenge you are currently experiencing.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We will review the Action Plan tool from the top down; however, some may find it easier to work from the bottom up.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Beginning on the top left.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b="0" baseline="0" dirty="0" smtClean="0"/>
              <a:t>At the top there is space to note the date you begin and estimated end date.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b="0" baseline="0" dirty="0" smtClean="0"/>
              <a:t>The next section is for documenting your trust improvement goal:  what is the outcome you would like to see?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b="0" baseline="0" dirty="0" smtClean="0"/>
              <a:t>The next section is for documenting your key actions:  what are the actions you will take to make positive steps toward the goal?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b="0" baseline="0" dirty="0" smtClean="0"/>
              <a:t>Next you will check the specific behaviors you plan to model as you work toward your goal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b="0" baseline="0" dirty="0" smtClean="0"/>
              <a:t>Finally, document the current Trust situation:  what is going on that is creating an untrusting environment – or has occurred to create a broken trust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66700" y="4379596"/>
            <a:ext cx="6400800" cy="4421504"/>
          </a:xfr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Hand out the Action Plan - Trust</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Have the participants locate the Evaluate</a:t>
            </a:r>
            <a:r>
              <a:rPr lang="en-US" b="0" baseline="0" dirty="0" smtClean="0"/>
              <a:t> Your Behavior worksheet completed in Chapter 2</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Where is Your Trust</a:t>
            </a:r>
            <a:r>
              <a:rPr lang="en-US" b="0" baseline="0" dirty="0" smtClean="0"/>
              <a:t> exercise is based on the iLST snapshot results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name of the exercise will be visible</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Mouse click for each of the four bullets to appear</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Complete </a:t>
            </a:r>
            <a:r>
              <a:rPr lang="en-US" b="0" baseline="0" dirty="0" smtClean="0"/>
              <a:t>t</a:t>
            </a:r>
            <a:r>
              <a:rPr lang="en-US" b="0" dirty="0" smtClean="0"/>
              <a:t>he Action Plan – Trust tool given</a:t>
            </a:r>
            <a:r>
              <a:rPr lang="en-US" b="0" baseline="0" dirty="0" smtClean="0"/>
              <a:t> while talking the previous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b="0" dirty="0" smtClean="0"/>
          </a:p>
          <a:p>
            <a:r>
              <a:rPr lang="en-US" b="1" dirty="0" smtClean="0"/>
              <a:t>Say:  </a:t>
            </a:r>
          </a:p>
          <a:p>
            <a:r>
              <a:rPr lang="en-US" b="0" dirty="0" smtClean="0"/>
              <a:t>We are going to take about </a:t>
            </a:r>
            <a:r>
              <a:rPr lang="en-US" b="1" dirty="0" smtClean="0"/>
              <a:t>10</a:t>
            </a:r>
            <a:r>
              <a:rPr lang="en-US" b="0" dirty="0" smtClean="0"/>
              <a:t> minutes</a:t>
            </a:r>
            <a:r>
              <a:rPr lang="en-US" b="0" baseline="0" dirty="0" smtClean="0"/>
              <a:t> to complete this </a:t>
            </a:r>
            <a:r>
              <a:rPr lang="en-US" b="0" dirty="0" smtClean="0"/>
              <a:t>exercise.</a:t>
            </a:r>
          </a:p>
          <a:p>
            <a:r>
              <a:rPr lang="en-US" b="0" baseline="0" dirty="0" smtClean="0"/>
              <a:t>Think back to </a:t>
            </a:r>
            <a:r>
              <a:rPr lang="en-US" dirty="0" smtClean="0"/>
              <a:t>your individual Leadership Skills Test (iLST) snapshot – what is your Trust maturity?  You can look at your results using your </a:t>
            </a:r>
            <a:r>
              <a:rPr lang="en-US" baseline="0" dirty="0" smtClean="0"/>
              <a:t>laptop if needed.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0" baseline="0" dirty="0" smtClean="0"/>
              <a:t>Locate your Where is Your Trust exercise completed earlier, review it. Is there an area you indicated may have room for improvement?</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Do you have a Trusting relationship with your peers?  Direct reports?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What can you do to improve the relationship(s)?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based on your iLST, the prior exercise, how you feel your relationships are at work (or at home if you can’t figure one out at work), what can you do to improve a relationship?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Need help??  That is where the Action Plan comes it.  The Action Plan we just reviewed, here is your copy.  Use this to help you with a direction on how you can improve that relationship.</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Don’t forget, the right side of the Action Plan provides you guidance on how to fill out the plan.</a:t>
            </a:r>
          </a:p>
          <a:p>
            <a:endParaRPr lang="en-US" b="0" baseline="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0" dirty="0" smtClean="0"/>
              <a:t>Say:</a:t>
            </a:r>
            <a:r>
              <a:rPr lang="en-US" b="0" i="0" dirty="0" smtClean="0"/>
              <a:t>  Knowledge</a:t>
            </a:r>
            <a:r>
              <a:rPr lang="en-US" b="0" i="0" baseline="0" dirty="0" smtClean="0"/>
              <a:t> Check.</a:t>
            </a:r>
            <a:endParaRPr lang="en-US" b="0" i="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4300" y="4152900"/>
            <a:ext cx="68199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Answer appears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Question:</a:t>
            </a:r>
            <a:r>
              <a:rPr lang="en-US" sz="900" b="0" baseline="0" dirty="0" smtClean="0"/>
              <a:t>  </a:t>
            </a:r>
            <a:r>
              <a:rPr lang="en-US" sz="900" b="0" dirty="0" smtClean="0"/>
              <a:t>Which acknowledgement and apology is the best for rebuilding Trust?</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[mouse</a:t>
            </a:r>
            <a:r>
              <a:rPr lang="en-US" sz="900" b="0" baseline="0" dirty="0" smtClean="0"/>
              <a:t> click]</a:t>
            </a:r>
            <a:endParaRPr lang="en-US" sz="900" b="0" dirty="0" smtClean="0"/>
          </a:p>
          <a:p>
            <a:pPr>
              <a:spcBef>
                <a:spcPts val="480"/>
              </a:spcBef>
              <a:spcAft>
                <a:spcPts val="600"/>
              </a:spcAft>
            </a:pPr>
            <a:r>
              <a:rPr lang="en-US" sz="900" dirty="0" smtClean="0"/>
              <a:t>Choose the best option.</a:t>
            </a:r>
          </a:p>
          <a:p>
            <a:pPr marL="574675" indent="-349250">
              <a:spcBef>
                <a:spcPts val="0"/>
              </a:spcBef>
              <a:spcAft>
                <a:spcPts val="600"/>
              </a:spcAft>
              <a:buClrTx/>
              <a:buFont typeface="+mj-lt"/>
              <a:buAutoNum type="arabicParenR"/>
            </a:pPr>
            <a:r>
              <a:rPr lang="en-US" sz="900" b="0" dirty="0" smtClean="0"/>
              <a:t>“I know I’ve missed meetings three times without any advance notice.  I understand this has caused you to question if I care about this project.  I know this has damaged our working relationship and I apologize for treating you poorly and failing to give our task its due.  In the future, I’ll keep the appointments I make with you or give you adequate notice.”</a:t>
            </a:r>
          </a:p>
          <a:p>
            <a:pPr marL="574675" indent="-349250">
              <a:spcBef>
                <a:spcPts val="0"/>
              </a:spcBef>
              <a:spcAft>
                <a:spcPts val="600"/>
              </a:spcAft>
              <a:buClrTx/>
              <a:buFont typeface="+mj-lt"/>
              <a:buAutoNum type="arabicParenR"/>
            </a:pPr>
            <a:r>
              <a:rPr lang="en-US" sz="900" b="0" dirty="0" smtClean="0"/>
              <a:t>“I know I’ve missed meetings a few times and that you’re probably thinking I don’t care about this project.  That’s not true – I really do value our relationship and the work we’re doing.  From your point of view, I’ve betrayed your trust, and I just want you to know that was never my intention.  I hope we can put this behind us and move forward.”</a:t>
            </a:r>
          </a:p>
          <a:p>
            <a:pPr marL="574675" indent="-349250">
              <a:spcBef>
                <a:spcPts val="0"/>
              </a:spcBef>
              <a:spcAft>
                <a:spcPts val="600"/>
              </a:spcAft>
              <a:buClrTx/>
              <a:buFont typeface="+mj-lt"/>
              <a:buAutoNum type="arabicParenR"/>
            </a:pPr>
            <a:r>
              <a:rPr lang="en-US" sz="900" b="0" dirty="0" smtClean="0"/>
              <a:t>“I realize that I’ve missed meetings three times without giving you any advance notice, and that’s wrong.  I understand you feel betrayed.  I’m sorry.  I’ll make every effort in the future to make sure this doesn’t happen again.”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t>[mouse</a:t>
            </a:r>
            <a:r>
              <a:rPr lang="en-US" sz="900" b="0" baseline="0" dirty="0" smtClean="0"/>
              <a:t> click]</a:t>
            </a:r>
            <a:endParaRPr lang="en-US" sz="9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smtClean="0"/>
              <a:t>Answer:  </a:t>
            </a:r>
          </a:p>
          <a:p>
            <a:pPr marL="574675" indent="-349250">
              <a:spcBef>
                <a:spcPts val="0"/>
              </a:spcBef>
              <a:spcAft>
                <a:spcPts val="600"/>
              </a:spcAft>
              <a:buClrTx/>
              <a:buFontTx/>
              <a:buNone/>
            </a:pPr>
            <a:r>
              <a:rPr lang="en-US" sz="900" kern="0" dirty="0" smtClean="0"/>
              <a:t>#1-</a:t>
            </a:r>
            <a:r>
              <a:rPr lang="en-US" sz="900" b="0" dirty="0" smtClean="0"/>
              <a:t>I know I’ve missed meetings three times without any advance notice.  I understand this has caused you to question if I care about this project.  I know this</a:t>
            </a:r>
            <a:r>
              <a:rPr lang="en-US" sz="900" b="0" baseline="0" dirty="0" smtClean="0"/>
              <a:t> </a:t>
            </a:r>
            <a:r>
              <a:rPr lang="en-US" sz="900" b="0" dirty="0" smtClean="0"/>
              <a:t>has damaged our working relationship and I apologize for treating you poorly and failing to give our task its due.  In the future, I’ll keep the appointments I make with you or give you adequate notice.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smtClean="0"/>
          </a:p>
          <a:p>
            <a:r>
              <a:rPr lang="en-US" sz="900" dirty="0" smtClean="0"/>
              <a:t>Reason #2 is not best</a:t>
            </a:r>
            <a:r>
              <a:rPr lang="en-US" sz="900" baseline="0" dirty="0" smtClean="0"/>
              <a:t> is because stating “from your point of view” is not really apologizing.   Stating “I hope we can put this behind us and move forward” is a forgive and forget, which is not how you apologize</a:t>
            </a:r>
          </a:p>
          <a:p>
            <a:endParaRPr lang="en-US" sz="900" baseline="0" dirty="0" smtClean="0"/>
          </a:p>
          <a:p>
            <a:r>
              <a:rPr lang="en-US" sz="900" baseline="0" dirty="0" smtClean="0"/>
              <a:t>Reason #3 is not best is although the person acknowledges they have missed meetings, nothing is mentioned about damaging the relationship and states an effort will be made to make sure it won’t happen again, while the first response states the appointments will be kept or adequate notice provided.</a:t>
            </a:r>
          </a:p>
          <a:p>
            <a:endParaRPr lang="en-US" sz="90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90500" y="4379596"/>
            <a:ext cx="65532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Answer appears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Question:</a:t>
            </a:r>
            <a:r>
              <a:rPr lang="en-US" sz="1000" b="0" baseline="0" dirty="0" smtClean="0"/>
              <a:t>  </a:t>
            </a:r>
            <a:r>
              <a:rPr lang="en-US" sz="1000" b="0" dirty="0" smtClean="0"/>
              <a:t>You’ve betrayed a coworker’s trust by going behind his back and dealing directly with his boss.  What should you do to rebuild trust with your coworker?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[mouse</a:t>
            </a:r>
            <a:r>
              <a:rPr lang="en-US" sz="1000" b="0" baseline="0" dirty="0" smtClean="0"/>
              <a:t> click]</a:t>
            </a:r>
            <a:endParaRPr lang="en-US" sz="1000" b="0" dirty="0" smtClean="0"/>
          </a:p>
          <a:p>
            <a:pPr>
              <a:spcBef>
                <a:spcPts val="480"/>
              </a:spcBef>
              <a:spcAft>
                <a:spcPts val="600"/>
              </a:spcAft>
            </a:pPr>
            <a:r>
              <a:rPr lang="en-US" sz="1000" dirty="0" smtClean="0"/>
              <a:t>Choose more than one option.</a:t>
            </a:r>
          </a:p>
          <a:p>
            <a:pPr marL="574675" indent="-349250">
              <a:spcAft>
                <a:spcPts val="600"/>
              </a:spcAft>
              <a:buClrTx/>
              <a:buFont typeface="+mj-lt"/>
              <a:buAutoNum type="arabicParenR"/>
            </a:pPr>
            <a:r>
              <a:rPr lang="en-US" sz="1000" b="0" dirty="0" smtClean="0"/>
              <a:t>Tell him you’re sorry he’s upset, and explain you didn’t think he would mind</a:t>
            </a:r>
          </a:p>
          <a:p>
            <a:pPr marL="574675" indent="-349250">
              <a:spcAft>
                <a:spcPts val="600"/>
              </a:spcAft>
              <a:buClrTx/>
              <a:buFont typeface="+mj-lt"/>
              <a:buAutoNum type="arabicParenR"/>
            </a:pPr>
            <a:r>
              <a:rPr lang="en-US" sz="1000" b="0" dirty="0" smtClean="0"/>
              <a:t>Offer to explain to his boss why you did what you did and promise to speak directly to him, rather than his boss, in the future</a:t>
            </a:r>
          </a:p>
          <a:p>
            <a:pPr marL="574675" indent="-349250">
              <a:spcAft>
                <a:spcPts val="600"/>
              </a:spcAft>
              <a:buClrTx/>
              <a:buFont typeface="+mj-lt"/>
              <a:buAutoNum type="arabicParenR"/>
            </a:pPr>
            <a:r>
              <a:rPr lang="en-US" sz="1000" b="0" dirty="0" smtClean="0"/>
              <a:t>Tell him that if you’d known it would cause him embarrassment, you wouldn’t have done it</a:t>
            </a:r>
          </a:p>
          <a:p>
            <a:pPr marL="574675" indent="-349250">
              <a:spcAft>
                <a:spcPts val="600"/>
              </a:spcAft>
              <a:buClrTx/>
              <a:buFont typeface="+mj-lt"/>
              <a:buAutoNum type="arabicParenR"/>
            </a:pPr>
            <a:r>
              <a:rPr lang="en-US" sz="1000" b="0" dirty="0" smtClean="0"/>
              <a:t>Say you’re sorry for betraying him this way and that you greatly value your relationship</a:t>
            </a:r>
          </a:p>
          <a:p>
            <a:pPr marL="574675" indent="-349250">
              <a:spcAft>
                <a:spcPts val="600"/>
              </a:spcAft>
              <a:buClrTx/>
              <a:buFont typeface="+mj-lt"/>
              <a:buAutoNum type="arabicParenR"/>
            </a:pPr>
            <a:r>
              <a:rPr lang="en-US" sz="1000" b="0" dirty="0" smtClean="0"/>
              <a:t>Say that at the time it seemed harmless, but after thinking it through, you realize that it may have been inappropriate and caused him great embarrassment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[mouse</a:t>
            </a:r>
            <a:r>
              <a:rPr lang="en-US" sz="1000" b="0" baseline="0" dirty="0" smtClean="0"/>
              <a:t> click]</a:t>
            </a:r>
            <a:endParaRPr lang="en-US" sz="10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#2-</a:t>
            </a:r>
            <a:r>
              <a:rPr lang="en-US" sz="1000" b="0" dirty="0" smtClean="0"/>
              <a:t>Offer to explain to his boss why you did what you did and promise to speak directly to him, rather than his boss, in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#4-</a:t>
            </a:r>
            <a:r>
              <a:rPr lang="en-US" sz="1000" b="0" dirty="0" smtClean="0"/>
              <a:t>Say you’re sorry for betraying him this way and that you greatly value your relationship</a:t>
            </a:r>
            <a:endParaRPr lang="en-US" sz="10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#5</a:t>
            </a:r>
            <a:r>
              <a:rPr lang="en-US" sz="1000" b="0" dirty="0" smtClean="0"/>
              <a:t>-Say that at the time it seemed harmless, but after thinking it through, you realize that it may have been inappropriate and caused him great embarrassment</a:t>
            </a:r>
          </a:p>
          <a:p>
            <a:pPr marL="574675" indent="-349250">
              <a:spcAft>
                <a:spcPts val="600"/>
              </a:spcAft>
              <a:buClrTx/>
              <a:buFont typeface="+mj-lt"/>
              <a:buNone/>
            </a:pPr>
            <a:endParaRPr lang="en-US" sz="1000"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Answer appears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a:t>
            </a:r>
            <a:r>
              <a:rPr lang="en-US" b="0" baseline="0" dirty="0" smtClean="0"/>
              <a:t> </a:t>
            </a:r>
            <a:r>
              <a:rPr lang="en-US" b="0" dirty="0" smtClean="0"/>
              <a:t>What benefits can you reap from healing from betrayal?</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a:spcBef>
                <a:spcPts val="480"/>
              </a:spcBef>
              <a:spcAft>
                <a:spcPts val="600"/>
              </a:spcAft>
            </a:pPr>
            <a:endParaRPr lang="en-US" dirty="0" smtClean="0"/>
          </a:p>
          <a:p>
            <a:pPr>
              <a:spcBef>
                <a:spcPts val="480"/>
              </a:spcBef>
              <a:spcAft>
                <a:spcPts val="600"/>
              </a:spcAft>
            </a:pPr>
            <a:r>
              <a:rPr lang="en-US" dirty="0" smtClean="0"/>
              <a:t>Choose more than one option.</a:t>
            </a:r>
          </a:p>
          <a:p>
            <a:pPr marL="574675" indent="-349250">
              <a:spcBef>
                <a:spcPts val="0"/>
              </a:spcBef>
              <a:spcAft>
                <a:spcPts val="600"/>
              </a:spcAft>
              <a:buClrTx/>
              <a:buFont typeface="+mj-lt"/>
              <a:buAutoNum type="arabicParenR"/>
            </a:pPr>
            <a:r>
              <a:rPr lang="en-US" b="0" dirty="0" smtClean="0"/>
              <a:t>Restoring your ability to trust</a:t>
            </a:r>
          </a:p>
          <a:p>
            <a:pPr marL="574675" indent="-349250">
              <a:spcBef>
                <a:spcPts val="0"/>
              </a:spcBef>
              <a:spcAft>
                <a:spcPts val="600"/>
              </a:spcAft>
              <a:buClrTx/>
              <a:buFont typeface="+mj-lt"/>
              <a:buAutoNum type="arabicParenR"/>
            </a:pPr>
            <a:r>
              <a:rPr lang="en-US" b="0" dirty="0" smtClean="0"/>
              <a:t>Forgetting the hurt done to you</a:t>
            </a:r>
          </a:p>
          <a:p>
            <a:pPr marL="574675" indent="-349250">
              <a:spcBef>
                <a:spcPts val="0"/>
              </a:spcBef>
              <a:spcAft>
                <a:spcPts val="600"/>
              </a:spcAft>
              <a:buClrTx/>
              <a:buFont typeface="+mj-lt"/>
              <a:buAutoNum type="arabicParenR"/>
            </a:pPr>
            <a:r>
              <a:rPr lang="en-US" b="0" dirty="0" smtClean="0"/>
              <a:t>Restoring a working relationship with the betrayer</a:t>
            </a:r>
          </a:p>
          <a:p>
            <a:pPr marL="574675" indent="-349250">
              <a:spcBef>
                <a:spcPts val="0"/>
              </a:spcBef>
              <a:spcAft>
                <a:spcPts val="600"/>
              </a:spcAft>
              <a:buClrTx/>
              <a:buFont typeface="+mj-lt"/>
              <a:buAutoNum type="arabicParenR"/>
            </a:pPr>
            <a:r>
              <a:rPr lang="en-US" b="0" dirty="0" smtClean="0"/>
              <a:t>Opening up future opportunities</a:t>
            </a:r>
          </a:p>
          <a:p>
            <a:pPr marL="574675" indent="-349250">
              <a:spcBef>
                <a:spcPts val="0"/>
              </a:spcBef>
              <a:spcAft>
                <a:spcPts val="600"/>
              </a:spcAft>
              <a:buClrTx/>
              <a:buFont typeface="+mj-lt"/>
              <a:buAutoNum type="arabicParenR"/>
            </a:pPr>
            <a:r>
              <a:rPr lang="en-US" b="0" dirty="0" smtClean="0"/>
              <a:t>Improving your understanding of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#1-Restoring your ability to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#3-Restoring a working relationship with the betrayer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#4-Opening up future opportunities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#5-Improving your understanding of relationships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Print out one copy of each case</a:t>
            </a:r>
            <a:r>
              <a:rPr lang="en-US" b="0" baseline="0" dirty="0" smtClean="0"/>
              <a:t> study and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Options:  1) Go through case studies as one group; 2) Break into small groups and either assign case study and questions to each group or all to each group.</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Have easel pad(s) available to record responses.</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r>
              <a:rPr lang="en-US" b="0" dirty="0" smtClean="0"/>
              <a:t>Case Studies.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[large groups]</a:t>
            </a:r>
            <a:r>
              <a:rPr lang="en-US" b="0" baseline="0" dirty="0" smtClean="0"/>
              <a:t>  </a:t>
            </a:r>
            <a:r>
              <a:rPr lang="en-US" b="0" dirty="0" smtClean="0"/>
              <a:t>We</a:t>
            </a:r>
            <a:r>
              <a:rPr lang="en-US" b="0" baseline="0" dirty="0" smtClean="0"/>
              <a:t> will break into small groups and each group will cover one case study.  You will be given a scenario and 3 questions to answer.  Choose the answer you think is correct and why.  Also, be ready to explain why the other answers are not correct.  This activity will take 10-15 minutes. Have someone record your response and reason for your answer. At the end of the time, we will get back into the big group and look at all the case studies together. [assign groups and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[small groups]  We will be reviewing three scenarios and each scenario has questions we will answer.  Choose the answer you think is correct and why.  Also, be ready to explain why the other answers are not correct.  This activity will take 10-15 minutes. Let’s have a volunteer for someone to  record responses and reason for the answer.</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0" dirty="0" smtClean="0"/>
              <a:t>Say:</a:t>
            </a:r>
            <a:r>
              <a:rPr lang="en-US" b="0" i="0" dirty="0" smtClean="0"/>
              <a:t>  Objectives</a:t>
            </a:r>
          </a:p>
          <a:p>
            <a:endParaRPr lang="en-US" b="0" i="0" dirty="0" smtClean="0"/>
          </a:p>
          <a:p>
            <a:endParaRPr lang="en-US" b="0" i="0" dirty="0" smtClean="0"/>
          </a:p>
          <a:p>
            <a:r>
              <a:rPr lang="en-US" b="0" i="0" dirty="0" smtClean="0"/>
              <a:t>Optional:  Have an ice breaker activity</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Fear in a Hat – </a:t>
            </a:r>
            <a:r>
              <a:rPr lang="en-US" dirty="0" smtClean="0"/>
              <a:t>This activity builds empathy and can be performed when one feels a safe and trusting environment is in place.</a:t>
            </a:r>
            <a:r>
              <a:rPr lang="en-US" b="1" dirty="0" smtClean="0"/>
              <a:t>  </a:t>
            </a:r>
            <a:r>
              <a:rPr lang="en-US" dirty="0" smtClean="0"/>
              <a:t>The only supplies needed are a hat, pieces of paper and writing materials.</a:t>
            </a:r>
            <a:r>
              <a:rPr lang="en-US" b="1" dirty="0" smtClean="0"/>
              <a:t>  </a:t>
            </a:r>
            <a:r>
              <a:rPr lang="en-US" dirty="0" smtClean="0"/>
              <a:t>Ask each participant to write down their personal fears anonymously on the pieces of paper before placing them into a hat. Circulate the hat and have each participant take out a piece of paper. The participants in turn read the fear aloud to the group and explain how the person may feel. Reflective discussion can follow on how feeling empathetic and having common fears may build trust within a team.</a:t>
            </a:r>
          </a:p>
          <a:p>
            <a:endParaRPr lang="en-US" b="0" i="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baseline="0" dirty="0" smtClean="0"/>
              <a:t>Read the scenario (demonstrate knowledge of the three steps for healing a betrayal)</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r>
              <a:rPr lang="en-US" b="0" dirty="0" smtClean="0"/>
              <a:t>Case Study</a:t>
            </a:r>
            <a:r>
              <a:rPr lang="en-US" b="0" baseline="0" dirty="0" smtClean="0"/>
              <a:t> A</a:t>
            </a:r>
            <a:r>
              <a:rPr lang="en-US" b="0" dirty="0" smtClean="0"/>
              <a:t>  </a:t>
            </a:r>
          </a:p>
          <a:p>
            <a:endParaRPr lang="en-US" b="0" baseline="0" dirty="0" smtClean="0"/>
          </a:p>
          <a:p>
            <a:pPr marL="0" indent="0">
              <a:spcBef>
                <a:spcPts val="0"/>
              </a:spcBef>
              <a:spcAft>
                <a:spcPts val="600"/>
              </a:spcAft>
              <a:buNone/>
            </a:pPr>
            <a:r>
              <a:rPr lang="en-US" b="0" dirty="0" smtClean="0"/>
              <a:t>Imagine you work as a sales representative at an auto dealership.  Misha, one of your coworkers, has just found out that you revealed something she told you in confidence.  Now the information is all over the company, Misha is feeling embarrassed, angry, and betrayed.  </a:t>
            </a:r>
          </a:p>
          <a:p>
            <a:pPr marL="0" indent="0">
              <a:spcBef>
                <a:spcPts val="0"/>
              </a:spcBef>
              <a:spcAft>
                <a:spcPts val="600"/>
              </a:spcAft>
              <a:buNone/>
            </a:pPr>
            <a:endParaRPr lang="en-US" b="0" dirty="0" smtClean="0"/>
          </a:p>
          <a:p>
            <a:pPr marL="0" indent="0">
              <a:spcBef>
                <a:spcPts val="0"/>
              </a:spcBef>
              <a:spcAft>
                <a:spcPts val="600"/>
              </a:spcAft>
              <a:buNone/>
            </a:pPr>
            <a:r>
              <a:rPr lang="en-US" b="0" dirty="0" smtClean="0"/>
              <a:t>You and Misha were good friends and worked well together, but now your relationship is strained and awkward.  As soon as possible, you meet privately with Misha to discuss the betrayal issue in hopes of rebuilding the trust in your relationship.</a:t>
            </a:r>
          </a:p>
          <a:p>
            <a:endParaRPr lang="en-US"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90500" y="4379596"/>
            <a:ext cx="67437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Answer appears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To</a:t>
            </a:r>
            <a:r>
              <a:rPr lang="en-US" sz="1000" b="0" baseline="0" dirty="0" smtClean="0"/>
              <a:t> start the healing process:  Ac</a:t>
            </a:r>
            <a:r>
              <a:rPr lang="en-US" sz="1000" b="0" dirty="0" smtClean="0"/>
              <a:t>knowledgment</a:t>
            </a:r>
            <a:r>
              <a:rPr lang="en-US" sz="1000" b="0" baseline="0" dirty="0" smtClean="0"/>
              <a:t> of what you did </a:t>
            </a:r>
            <a:endParaRPr lang="en-US" sz="1000" b="0" dirty="0" smtClean="0"/>
          </a:p>
          <a:p>
            <a:endParaRPr lang="en-US" sz="1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Question:</a:t>
            </a:r>
            <a:r>
              <a:rPr lang="en-US" sz="1000" b="0" baseline="0" dirty="0" smtClean="0"/>
              <a:t>  </a:t>
            </a:r>
            <a:r>
              <a:rPr lang="en-US" sz="1000" b="0" dirty="0" smtClean="0"/>
              <a:t>Which of the following statements reflect a good start to begin the healing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[mouse</a:t>
            </a:r>
            <a:r>
              <a:rPr lang="en-US" sz="1000" b="0" baseline="0" dirty="0" smtClean="0"/>
              <a:t> click]</a:t>
            </a:r>
            <a:endParaRPr lang="en-US" sz="1000" b="0" dirty="0" smtClean="0"/>
          </a:p>
          <a:p>
            <a:pPr>
              <a:spcBef>
                <a:spcPts val="480"/>
              </a:spcBef>
              <a:spcAft>
                <a:spcPts val="600"/>
              </a:spcAft>
            </a:pPr>
            <a:r>
              <a:rPr lang="en-US" sz="1000" dirty="0" smtClean="0"/>
              <a:t>Choose the best option.</a:t>
            </a:r>
          </a:p>
          <a:p>
            <a:pPr marL="574675" indent="-349250">
              <a:spcBef>
                <a:spcPts val="0"/>
              </a:spcBef>
              <a:spcAft>
                <a:spcPts val="600"/>
              </a:spcAft>
              <a:buClrTx/>
              <a:buFont typeface="+mj-lt"/>
              <a:buAutoNum type="arabicParenR"/>
            </a:pPr>
            <a:r>
              <a:rPr lang="en-US" sz="1000" b="0" dirty="0" smtClean="0"/>
              <a:t>“I know you felt betrayed.  I broadcasted something you considered private and I probably should’ve known not to spread it around.  I’m sorry if I misjudged the situation, please know that I never intended to damage our relationship.  We’ve been good friends and I hope someday you’ll trust me again.”</a:t>
            </a:r>
          </a:p>
          <a:p>
            <a:pPr marL="574675" indent="-349250">
              <a:spcBef>
                <a:spcPts val="0"/>
              </a:spcBef>
              <a:spcAft>
                <a:spcPts val="600"/>
              </a:spcAft>
              <a:buClrTx/>
              <a:buFont typeface="+mj-lt"/>
              <a:buAutoNum type="arabicParenR"/>
            </a:pPr>
            <a:r>
              <a:rPr lang="en-US" sz="1000" b="0" dirty="0" smtClean="0"/>
              <a:t>“I now realize that I spread your private business all over the office by gossiping.  I had no idea this would happen, and I’m sure that you understand that from my point of view it wasn’t clear that this was confidential.  I hope you can forgive me for this mistake and that we can get back to the way things used to be.”</a:t>
            </a:r>
          </a:p>
          <a:p>
            <a:pPr marL="574675" indent="-349250">
              <a:spcBef>
                <a:spcPts val="0"/>
              </a:spcBef>
              <a:spcAft>
                <a:spcPts val="600"/>
              </a:spcAft>
              <a:buClrTx/>
              <a:buFont typeface="+mj-lt"/>
              <a:buAutoNum type="arabicParenR"/>
            </a:pPr>
            <a:r>
              <a:rPr lang="en-US" sz="1000" b="0" dirty="0" smtClean="0"/>
              <a:t>“I know you feel betrayed.  You confided in me and in the course of everyday conversation, I let it slip.  Now everyone at work has heard about it.  It was wrong to spread this and I’ve betrayed your trust by my actions.  I have hurt our friendship and our work relationship and I’ve caused you embarrassment and pain.”</a:t>
            </a:r>
          </a:p>
          <a:p>
            <a:endParaRPr lang="en-US" sz="1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[mouse</a:t>
            </a:r>
            <a:r>
              <a:rPr lang="en-US" sz="1000" b="0" baseline="0" dirty="0" smtClean="0"/>
              <a:t> click]</a:t>
            </a:r>
            <a:endParaRPr lang="en-US" sz="10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Answer: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#3-</a:t>
            </a:r>
            <a:r>
              <a:rPr lang="en-US" sz="1000" b="0" dirty="0" smtClean="0"/>
              <a:t>“I know you feel betrayed.  You confided in me and in the course of everyday conversation, I let it slip.  Now everyone at work has heard about it.  It was wrong to spread this and I’ve betrayed your trust by my actions.  I have hurt our friendship and our work relationship and I’ve caused you embarrassment and pain.”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t>[Let</a:t>
            </a:r>
            <a:r>
              <a:rPr lang="en-US" sz="1000" b="0" baseline="0" dirty="0" smtClean="0"/>
              <a:t> the groups/individuals respond with why/why not the correct answer before clicking for pop-ups and reviewing answers below]</a:t>
            </a: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smtClean="0">
                <a:solidFill>
                  <a:schemeClr val="tx1"/>
                </a:solidFill>
              </a:rPr>
              <a:t>Why #3</a:t>
            </a:r>
            <a:r>
              <a:rPr lang="en-US" sz="1000" b="0" kern="1200" baseline="0" dirty="0" smtClean="0">
                <a:solidFill>
                  <a:schemeClr val="tx1"/>
                </a:solidFill>
              </a:rPr>
              <a:t> is correct – There is acknowledgement and understanding of what was done to betray Misha. </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sz="1000" b="0" kern="1200" baseline="0" dirty="0" smtClean="0">
                <a:solidFill>
                  <a:schemeClr val="tx1"/>
                </a:solidFill>
              </a:rPr>
              <a:t> You confided in me and in the course of everyday conversation, I let it slip.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rPr>
              <a:t>Consideration of other perspectives. Damage from Misha’s point of view as well as how the workplace may be affected.</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sz="1000" b="0" kern="1200" baseline="0" dirty="0" smtClean="0">
                <a:solidFill>
                  <a:schemeClr val="tx1"/>
                </a:solidFill>
              </a:rPr>
              <a:t> I’ve betrayed your trust by my actions. I have hurt our friendship and our work relationship and I’ve caused you embarrassment and pain.</a:t>
            </a:r>
          </a:p>
          <a:p>
            <a:pPr marL="574675" indent="-349250">
              <a:spcBef>
                <a:spcPts val="0"/>
              </a:spcBef>
              <a:spcAft>
                <a:spcPts val="600"/>
              </a:spcAft>
              <a:buClrTx/>
              <a:buFont typeface="+mj-lt"/>
              <a:buNone/>
            </a:pP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rPr>
              <a:t>Why #2 is incorrect – Yo</a:t>
            </a:r>
            <a:r>
              <a:rPr lang="en-US" sz="1000" dirty="0" smtClean="0"/>
              <a:t>u</a:t>
            </a:r>
            <a:r>
              <a:rPr lang="en-US" sz="1000" baseline="0" dirty="0" smtClean="0"/>
              <a:t> d</a:t>
            </a:r>
            <a:r>
              <a:rPr lang="en-US" sz="1000" dirty="0" smtClean="0"/>
              <a:t>o did not take full responsibility. </a:t>
            </a:r>
          </a:p>
          <a:p>
            <a:pPr marL="0" marR="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sz="1000" b="0" kern="1200" baseline="0" dirty="0" smtClean="0">
                <a:solidFill>
                  <a:schemeClr val="tx1"/>
                </a:solidFill>
                <a:latin typeface="Verdana" pitchFamily="34" charset="0"/>
                <a:ea typeface="Verdana" pitchFamily="34" charset="0"/>
                <a:cs typeface="Verdana" pitchFamily="34" charset="0"/>
              </a:rPr>
              <a:t> I had no idea this would happen.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Downplayed the betrayal.</a:t>
            </a:r>
          </a:p>
          <a:p>
            <a:pPr marL="0" marR="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sz="1000" dirty="0" smtClean="0"/>
              <a:t> I’m sure that you understand that from my point of view it wasn’t clear that this was confidential. I hope you can forgive me for this mistake…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i="1" dirty="0" smtClean="0"/>
          </a:p>
          <a:p>
            <a:r>
              <a:rPr lang="en-US" sz="1000" b="0" kern="1200" baseline="0" dirty="0" smtClean="0">
                <a:solidFill>
                  <a:schemeClr val="tx1"/>
                </a:solidFill>
              </a:rPr>
              <a:t>Why #1 is incorrect – No acknowledgement or understanding of what was done to betray Misha.</a:t>
            </a:r>
          </a:p>
          <a:p>
            <a:pPr>
              <a:buFont typeface="Symbol" pitchFamily="18" charset="2"/>
              <a:buChar char="-"/>
            </a:pPr>
            <a:r>
              <a:rPr lang="en-US" sz="1000" b="0" kern="1200" baseline="0" dirty="0" smtClean="0">
                <a:solidFill>
                  <a:schemeClr val="tx1"/>
                </a:solidFill>
                <a:latin typeface="Verdana" pitchFamily="34" charset="0"/>
                <a:ea typeface="Verdana" pitchFamily="34" charset="0"/>
                <a:cs typeface="Verdana" pitchFamily="34" charset="0"/>
              </a:rPr>
              <a:t> I broadcasted something you considered private… </a:t>
            </a:r>
            <a:r>
              <a:rPr lang="en-US" sz="1000" b="0" kern="1200" baseline="0" dirty="0" smtClean="0">
                <a:solidFill>
                  <a:schemeClr val="tx1"/>
                </a:solidFill>
              </a:rPr>
              <a:t> </a:t>
            </a:r>
          </a:p>
          <a:p>
            <a:r>
              <a:rPr lang="en-US" sz="1000" b="0" kern="1200" baseline="0" dirty="0" smtClean="0">
                <a:solidFill>
                  <a:schemeClr val="tx1"/>
                </a:solidFill>
              </a:rPr>
              <a:t>No consideration of other perspectives. Did not look at what was done based on Misha’s point of view or how it may have affected the work relationship.</a:t>
            </a:r>
          </a:p>
          <a:p>
            <a:pPr>
              <a:buFont typeface="Symbol" pitchFamily="18" charset="2"/>
              <a:buChar char="-"/>
            </a:pPr>
            <a:r>
              <a:rPr lang="en-US" sz="1000" b="0" kern="1200" baseline="0" dirty="0" smtClean="0">
                <a:solidFill>
                  <a:schemeClr val="tx1"/>
                </a:solidFill>
              </a:rPr>
              <a:t> We’ve been good friends and I hope someday you’ll trust me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baseline="0" dirty="0" smtClean="0">
              <a:solidFill>
                <a:schemeClr val="tx1"/>
              </a:solidFill>
            </a:endParaRPr>
          </a:p>
        </p:txBody>
      </p:sp>
      <p:sp>
        <p:nvSpPr>
          <p:cNvPr id="4" name="Slide Number Placeholder 3"/>
          <p:cNvSpPr>
            <a:spLocks noGrp="1"/>
          </p:cNvSpPr>
          <p:nvPr>
            <p:ph type="sldNum" sz="quarter" idx="10"/>
          </p:nvPr>
        </p:nvSpPr>
        <p:spPr/>
        <p:txBody>
          <a:bodyPr/>
          <a:lstStyle/>
          <a:p>
            <a:fld id="{52B9CA2E-DE30-4197-9497-66186EF98727}"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4300" y="4152900"/>
            <a:ext cx="66294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Answer appears on mouse click (apologize)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 After you’ve successfully acknowledged your actions and resulting impact, what do you say next to set the stage for healing from betrayal?</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the best option.</a:t>
            </a:r>
          </a:p>
          <a:p>
            <a:pPr marL="574675" indent="-349250">
              <a:spcBef>
                <a:spcPts val="0"/>
              </a:spcBef>
              <a:spcAft>
                <a:spcPts val="600"/>
              </a:spcAft>
              <a:buClrTx/>
              <a:buFont typeface="+mj-lt"/>
              <a:buAutoNum type="arabicParenR"/>
            </a:pPr>
            <a:r>
              <a:rPr lang="en-US" b="0" dirty="0" smtClean="0"/>
              <a:t>“I’m sorry you feel I breached a confidence.  From my point of view, there was no way I could know that this was a secret.  I’m shocked that the word spread so fast.  It’s really no one’s business and I can’t believe all the trouble this has caused.  I hope you know I would never do something like this on purpose.”</a:t>
            </a:r>
          </a:p>
          <a:p>
            <a:pPr marL="574675" indent="-349250">
              <a:spcBef>
                <a:spcPts val="0"/>
              </a:spcBef>
              <a:spcAft>
                <a:spcPts val="600"/>
              </a:spcAft>
              <a:buClrTx/>
              <a:buFont typeface="+mj-lt"/>
              <a:buAutoNum type="arabicParenR"/>
            </a:pPr>
            <a:r>
              <a:rPr lang="en-US" b="0" dirty="0" smtClean="0"/>
              <a:t>“I let your secret slip and I should have known better, but these things happen.  I’m really sorry and I hope you’ll forgive me after some time has passed.  For now, I hope we can remain professional while we’re at work despite the fact that you feel I betrayed you.”</a:t>
            </a:r>
          </a:p>
          <a:p>
            <a:pPr marL="574675" indent="-349250">
              <a:spcBef>
                <a:spcPts val="0"/>
              </a:spcBef>
              <a:spcAft>
                <a:spcPts val="600"/>
              </a:spcAft>
              <a:buClrTx/>
              <a:buFont typeface="+mj-lt"/>
              <a:buAutoNum type="arabicParenR"/>
            </a:pPr>
            <a:r>
              <a:rPr lang="en-US" b="0" dirty="0" smtClean="0"/>
              <a:t>“I’m truly sorry that I broke your confidence and let the entire office know your business.  I realize I’ve caused you pain and embarrassment and made it difficult for us to work together.  I know that you’ve had difficulty facing everyone at work.  I hate that I may have destroyed our relationship.”</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#3-“I’m truly sorry that I broke your confidence and let the entire office know your business.  I realize I’ve caused you pain and embarrassment and made it difficult for us to work together.  I know that you’ve had difficulty facing everyone at work.  I hate that I may have destroyed our relationship.”</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dirty="0" smtClean="0"/>
              <a:t>[Let</a:t>
            </a:r>
            <a:r>
              <a:rPr lang="en-US" sz="1050" b="0" baseline="0" dirty="0" smtClean="0"/>
              <a:t> the groups/individuals respond with why/why not the correct answer before clicking for pop-ups and reviewing answers below]</a:t>
            </a:r>
            <a:endParaRPr lang="en-US" sz="1050"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smtClean="0">
                <a:solidFill>
                  <a:schemeClr val="tx1"/>
                </a:solidFill>
              </a:rPr>
              <a:t>Why #3</a:t>
            </a:r>
            <a:r>
              <a:rPr lang="en-US" b="0" kern="1200" baseline="0" dirty="0" smtClean="0">
                <a:solidFill>
                  <a:schemeClr val="tx1"/>
                </a:solidFill>
              </a:rPr>
              <a:t> is correct – There is acknowledgement and apology.</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I’m truly sorry that I broke your confidence and let the entire office know your 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Explanation that you fully understand the effects your behavior has had on Misha</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I’ve caused you pain and embarrassment and made it difficult for us to work together.  I know that you’ve had difficulty facing everyone at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Sincerely stated you are sorry for the behavior without making excuses.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Why #2 is incorrect – Although you admitted your behavior and apologized, you haven’t demonstrated your understanding of the damage you’ve done. </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I let your secret slip and I should have known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Did not take responsibility, explain what happened or take into account Misha’s perspective.</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sz="1050" b="0" kern="1200" baseline="0" dirty="0" smtClean="0">
                <a:solidFill>
                  <a:schemeClr val="tx1"/>
                </a:solidFill>
                <a:latin typeface="Verdana" pitchFamily="34" charset="0"/>
                <a:ea typeface="Verdana" pitchFamily="34" charset="0"/>
                <a:cs typeface="Verdana" pitchFamily="34" charset="0"/>
              </a:rPr>
              <a:t> These things happen.</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sz="1050" b="0" kern="1200" baseline="0" dirty="0" smtClean="0">
                <a:solidFill>
                  <a:schemeClr val="tx1"/>
                </a:solidFill>
                <a:latin typeface="Verdana" pitchFamily="34" charset="0"/>
                <a:ea typeface="Verdana" pitchFamily="34" charset="0"/>
                <a:cs typeface="Verdana" pitchFamily="34" charset="0"/>
              </a:rPr>
              <a:t> Remain professional while we’re at work despite the fact that you feel I betrayed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Why #1 is incorrect – This acknowledgement and apology is not ideal because you dismissed your actions.</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From my point of view, there was no way I could know that this was a secret.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No consideration of other perspectives. Did not look at what was done from Misha’s point of view or how it may have affected the work relationship.</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a:t>
            </a:r>
            <a:r>
              <a:rPr lang="en-US" sz="1000" b="0" dirty="0" smtClean="0"/>
              <a:t>It’s really no one’s business and I can’t believe all the trouble this has caused.</a:t>
            </a:r>
            <a:endParaRPr lang="en-US" b="0" kern="1200"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Answer appears on mouse click (make</a:t>
            </a:r>
            <a:r>
              <a:rPr lang="en-US" b="0" baseline="0" dirty="0" smtClean="0"/>
              <a:t> restitution)</a:t>
            </a:r>
            <a:endParaRPr lang="en-US" b="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 Now that you’ve acknowledged your actions and apologized, what more should you do to start the healing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a:spcBef>
                <a:spcPts val="480"/>
              </a:spcBef>
              <a:spcAft>
                <a:spcPts val="600"/>
              </a:spcAft>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more than one option.</a:t>
            </a:r>
          </a:p>
          <a:p>
            <a:pPr marL="574675" indent="-349250">
              <a:spcBef>
                <a:spcPts val="0"/>
              </a:spcBef>
              <a:spcAft>
                <a:spcPts val="600"/>
              </a:spcAft>
              <a:buNone/>
            </a:pPr>
            <a:r>
              <a:rPr lang="en-US" b="0" dirty="0" smtClean="0"/>
              <a:t>Try to get one of your other coworkers to talk to Misha on your behalf to convince her to forgive you</a:t>
            </a:r>
          </a:p>
          <a:p>
            <a:pPr marL="574675" indent="-349250">
              <a:spcBef>
                <a:spcPts val="0"/>
              </a:spcBef>
              <a:spcAft>
                <a:spcPts val="600"/>
              </a:spcAft>
              <a:buNone/>
            </a:pPr>
            <a:r>
              <a:rPr lang="en-US" b="0" dirty="0" smtClean="0"/>
              <a:t>2)	Talk to all your coworkers and tell them to stop gossiping</a:t>
            </a:r>
          </a:p>
          <a:p>
            <a:pPr marL="574675" indent="-349250">
              <a:spcBef>
                <a:spcPts val="0"/>
              </a:spcBef>
              <a:spcAft>
                <a:spcPts val="600"/>
              </a:spcAft>
              <a:buNone/>
            </a:pPr>
            <a:r>
              <a:rPr lang="en-US" b="0" dirty="0" smtClean="0"/>
              <a:t>3)	Ask Misha if there is any way she can think of for you to make restitution</a:t>
            </a:r>
          </a:p>
          <a:p>
            <a:pPr marL="574675" indent="-349250">
              <a:spcBef>
                <a:spcPts val="0"/>
              </a:spcBef>
              <a:spcAft>
                <a:spcPts val="600"/>
              </a:spcAft>
              <a:buNone/>
            </a:pPr>
            <a:r>
              <a:rPr lang="en-US" b="0" dirty="0" smtClean="0"/>
              <a:t>4)	Offer to make it up to Misha by apologizing in public</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#3-Ask Misha if there is any way she can think of for you to make restitution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#4-Offer to make it up to Misha by apologizing in public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dirty="0" smtClean="0"/>
              <a:t>[Let</a:t>
            </a:r>
            <a:r>
              <a:rPr lang="en-US" sz="1050" b="0" baseline="0" dirty="0" smtClean="0"/>
              <a:t> the groups/individuals respond with why/why not the correct answer before clicking for pop-ups and reviewing answers below]</a:t>
            </a:r>
            <a:endParaRPr lang="en-US" sz="1050"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Why #3 and #4 are correct</a:t>
            </a:r>
            <a:r>
              <a:rPr lang="en-US" b="0" baseline="0" dirty="0" smtClean="0"/>
              <a:t> – Each is an offer of restitution and lets Misha know you are serious about rebuilding the relationship.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You are willing to do what it takes to repair the damage.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addition, in #3 you are asking Misha what can be done to begin rebuilding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Why #2 is incorrect – </a:t>
            </a:r>
            <a:r>
              <a:rPr lang="en-US" sz="1050" dirty="0" smtClean="0"/>
              <a:t>No offer of restitution.  No resolution with Misha.</a:t>
            </a:r>
            <a:endParaRPr kumimoji="0" lang="en-US" sz="1100" b="0" i="0" u="none" strike="noStrike" cap="none" normalizeH="0" baseline="0" dirty="0" smtClean="0">
              <a:ln>
                <a:noFill/>
              </a:ln>
              <a:solidFill>
                <a:schemeClr val="tx1"/>
              </a:solidFill>
              <a:effectLst/>
              <a:latin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Why #1 is incorrect – No offer of restitution.  Only the betrayer and betrayed should be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baseline="0" dirty="0" smtClean="0"/>
              <a:t>Read the scenario (demonstrate knowledge of the three steps for healing a betrayal)</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r>
              <a:rPr lang="en-US" b="0" dirty="0" smtClean="0"/>
              <a:t>Case Study</a:t>
            </a:r>
            <a:r>
              <a:rPr lang="en-US" b="0" baseline="0" dirty="0" smtClean="0"/>
              <a:t> 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a:spcAft>
                <a:spcPts val="600"/>
              </a:spcAft>
            </a:pPr>
            <a:r>
              <a:rPr lang="en-US" b="0" dirty="0" smtClean="0"/>
              <a:t> </a:t>
            </a:r>
            <a:r>
              <a:rPr lang="en-US" dirty="0" smtClean="0"/>
              <a:t>Imagine that you work on the production line of a chemical manufacturing plant.  Recently, one of your coworkers, Enrico, came up with an idea to revamp the production process to increase productivity.  He described the idea to you because he was interested in getting your feedback before submitting the idea formally.  When he eventually went to submit his proposal, he discovered you had already done so, and now he feels betrayed.</a:t>
            </a:r>
          </a:p>
          <a:p>
            <a:pPr>
              <a:spcAft>
                <a:spcPts val="600"/>
              </a:spcAft>
            </a:pPr>
            <a:endParaRPr lang="en-US" dirty="0" smtClean="0"/>
          </a:p>
          <a:p>
            <a:pPr>
              <a:spcAft>
                <a:spcPts val="600"/>
              </a:spcAft>
            </a:pPr>
            <a:r>
              <a:rPr lang="en-US" dirty="0" smtClean="0"/>
              <a:t>You and Enrico had a good working relationship and now he won’t even talk to you .  As soon as possible, you meet privately with him in hopes of rebuilding the trust in your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4300" y="4379596"/>
            <a:ext cx="66294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Answer appears on mouse click (acknowledge)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a:t>
            </a:r>
            <a:r>
              <a:rPr lang="en-US" b="0" baseline="0" dirty="0" smtClean="0"/>
              <a:t>  </a:t>
            </a:r>
            <a:r>
              <a:rPr lang="en-US" b="0" dirty="0" smtClean="0"/>
              <a:t>Which of the following statements reflect a good start to begin the healing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the best option.</a:t>
            </a:r>
          </a:p>
          <a:p>
            <a:pPr marL="574675" indent="-349250">
              <a:spcBef>
                <a:spcPts val="0"/>
              </a:spcBef>
              <a:spcAft>
                <a:spcPts val="600"/>
              </a:spcAft>
              <a:buClrTx/>
              <a:buFont typeface="+mj-lt"/>
              <a:buAutoNum type="arabicParenR"/>
            </a:pPr>
            <a:r>
              <a:rPr lang="en-US" b="0" dirty="0" smtClean="0"/>
              <a:t>“I know you think I betrayed you.  I took what you considered your idea, embellished it, and submitted it to management.  After considering your viewpoint, I guess I should have given you more credit.  I’m sorry if you think I stole your idea.  What can I do to make this up to you?”</a:t>
            </a:r>
          </a:p>
          <a:p>
            <a:pPr marL="574675" indent="-349250">
              <a:spcBef>
                <a:spcPts val="0"/>
              </a:spcBef>
              <a:spcAft>
                <a:spcPts val="600"/>
              </a:spcAft>
              <a:buClrTx/>
              <a:buFont typeface="+mj-lt"/>
              <a:buAutoNum type="arabicParenR"/>
            </a:pPr>
            <a:r>
              <a:rPr lang="en-US" b="0" dirty="0" smtClean="0"/>
              <a:t>“I know you feel betrayed.  I took your idea, embellished it, and submitted to management.  I can see now I was wrong and I’ve betrayed your trust by taking credit for the proposal.  My action has hurt our work relationship, and caused you pain.”</a:t>
            </a:r>
          </a:p>
          <a:p>
            <a:pPr marL="574675" indent="-349250">
              <a:spcBef>
                <a:spcPts val="0"/>
              </a:spcBef>
              <a:spcAft>
                <a:spcPts val="600"/>
              </a:spcAft>
              <a:buClrTx/>
              <a:buFont typeface="+mj-lt"/>
              <a:buAutoNum type="arabicParenR"/>
            </a:pPr>
            <a:r>
              <a:rPr lang="en-US" b="0" dirty="0" smtClean="0"/>
              <a:t>“You feel betrayed.  Although I made several changes to your idea, the additions may not have been sufficient to claim credit.  I was probably jealous because you’re so outstanding.  I didn’t mean to steal from you.  It seemed like you weren’t going to use the idea, but I can see now I was wrong.”</a:t>
            </a:r>
          </a:p>
          <a:p>
            <a:pPr marL="0" marR="0" indent="0" algn="l" defTabSz="914400" rtl="0" eaLnBrk="1" fontAlgn="auto" latinLnBrk="0" hangingPunct="1">
              <a:lnSpc>
                <a:spcPct val="100000"/>
              </a:lnSpc>
              <a:spcBef>
                <a:spcPts val="0"/>
              </a:spcBef>
              <a:spcAft>
                <a:spcPts val="0"/>
              </a:spcAft>
              <a:buClrTx/>
              <a:buSzTx/>
              <a:buFontTx/>
              <a:buNone/>
              <a:tabLst/>
              <a:defRPr/>
            </a:pPr>
            <a:r>
              <a:rPr lang="en-US" b="0" kern="1200" dirty="0" smtClean="0">
                <a:solidFill>
                  <a:schemeClr val="tx1"/>
                </a:solidFill>
              </a:rPr>
              <a:t>[mouse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smtClean="0">
                <a:solidFill>
                  <a:schemeClr val="tx1"/>
                </a:solidFill>
              </a:rPr>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smtClean="0">
                <a:solidFill>
                  <a:schemeClr val="tx1"/>
                </a:solidFill>
              </a:rPr>
              <a:t>#2-</a:t>
            </a:r>
            <a:r>
              <a:rPr lang="en-US" b="0" dirty="0" smtClean="0"/>
              <a:t>“I know you feel betrayed.  I took your idea, embellished it, and submitted to management.  I can see now I was wrong and I’ve betrayed your trust by taking credit for the proposal.  My action has hurt our work relationship, and caused you pain.”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dirty="0" smtClean="0"/>
              <a:t>[Let</a:t>
            </a:r>
            <a:r>
              <a:rPr lang="en-US" sz="1050" b="0" baseline="0" dirty="0" smtClean="0"/>
              <a:t> the groups/individuals respond with why/why not the correct answer before clicking for pop-ups and reviewing answers below]</a:t>
            </a:r>
            <a:endParaRPr lang="en-US" sz="1050"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smtClean="0">
                <a:solidFill>
                  <a:schemeClr val="tx1"/>
                </a:solidFill>
              </a:rPr>
              <a:t>Why #2</a:t>
            </a:r>
            <a:r>
              <a:rPr lang="en-US" b="0" kern="1200" baseline="0" dirty="0" smtClean="0">
                <a:solidFill>
                  <a:schemeClr val="tx1"/>
                </a:solidFill>
              </a:rPr>
              <a:t> is correct – There is acknowledgement and understanding of what was done to betray Enrico.</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I took your idea, embellished it, and submitted to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Consideration of other perspectives. Damage viewed from Enrico’s point of view as well as how the workplace may be affected.</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My action has hurt our work relationship, and caused you pain.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Why #3 is incorrect – There is no acknowledgement or understanding of what was done to betray </a:t>
            </a:r>
            <a:r>
              <a:rPr lang="en-US" b="0" kern="1200" baseline="0" dirty="0" err="1" smtClean="0">
                <a:solidFill>
                  <a:schemeClr val="tx1"/>
                </a:solidFill>
              </a:rPr>
              <a:t>Enrico</a:t>
            </a:r>
            <a:r>
              <a:rPr lang="en-US" b="0" kern="1200" baseline="0" dirty="0" smtClean="0">
                <a:solidFill>
                  <a:schemeClr val="tx1"/>
                </a:solidFill>
              </a:rPr>
              <a:t>.</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Although I made several changes to your idea, the additions may not have been sufficient to claim credit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Downplaying the event and justifying what you did.</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I was probably jealous…</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It seemed like you weren’t going to use the idea…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Why #1 is incorrect – Did not take full responsibility. </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I guess I should have given you more credit.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Downplayed the betrayal.</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sz="1000" b="0" kern="1200" baseline="0" dirty="0" smtClean="0">
                <a:solidFill>
                  <a:schemeClr val="tx1"/>
                </a:solidFill>
                <a:latin typeface="Verdana" pitchFamily="34" charset="0"/>
                <a:ea typeface="Verdana" pitchFamily="34" charset="0"/>
                <a:cs typeface="Verdana" pitchFamily="34" charset="0"/>
              </a:rPr>
              <a:t> I took what you considered your idea, embellished it, and submitted it to management.</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sz="1000" b="0" kern="1200" baseline="0" dirty="0" smtClean="0">
                <a:solidFill>
                  <a:schemeClr val="tx1"/>
                </a:solidFill>
                <a:latin typeface="Verdana" pitchFamily="34" charset="0"/>
                <a:ea typeface="Verdana" pitchFamily="34" charset="0"/>
                <a:cs typeface="Verdana" pitchFamily="34" charset="0"/>
              </a:rPr>
              <a:t> I’m sorry if you think I stole your idea.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dirty="0" smtClean="0">
              <a:solidFill>
                <a:schemeClr val="tx1"/>
              </a:solidFill>
            </a:endParaRPr>
          </a:p>
          <a:p>
            <a:pPr marL="574675" indent="-349250">
              <a:spcBef>
                <a:spcPts val="0"/>
              </a:spcBef>
              <a:spcAft>
                <a:spcPts val="600"/>
              </a:spcAft>
              <a:buClrTx/>
              <a:buFont typeface="+mj-lt"/>
              <a:buNone/>
            </a:pP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90500" y="4152900"/>
            <a:ext cx="65532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Answer appears on mouse click (apologize)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a:t>
            </a:r>
            <a:r>
              <a:rPr lang="en-US" b="0" baseline="0" dirty="0" smtClean="0"/>
              <a:t> </a:t>
            </a:r>
            <a:r>
              <a:rPr lang="en-US" b="0" dirty="0" smtClean="0"/>
              <a:t>After you’ve successfully acknowledged your actions and resulting impact, what do you say next to set the stage for healing from betrayal?</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Choose the best option.</a:t>
            </a:r>
          </a:p>
          <a:p>
            <a:pPr marL="574675" indent="-349250">
              <a:spcBef>
                <a:spcPts val="0"/>
              </a:spcBef>
              <a:spcAft>
                <a:spcPts val="600"/>
              </a:spcAft>
              <a:buClrTx/>
              <a:buFont typeface="+mj-lt"/>
              <a:buAutoNum type="arabicParenR"/>
            </a:pPr>
            <a:r>
              <a:rPr lang="en-US" b="0" dirty="0" smtClean="0"/>
              <a:t>“I regret that we ever even talked about this idea.  I had no idea that submitting this idea would cause you such pain.  I value our relationship and I hope you can understand that my actions were not intended to hurt you in any way.  If I can make it up to you, I will.  I’ll also understand if you never forgive me for this.”</a:t>
            </a:r>
          </a:p>
          <a:p>
            <a:pPr marL="574675" indent="-349250">
              <a:spcBef>
                <a:spcPts val="0"/>
              </a:spcBef>
              <a:spcAft>
                <a:spcPts val="600"/>
              </a:spcAft>
              <a:buClrTx/>
              <a:buFont typeface="+mj-lt"/>
              <a:buAutoNum type="arabicParenR"/>
            </a:pPr>
            <a:r>
              <a:rPr lang="en-US" b="0" dirty="0" smtClean="0"/>
              <a:t>“I’m truly sorry.  I regret ever submitting the proposal to management when it was your idea. I should have known doing so would be hurtful and cause problems between us and that you intended to submit the idea.  I value our relationship and I’m sorry I betrayed your trust.”</a:t>
            </a:r>
          </a:p>
          <a:p>
            <a:pPr marL="574675" indent="-349250">
              <a:spcBef>
                <a:spcPts val="0"/>
              </a:spcBef>
              <a:spcAft>
                <a:spcPts val="600"/>
              </a:spcAft>
              <a:buClrTx/>
              <a:buFont typeface="+mj-lt"/>
              <a:buAutoNum type="arabicParenR"/>
            </a:pPr>
            <a:r>
              <a:rPr lang="en-US" b="0" dirty="0" smtClean="0"/>
              <a:t>“I’m sorry you were hurt by my actions.  I did not know you were planning to submit this idea eventually.  I thought because we had discussed it, and because I had changed it somewhat, that submitting it would be OK with you.  I was wrong and I really hope we can get past this because I value our relationship.”</a:t>
            </a:r>
          </a:p>
          <a:p>
            <a:pPr marL="0" marR="0" indent="0" algn="l" defTabSz="914400" rtl="0" eaLnBrk="1" fontAlgn="auto" latinLnBrk="0" hangingPunct="1">
              <a:lnSpc>
                <a:spcPct val="100000"/>
              </a:lnSpc>
              <a:spcBef>
                <a:spcPts val="0"/>
              </a:spcBef>
              <a:spcAft>
                <a:spcPts val="0"/>
              </a:spcAft>
              <a:buClrTx/>
              <a:buSzTx/>
              <a:buFontTx/>
              <a:buNone/>
              <a:tabLst/>
              <a:defRPr/>
            </a:pPr>
            <a:r>
              <a:rPr lang="en-US" b="0" kern="1200" dirty="0" smtClean="0">
                <a:solidFill>
                  <a:schemeClr val="tx1"/>
                </a:solidFill>
              </a:rPr>
              <a:t>[mouse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kern="1200" dirty="0" smtClean="0">
                <a:solidFill>
                  <a:schemeClr val="tx1"/>
                </a:solidFill>
              </a:rPr>
              <a:t>Answer:</a:t>
            </a:r>
          </a:p>
          <a:p>
            <a:pPr marL="0" marR="0" indent="0" algn="l" defTabSz="914400" rtl="0" eaLnBrk="1" fontAlgn="auto" latinLnBrk="0" hangingPunct="1">
              <a:lnSpc>
                <a:spcPct val="100000"/>
              </a:lnSpc>
              <a:spcBef>
                <a:spcPts val="0"/>
              </a:spcBef>
              <a:spcAft>
                <a:spcPts val="0"/>
              </a:spcAft>
              <a:buClrTx/>
              <a:buSzTx/>
              <a:buFontTx/>
              <a:buNone/>
              <a:tabLst/>
              <a:defRPr/>
            </a:pPr>
            <a:r>
              <a:rPr lang="en-US" b="0" kern="1200" dirty="0" smtClean="0">
                <a:solidFill>
                  <a:schemeClr val="tx1"/>
                </a:solidFill>
              </a:rPr>
              <a:t>#2-</a:t>
            </a:r>
            <a:r>
              <a:rPr lang="en-US" b="0" dirty="0" smtClean="0"/>
              <a:t>“I’m truly sorry.  I regret ever submitting the proposal to management when it was your idea. I should have known doing so would be hurtful and cause problems between us and that you intended to submit the idea.  I value our relationship and I’m sorry I betrayed your trust.”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kern="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t>[Let</a:t>
            </a:r>
            <a:r>
              <a:rPr lang="en-US" sz="1050" b="0" baseline="0" dirty="0" smtClean="0"/>
              <a:t> the groups/individuals respond with why/why not the correct answer before clicking for pop-ups and reviewing answers below]</a:t>
            </a:r>
            <a:endParaRPr lang="en-US" sz="105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kern="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smtClean="0">
                <a:solidFill>
                  <a:schemeClr val="tx1"/>
                </a:solidFill>
              </a:rPr>
              <a:t>Why #2</a:t>
            </a:r>
            <a:r>
              <a:rPr lang="en-US" b="0" kern="1200" baseline="0" dirty="0" smtClean="0">
                <a:solidFill>
                  <a:schemeClr val="tx1"/>
                </a:solidFill>
              </a:rPr>
              <a:t> is correct – There is acknowledgement and apology.</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I regret ever submitting the proposal to management when it was your idea.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There is an explanation that you fully understand the effects your behavior has had on Enrico, keeping in mind how the other person views it. </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b="0" kern="1200" baseline="0" dirty="0" smtClean="0">
                <a:solidFill>
                  <a:schemeClr val="tx1"/>
                </a:solidFill>
              </a:rPr>
              <a:t> I should have known doing so would be hurtful and cause problems between us and that you intended to submit the idea.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Sincerely said you are sorry for the behavior without making excuses.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Why #3 is incorrect – Apology without acknowledgement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Did not show understanding of the effect on Enrico or the work relationship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Why #1 is incorrect – Not an apology.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baseline="0" dirty="0" smtClean="0">
                <a:solidFill>
                  <a:schemeClr val="tx1"/>
                </a:solidFill>
              </a:rPr>
              <a:t>Did not take full responsibility</a:t>
            </a:r>
          </a:p>
          <a:p>
            <a:pPr marL="0" marR="0" lvl="0" indent="0" algn="l" defTabSz="914400" rtl="0" eaLnBrk="1" fontAlgn="auto" latinLnBrk="0" hangingPunct="1">
              <a:lnSpc>
                <a:spcPct val="100000"/>
              </a:lnSpc>
              <a:spcBef>
                <a:spcPts val="0"/>
              </a:spcBef>
              <a:spcAft>
                <a:spcPts val="0"/>
              </a:spcAft>
              <a:buClrTx/>
              <a:buSzTx/>
              <a:buFont typeface="Symbol" pitchFamily="18" charset="2"/>
              <a:buChar char="-"/>
              <a:tabLst/>
              <a:defRPr/>
            </a:pPr>
            <a:r>
              <a:rPr lang="en-US" sz="1000" i="0" dirty="0" smtClean="0"/>
              <a:t> I regret that we ever even talked about this idea.</a:t>
            </a:r>
            <a:endParaRPr lang="en-US" b="0" i="0" kern="1200"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baseline="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0" kern="1200" dirty="0" smtClean="0">
              <a:solidFill>
                <a:schemeClr val="tx1"/>
              </a:solidFill>
            </a:endParaRPr>
          </a:p>
        </p:txBody>
      </p:sp>
      <p:sp>
        <p:nvSpPr>
          <p:cNvPr id="4" name="Slide Number Placeholder 3"/>
          <p:cNvSpPr>
            <a:spLocks noGrp="1"/>
          </p:cNvSpPr>
          <p:nvPr>
            <p:ph type="sldNum" sz="quarter" idx="10"/>
          </p:nvPr>
        </p:nvSpPr>
        <p:spPr/>
        <p:txBody>
          <a:bodyPr/>
          <a:lstStyle/>
          <a:p>
            <a:fld id="{52B9CA2E-DE30-4197-9497-66186EF98727}" type="slidenum">
              <a:rPr lang="en-US" smtClean="0"/>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90500" y="4152900"/>
            <a:ext cx="65532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Answer appears on mouse click (make</a:t>
            </a:r>
            <a:r>
              <a:rPr lang="en-US" b="0" baseline="0" dirty="0" smtClean="0"/>
              <a:t> restitution)</a:t>
            </a:r>
            <a:endParaRPr lang="en-US" b="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 Now that you’ve acknowledged your actions and apologized, what more should you do to start the healing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a:spcBef>
                <a:spcPts val="480"/>
              </a:spcBef>
              <a:spcAft>
                <a:spcPts val="600"/>
              </a:spcAft>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more than one option.</a:t>
            </a:r>
          </a:p>
          <a:p>
            <a:pPr marL="574675" indent="-349250">
              <a:spcBef>
                <a:spcPts val="0"/>
              </a:spcBef>
              <a:spcAft>
                <a:spcPts val="600"/>
              </a:spcAft>
              <a:buClrTx/>
              <a:buFont typeface="+mj-lt"/>
              <a:buAutoNum type="arabicParenR"/>
            </a:pPr>
            <a:r>
              <a:rPr lang="en-US" b="0" dirty="0" smtClean="0"/>
              <a:t>Ask Enrico if he can think of any way for you to make this up to him</a:t>
            </a:r>
          </a:p>
          <a:p>
            <a:pPr marL="574675" indent="-349250">
              <a:spcBef>
                <a:spcPts val="0"/>
              </a:spcBef>
              <a:spcAft>
                <a:spcPts val="600"/>
              </a:spcAft>
              <a:buClrTx/>
              <a:buFont typeface="+mj-lt"/>
              <a:buAutoNum type="arabicParenR"/>
            </a:pPr>
            <a:r>
              <a:rPr lang="en-US" b="0" dirty="0" smtClean="0"/>
              <a:t>Let some time pass so that the issue becomes less emotional before trying to rebuild your relationship with Enrico</a:t>
            </a:r>
          </a:p>
          <a:p>
            <a:pPr marL="574675" indent="-349250">
              <a:spcBef>
                <a:spcPts val="0"/>
              </a:spcBef>
              <a:spcAft>
                <a:spcPts val="600"/>
              </a:spcAft>
              <a:buClrTx/>
              <a:buFont typeface="+mj-lt"/>
              <a:buAutoNum type="arabicParenR"/>
            </a:pPr>
            <a:r>
              <a:rPr lang="en-US" b="0" dirty="0" smtClean="0"/>
              <a:t>Offer to go to management and confess that you did not deserve credit for the idea</a:t>
            </a:r>
          </a:p>
          <a:p>
            <a:pPr marL="574675" indent="-349250">
              <a:spcBef>
                <a:spcPts val="0"/>
              </a:spcBef>
              <a:spcAft>
                <a:spcPts val="600"/>
              </a:spcAft>
              <a:buClrTx/>
              <a:buFont typeface="+mj-lt"/>
              <a:buAutoNum type="arabicParenR"/>
            </a:pPr>
            <a:r>
              <a:rPr lang="en-US" b="0" dirty="0" smtClean="0"/>
              <a:t>Continue to express your regret about the incident whenever the subject arises at work</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[mouse click]</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Answer:</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#1-</a:t>
            </a:r>
            <a:r>
              <a:rPr lang="en-US" b="0" dirty="0" smtClean="0"/>
              <a:t>Ask Enrico if he can think of any way for you to make this up to him</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0" dirty="0" smtClean="0"/>
              <a:t>Offer to go to management and confess that you did not deserve credit for the idea</a:t>
            </a:r>
          </a:p>
          <a:p>
            <a:pPr marL="0" marR="0" indent="0" algn="l" defTabSz="914400" rtl="0" eaLnBrk="1" fontAlgn="auto" latinLnBrk="0" hangingPunct="1">
              <a:lnSpc>
                <a:spcPct val="100000"/>
              </a:lnSpc>
              <a:spcBef>
                <a:spcPts val="480"/>
              </a:spcBef>
              <a:spcAft>
                <a:spcPts val="600"/>
              </a:spcAft>
              <a:buClrTx/>
              <a:buSzTx/>
              <a:buFontTx/>
              <a:buNone/>
              <a:tabLst/>
              <a:defRPr/>
            </a:pP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sz="1050" b="0" dirty="0" smtClean="0"/>
              <a:t>[Let</a:t>
            </a:r>
            <a:r>
              <a:rPr lang="en-US" sz="1050" b="0" baseline="0" dirty="0" smtClean="0"/>
              <a:t> the groups/individuals respond with why/why not the correct answer before clicking for pop-ups and reviewing answers below]</a:t>
            </a:r>
            <a:endParaRPr lang="en-US" sz="1050" b="0" dirty="0" smtClean="0"/>
          </a:p>
          <a:p>
            <a:pPr marL="0" marR="0" indent="0" algn="l" defTabSz="914400" rtl="0" eaLnBrk="1" fontAlgn="auto" latinLnBrk="0" hangingPunct="1">
              <a:lnSpc>
                <a:spcPct val="100000"/>
              </a:lnSpc>
              <a:spcBef>
                <a:spcPts val="480"/>
              </a:spcBef>
              <a:spcAft>
                <a:spcPts val="600"/>
              </a:spcAft>
              <a:buClrTx/>
              <a:buSzTx/>
              <a:buFontTx/>
              <a:buNone/>
              <a:tabLst/>
              <a:defRPr/>
            </a:pP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b="0" dirty="0" smtClean="0"/>
              <a:t>Why #1 is</a:t>
            </a:r>
            <a:r>
              <a:rPr lang="en-US" b="0" baseline="0" dirty="0" smtClean="0"/>
              <a:t> correct – you ask Enrico how to make restitution for what you have done. This indicates that your relationship is very important and that you are willing to make an extra effort to try and repair the damage. Offering to make restitution helps prepare the way to rebuild trust with Enrico.  The key to making restitution is following through on your promise.</a:t>
            </a:r>
          </a:p>
          <a:p>
            <a:pPr marL="0" marR="0" indent="0" algn="l" defTabSz="914400" rtl="0" eaLnBrk="1" fontAlgn="auto" latinLnBrk="0" hangingPunct="1">
              <a:lnSpc>
                <a:spcPct val="100000"/>
              </a:lnSpc>
              <a:spcBef>
                <a:spcPts val="480"/>
              </a:spcBef>
              <a:spcAft>
                <a:spcPts val="600"/>
              </a:spcAft>
              <a:buClrTx/>
              <a:buSzTx/>
              <a:buFontTx/>
              <a:buNone/>
              <a:tabLst/>
              <a:defRPr/>
            </a:pPr>
            <a:endParaRPr lang="en-US" b="0" baseline="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b="0" baseline="0" dirty="0" smtClean="0"/>
              <a:t>Why #3 is correct – You make an offer of restitution – that restitution is to go to management and tell them what you did and that you not do deserve the credit for the idea.  You are showing Enrico the relationship is important and what you are willing to do to help repair the relationship and start rebuilding trust.</a:t>
            </a:r>
          </a:p>
          <a:p>
            <a:pPr marL="0" marR="0" indent="0" algn="l" defTabSz="914400" rtl="0" eaLnBrk="1" fontAlgn="auto" latinLnBrk="0" hangingPunct="1">
              <a:lnSpc>
                <a:spcPct val="100000"/>
              </a:lnSpc>
              <a:spcBef>
                <a:spcPts val="480"/>
              </a:spcBef>
              <a:spcAft>
                <a:spcPts val="600"/>
              </a:spcAft>
              <a:buClrTx/>
              <a:buSzTx/>
              <a:buFontTx/>
              <a:buNone/>
              <a:tabLst/>
              <a:defRPr/>
            </a:pPr>
            <a:endParaRPr lang="en-US" b="0" baseline="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b="0" baseline="0" dirty="0" smtClean="0"/>
              <a:t>Why #2 is incorrect – No offer for restitution. Waiting will make rebuilding and healing more difficult and take longer</a:t>
            </a:r>
          </a:p>
          <a:p>
            <a:pPr marL="0" marR="0" indent="0" algn="l" defTabSz="914400" rtl="0" eaLnBrk="1" fontAlgn="auto" latinLnBrk="0" hangingPunct="1">
              <a:lnSpc>
                <a:spcPct val="100000"/>
              </a:lnSpc>
              <a:spcBef>
                <a:spcPts val="480"/>
              </a:spcBef>
              <a:spcAft>
                <a:spcPts val="600"/>
              </a:spcAft>
              <a:buClrTx/>
              <a:buSzTx/>
              <a:buFontTx/>
              <a:buNone/>
              <a:tabLst/>
              <a:defRPr/>
            </a:pPr>
            <a:endParaRPr lang="en-US" b="0" baseline="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b="0" baseline="0" dirty="0" smtClean="0"/>
              <a:t>Why #4 is incorrect – No offer of restitution. Continuing to express regret will only make matters worse.</a:t>
            </a:r>
          </a:p>
        </p:txBody>
      </p:sp>
      <p:sp>
        <p:nvSpPr>
          <p:cNvPr id="4" name="Slide Number Placeholder 3"/>
          <p:cNvSpPr>
            <a:spLocks noGrp="1"/>
          </p:cNvSpPr>
          <p:nvPr>
            <p:ph type="sldNum" sz="quarter" idx="10"/>
          </p:nvPr>
        </p:nvSpPr>
        <p:spPr/>
        <p:txBody>
          <a:bodyPr/>
          <a:lstStyle/>
          <a:p>
            <a:fld id="{52B9CA2E-DE30-4197-9497-66186EF98727}" type="slidenum">
              <a:rPr lang="en-US" smtClean="0"/>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baseline="0" dirty="0" smtClean="0"/>
              <a:t>Read the scenario</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r>
              <a:rPr lang="en-US" b="0" dirty="0" smtClean="0"/>
              <a:t>Case Study</a:t>
            </a:r>
            <a:r>
              <a:rPr lang="en-US" b="0" baseline="0" dirty="0" smtClean="0"/>
              <a:t> C</a:t>
            </a:r>
          </a:p>
          <a:p>
            <a:pPr>
              <a:spcAft>
                <a:spcPts val="600"/>
              </a:spcAft>
            </a:pPr>
            <a:r>
              <a:rPr lang="en-US" sz="1050" dirty="0" smtClean="0">
                <a:latin typeface="Arial" pitchFamily="34" charset="0"/>
                <a:cs typeface="Arial" pitchFamily="34" charset="0"/>
              </a:rPr>
              <a:t>Oliver has just been hired and is eager to start proving himself.  During a meeting, it comes up that there’s money for new equipment that needs to be bought, but no one has had the time to investigate options.  Oliver doesn’t have much on his plate right now, so he volunteers to take on the task.  As a new employee, Oliver knows it’s important that he demonstrate he can be trusted.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4300" y="4379596"/>
            <a:ext cx="66294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Answer appears on mouse click</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p>
          <a:p>
            <a:pPr marL="0" indent="0">
              <a:spcBef>
                <a:spcPts val="0"/>
              </a:spcBef>
              <a:spcAft>
                <a:spcPts val="600"/>
              </a:spcAft>
              <a:buNone/>
            </a:pPr>
            <a:r>
              <a:rPr lang="en-US" b="0" dirty="0" smtClean="0"/>
              <a:t>Question:</a:t>
            </a:r>
            <a:r>
              <a:rPr lang="en-US" b="0" baseline="0" dirty="0" smtClean="0"/>
              <a:t>  </a:t>
            </a:r>
            <a:r>
              <a:rPr lang="en-US" sz="1050" b="0" dirty="0" smtClean="0">
                <a:latin typeface="Arial" pitchFamily="34" charset="0"/>
                <a:cs typeface="Arial" pitchFamily="34" charset="0"/>
              </a:rPr>
              <a:t>At first Oliver is inundated by all the product information.  He manages to narrow the field down to what he believes are the most economical and reliable options.  Oliver is meeting with Yolanda to get her input.  She tells him she needs equipment that is easy to use.</a:t>
            </a:r>
          </a:p>
          <a:p>
            <a:pPr marL="0" indent="0">
              <a:spcBef>
                <a:spcPts val="0"/>
              </a:spcBef>
              <a:spcAft>
                <a:spcPts val="600"/>
              </a:spcAft>
              <a:buNone/>
            </a:pPr>
            <a:r>
              <a:rPr lang="en-US" sz="1050" b="0" dirty="0" smtClean="0">
                <a:latin typeface="Arial" pitchFamily="34" charset="0"/>
                <a:cs typeface="Arial" pitchFamily="34" charset="0"/>
              </a:rPr>
              <a:t>Which responses demonstrate how Oliver might build trust with Yolanda?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the best option.</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1)I really believe we should be more concerned that the equipment is economical.</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2)Right, well I figure I’ll use my own preferences to guide my final recommendation.</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3)So your priority is that the equipment be easy to use?</a:t>
            </a:r>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[mouse click]</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Answer:</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aseline="0" dirty="0" smtClean="0"/>
              <a:t> - </a:t>
            </a:r>
            <a:r>
              <a:rPr lang="en-US" sz="1050" b="0" dirty="0" smtClean="0"/>
              <a:t>So your priority is that the equipment be easy to use?</a:t>
            </a:r>
            <a:endParaRPr lang="en-US" b="0" dirty="0" smtClean="0">
              <a:latin typeface="Arial" pitchFamily="34" charset="0"/>
              <a:cs typeface="Arial" pitchFamily="34" charset="0"/>
            </a:endParaRPr>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sz="1050" b="0" dirty="0" smtClean="0"/>
              <a:t>[Let</a:t>
            </a:r>
            <a:r>
              <a:rPr lang="en-US" sz="1050" b="0" baseline="0" dirty="0" smtClean="0"/>
              <a:t> the groups/individuals respond with why/why not the correct answer before clicking for pop-ups and reviewing answers below]</a:t>
            </a:r>
            <a:endParaRPr lang="en-US" sz="1050" b="0" dirty="0" smtClean="0"/>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b="0" baseline="0" dirty="0" smtClean="0"/>
              <a:t>Why #3 is correct – Considerate, shows Oliver heard Yolanda and wants to confirm her priorities for the product</a:t>
            </a:r>
          </a:p>
          <a:p>
            <a:pPr marL="0" marR="0" indent="0" algn="l" defTabSz="914400" rtl="0" eaLnBrk="1" fontAlgn="auto" latinLnBrk="0" hangingPunct="1">
              <a:lnSpc>
                <a:spcPct val="100000"/>
              </a:lnSpc>
              <a:spcBef>
                <a:spcPts val="480"/>
              </a:spcBef>
              <a:spcAft>
                <a:spcPts val="600"/>
              </a:spcAft>
              <a:buClrTx/>
              <a:buSzTx/>
              <a:buFontTx/>
              <a:buNone/>
              <a:tabLst/>
              <a:defRPr/>
            </a:pPr>
            <a:endParaRPr lang="en-US" b="0" baseline="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b="0" baseline="0" dirty="0" smtClean="0"/>
              <a:t>Why #2 is incorrect – Inconsiderate of Yolanda’s needs/priorities.  Yolanda knows Oliver is new and will most likely be concerned about him using his own preferences over those of the team</a:t>
            </a:r>
          </a:p>
          <a:p>
            <a:pPr marL="0" marR="0" indent="0" algn="l" defTabSz="914400" rtl="0" eaLnBrk="1" fontAlgn="auto" latinLnBrk="0" hangingPunct="1">
              <a:lnSpc>
                <a:spcPct val="100000"/>
              </a:lnSpc>
              <a:spcBef>
                <a:spcPts val="480"/>
              </a:spcBef>
              <a:spcAft>
                <a:spcPts val="600"/>
              </a:spcAft>
              <a:buClrTx/>
              <a:buSzTx/>
              <a:buFontTx/>
              <a:buNone/>
              <a:tabLst/>
              <a:defRPr/>
            </a:pPr>
            <a:endParaRPr lang="en-US" b="0" baseline="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b="0" baseline="0" dirty="0" smtClean="0"/>
              <a:t>Why #1 is incorrect – Incon</a:t>
            </a:r>
            <a:r>
              <a:rPr lang="en-US" sz="1000" dirty="0" smtClean="0"/>
              <a:t>siderate of Yolanda’s needs/priorities</a:t>
            </a:r>
          </a:p>
          <a:p>
            <a:pPr marL="0" marR="0" indent="0" algn="l" defTabSz="914400" rtl="0" eaLnBrk="1" fontAlgn="auto" latinLnBrk="0" hangingPunct="1">
              <a:lnSpc>
                <a:spcPct val="100000"/>
              </a:lnSpc>
              <a:spcBef>
                <a:spcPts val="480"/>
              </a:spcBef>
              <a:spcAft>
                <a:spcPts val="600"/>
              </a:spcAft>
              <a:buClrTx/>
              <a:buSzTx/>
              <a:buFontTx/>
              <a:buNone/>
              <a:tabLst/>
              <a:defRPr/>
            </a:pPr>
            <a:endParaRPr lang="en-US" b="0" baseline="0" dirty="0" smtClean="0"/>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379596"/>
            <a:ext cx="6324600" cy="4149090"/>
          </a:xfrm>
        </p:spPr>
        <p:txBody>
          <a:bodyPr vert="horz" lIns="92296" tIns="46149" rIns="92296" bIns="46149" rtlCol="0">
            <a:normAutofit/>
          </a:bodyPr>
          <a:lstStyle/>
          <a:p>
            <a:pPr marR="0" indent="0" fontAlgn="auto">
              <a:lnSpc>
                <a:spcPct val="100000"/>
              </a:lnSpc>
              <a:spcBef>
                <a:spcPts val="0"/>
              </a:spcBef>
              <a:spcAft>
                <a:spcPts val="0"/>
              </a:spcAft>
              <a:buClrTx/>
              <a:buSzTx/>
              <a:buFontTx/>
              <a:buNone/>
              <a:tabLst/>
              <a:defRPr/>
            </a:pPr>
            <a:r>
              <a:rPr lang="en-US" b="1" dirty="0" smtClean="0"/>
              <a:t>Instructions:</a:t>
            </a:r>
          </a:p>
          <a:p>
            <a:r>
              <a:rPr lang="en-US" dirty="0" smtClean="0"/>
              <a:t>4 Objectives total</a:t>
            </a:r>
          </a:p>
          <a:p>
            <a:r>
              <a:rPr lang="en-US" dirty="0" smtClean="0"/>
              <a:t>First objective is visible</a:t>
            </a:r>
          </a:p>
          <a:p>
            <a:r>
              <a:rPr lang="en-US" dirty="0" smtClean="0"/>
              <a:t>Mouse click for subsequent objectives to appear and read the objectives</a:t>
            </a:r>
          </a:p>
          <a:p>
            <a:endParaRPr lang="en-US" b="1" dirty="0" smtClean="0"/>
          </a:p>
          <a:p>
            <a:pPr marR="0" indent="0" fontAlgn="auto">
              <a:lnSpc>
                <a:spcPct val="100000"/>
              </a:lnSpc>
              <a:spcBef>
                <a:spcPts val="0"/>
              </a:spcBef>
              <a:spcAft>
                <a:spcPts val="0"/>
              </a:spcAft>
              <a:buClrTx/>
              <a:buSzTx/>
              <a:buFontTx/>
              <a:buNone/>
              <a:tabLst/>
              <a:defRPr/>
            </a:pPr>
            <a:r>
              <a:rPr lang="en-US" b="1" dirty="0" smtClean="0"/>
              <a:t>Say:  The objectives for this module are:</a:t>
            </a:r>
          </a:p>
          <a:p>
            <a:pPr indent="-342900" fontAlgn="base">
              <a:spcAft>
                <a:spcPts val="600"/>
              </a:spcAft>
              <a:buAutoNum type="arabicParenR"/>
              <a:defRPr/>
            </a:pPr>
            <a:r>
              <a:rPr lang="en-US" dirty="0" smtClean="0"/>
              <a:t>By establishing and enhancing trust, relationships will improve (provide “how to” tips)</a:t>
            </a:r>
          </a:p>
          <a:p>
            <a:pPr indent="-342900" fontAlgn="base">
              <a:spcAft>
                <a:spcPts val="600"/>
              </a:spcAft>
              <a:buAutoNum type="arabicParenR"/>
              <a:defRPr/>
            </a:pPr>
            <a:r>
              <a:rPr lang="en-US" dirty="0" smtClean="0"/>
              <a:t>Recognize the importance of trust and the amazing benefits you will reap</a:t>
            </a:r>
          </a:p>
          <a:p>
            <a:pPr indent="-342900" fontAlgn="base">
              <a:spcAft>
                <a:spcPts val="600"/>
              </a:spcAft>
              <a:buAutoNum type="arabicParenR"/>
              <a:defRPr/>
            </a:pPr>
            <a:r>
              <a:rPr lang="en-US" dirty="0" smtClean="0"/>
              <a:t>Provide you with techniques that you can apply to repair relationships with Trust issues </a:t>
            </a:r>
          </a:p>
          <a:p>
            <a:pPr indent="-342900" fontAlgn="base">
              <a:spcAft>
                <a:spcPts val="600"/>
              </a:spcAft>
              <a:buAutoNum type="arabicParenR"/>
              <a:defRPr/>
            </a:pPr>
            <a:r>
              <a:rPr lang="en-US" dirty="0" smtClean="0"/>
              <a:t>Show how trust promotes and encourages open and honest communication</a:t>
            </a:r>
          </a:p>
        </p:txBody>
      </p:sp>
      <p:sp>
        <p:nvSpPr>
          <p:cNvPr id="4" name="Slide Number Placeholder 3"/>
          <p:cNvSpPr>
            <a:spLocks noGrp="1"/>
          </p:cNvSpPr>
          <p:nvPr>
            <p:ph type="sldNum" sz="quarter" idx="10"/>
          </p:nvPr>
        </p:nvSpPr>
        <p:spPr/>
        <p:txBody>
          <a:bodyPr/>
          <a:lstStyle/>
          <a:p>
            <a:fld id="{52B9CA2E-DE30-4197-9497-66186EF98727}"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 y="4152900"/>
            <a:ext cx="669798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Answer appears on mouse click</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p>
          <a:p>
            <a:pPr marL="0" indent="0">
              <a:spcBef>
                <a:spcPts val="0"/>
              </a:spcBef>
              <a:spcAft>
                <a:spcPts val="600"/>
              </a:spcAft>
              <a:buNone/>
            </a:pPr>
            <a:r>
              <a:rPr lang="en-US" sz="1050" b="0" dirty="0" smtClean="0">
                <a:cs typeface="Arial" pitchFamily="34" charset="0"/>
              </a:rPr>
              <a:t>Oliver is having a meeting with Yolanda to update his progress.  He needs to prepare a report based on his findings to present to his coworkers at next week’s meeting.  However, Oliver is not sure if there is a preferred format or procedure he should be following.</a:t>
            </a:r>
            <a:r>
              <a:rPr lang="en-US" sz="1050" b="0" baseline="0" dirty="0" smtClean="0">
                <a:cs typeface="Arial" pitchFamily="34" charset="0"/>
              </a:rPr>
              <a:t>  </a:t>
            </a:r>
          </a:p>
          <a:p>
            <a:pPr marL="0" indent="0">
              <a:spcBef>
                <a:spcPts val="0"/>
              </a:spcBef>
              <a:spcAft>
                <a:spcPts val="600"/>
              </a:spcAft>
              <a:buNone/>
            </a:pPr>
            <a:r>
              <a:rPr lang="en-US" sz="1050" b="0" dirty="0" smtClean="0">
                <a:cs typeface="Arial" pitchFamily="34" charset="0"/>
              </a:rPr>
              <a:t>What should Oliver do next to help build trust with his coworkers?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Choose the</a:t>
            </a:r>
            <a:r>
              <a:rPr lang="en-US" baseline="0" dirty="0" smtClean="0"/>
              <a:t> best</a:t>
            </a:r>
            <a:r>
              <a:rPr lang="en-US" dirty="0" smtClean="0"/>
              <a:t> option:</a:t>
            </a:r>
          </a:p>
          <a:p>
            <a:pPr marL="574675" indent="-349250">
              <a:buClr>
                <a:srgbClr val="0038A8"/>
              </a:buClr>
              <a:buFont typeface="+mj-lt"/>
              <a:buAutoNum type="arabicParenR"/>
            </a:pPr>
            <a:r>
              <a:rPr lang="en-US" sz="1050" b="0" dirty="0" smtClean="0"/>
              <a:t>“Yolanda can you format this report for me?  I have no idea how to do it.”</a:t>
            </a:r>
          </a:p>
          <a:p>
            <a:pPr marL="574675" indent="-349250">
              <a:buClr>
                <a:srgbClr val="0038A8"/>
              </a:buClr>
              <a:buFont typeface="+mj-lt"/>
              <a:buAutoNum type="arabicParenR"/>
            </a:pPr>
            <a:r>
              <a:rPr lang="en-US" sz="1050" b="0" dirty="0" smtClean="0"/>
              <a:t>“Yolanda, are there guidelines I should follow for preparing and distributing this report?”</a:t>
            </a:r>
          </a:p>
          <a:p>
            <a:pPr marL="574675" indent="-349250">
              <a:buClr>
                <a:srgbClr val="0038A8"/>
              </a:buClr>
              <a:buFont typeface="+mj-lt"/>
              <a:buAutoNum type="arabicParenR"/>
            </a:pPr>
            <a:r>
              <a:rPr lang="en-US" sz="1050" b="0" dirty="0" smtClean="0"/>
              <a:t>“Yolanda, I am either going to distribute the report via e-mail or just wait for the meeting.  I am not sure.”</a:t>
            </a:r>
            <a:br>
              <a:rPr lang="en-US" sz="1050" b="0" dirty="0" smtClean="0"/>
            </a:br>
            <a:endParaRPr lang="en-US" sz="105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Answer: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sz="1050" b="0" dirty="0" smtClean="0"/>
              <a:t>“Yolanda, are there guidelines I should follow for preparing and distributing this report?”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t>[Let</a:t>
            </a:r>
            <a:r>
              <a:rPr lang="en-US" sz="1050" b="0" baseline="0" dirty="0" smtClean="0"/>
              <a:t> the groups/individuals respond with why/why not the correct answer before clicking for pop-ups and reviewing answers below]</a:t>
            </a:r>
            <a:endParaRPr lang="en-US" sz="105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Why #2</a:t>
            </a:r>
            <a:r>
              <a:rPr lang="en-US" baseline="0" dirty="0" smtClean="0"/>
              <a:t> is correct - Competent, shown by Oliver asking for help.  Shows trust in Yolanda by acknowledging what he doesn’t know.  Demonstrates he is willing to learn and do what is best for the team.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#3 is incorrect - Does not show competence, sounds as if he doesn’t care how he does the job.  Does not address how the report should be formatted.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#1 is incorrect - </a:t>
            </a:r>
            <a:r>
              <a:rPr lang="en-US" sz="1000" dirty="0" smtClean="0"/>
              <a:t>Does not show competence,  Oliver tries to hand off his work to Yolanda</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4300" y="4379596"/>
            <a:ext cx="66294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Potential answers appear on mouse click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Answer appears on mouse click</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p>
          <a:p>
            <a:pPr marL="0" indent="0">
              <a:spcBef>
                <a:spcPts val="0"/>
              </a:spcBef>
              <a:spcAft>
                <a:spcPts val="600"/>
              </a:spcAft>
              <a:buNone/>
            </a:pPr>
            <a:r>
              <a:rPr lang="en-US" b="0" dirty="0" smtClean="0"/>
              <a:t>Question:</a:t>
            </a:r>
            <a:r>
              <a:rPr lang="en-US" b="0" baseline="0" dirty="0" smtClean="0"/>
              <a:t> </a:t>
            </a:r>
            <a:r>
              <a:rPr lang="en-US" sz="1050" b="0" dirty="0" smtClean="0">
                <a:latin typeface="Arial" pitchFamily="34" charset="0"/>
                <a:cs typeface="Arial" pitchFamily="34" charset="0"/>
              </a:rPr>
              <a:t>It is meeting time, and Oliver is presenting his report on which equipment should be purchased.  Oliver knows some of his recommendation are on backorder.</a:t>
            </a:r>
          </a:p>
          <a:p>
            <a:pPr marL="0" indent="0">
              <a:spcBef>
                <a:spcPts val="0"/>
              </a:spcBef>
              <a:spcAft>
                <a:spcPts val="600"/>
              </a:spcAft>
              <a:buNone/>
            </a:pPr>
            <a:endParaRPr lang="en-US" sz="1050" b="0" dirty="0" smtClean="0">
              <a:latin typeface="Arial" pitchFamily="34" charset="0"/>
              <a:cs typeface="Arial" pitchFamily="34" charset="0"/>
            </a:endParaRPr>
          </a:p>
          <a:p>
            <a:pPr marL="0" indent="0">
              <a:spcBef>
                <a:spcPts val="0"/>
              </a:spcBef>
              <a:spcAft>
                <a:spcPts val="600"/>
              </a:spcAft>
              <a:buNone/>
            </a:pPr>
            <a:r>
              <a:rPr lang="en-US" sz="1050" b="0" dirty="0" smtClean="0">
                <a:latin typeface="Arial" pitchFamily="34" charset="0"/>
                <a:cs typeface="Arial" pitchFamily="34" charset="0"/>
              </a:rPr>
              <a:t>How should Oliver act to build trust with his colleagues?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Choose more than one option.</a:t>
            </a:r>
          </a:p>
          <a:p>
            <a:pPr marL="574675" marR="0" indent="-349250" algn="l" defTabSz="914400" rtl="0" eaLnBrk="1" fontAlgn="auto" latinLnBrk="0" hangingPunct="1">
              <a:lnSpc>
                <a:spcPct val="100000"/>
              </a:lnSpc>
              <a:spcBef>
                <a:spcPts val="0"/>
              </a:spcBef>
              <a:spcAft>
                <a:spcPts val="0"/>
              </a:spcAft>
              <a:buClr>
                <a:srgbClr val="0038A8"/>
              </a:buClr>
              <a:buSzTx/>
              <a:buFont typeface="+mj-lt"/>
              <a:buAutoNum type="arabicParenR"/>
              <a:tabLst/>
              <a:defRPr/>
            </a:pPr>
            <a:r>
              <a:rPr lang="en-US" sz="1050" b="0" dirty="0" smtClean="0"/>
              <a:t>“I checked my work to make sure I haven’t overlooked any important details.”</a:t>
            </a:r>
          </a:p>
          <a:p>
            <a:pPr marL="574675" indent="-349250">
              <a:buClr>
                <a:srgbClr val="0038A8"/>
              </a:buClr>
              <a:buFont typeface="+mj-lt"/>
              <a:buAutoNum type="arabicParenR"/>
            </a:pPr>
            <a:r>
              <a:rPr lang="en-US" sz="1050" b="0" dirty="0" smtClean="0"/>
              <a:t>“I recommend we choose option three, I am pretty sure it will meet our needs.”</a:t>
            </a:r>
          </a:p>
          <a:p>
            <a:pPr marL="574675" indent="-349250">
              <a:buClr>
                <a:srgbClr val="0038A8"/>
              </a:buClr>
              <a:buFont typeface="+mj-lt"/>
              <a:buAutoNum type="arabicParenR"/>
            </a:pPr>
            <a:r>
              <a:rPr lang="en-US" sz="1050" b="0" dirty="0" smtClean="0"/>
              <a:t>“We can have any of this equipment delivered in a timely fashion.”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Answer: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r>
              <a:rPr lang="en-US" sz="1050" b="0" dirty="0" smtClean="0"/>
              <a:t>“I checked my work to make sure I haven’t overlooked any important details.”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t>[Let</a:t>
            </a:r>
            <a:r>
              <a:rPr lang="en-US" sz="1050" b="0" baseline="0" dirty="0" smtClean="0"/>
              <a:t> the groups/individuals respond with why/why not the correct answer before clicking for pop-ups and reviewing answers below]</a:t>
            </a:r>
            <a:endParaRPr lang="en-US" sz="105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Why</a:t>
            </a:r>
            <a:r>
              <a:rPr lang="en-US" baseline="0" dirty="0" smtClean="0"/>
              <a:t> #1 is correct - Honest and considerate, shows Oliver is confident in his work and that he can address the needs of the team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Why</a:t>
            </a:r>
            <a:r>
              <a:rPr lang="en-US" baseline="0" dirty="0" smtClean="0"/>
              <a:t> #2 is incorrect - </a:t>
            </a:r>
            <a:r>
              <a:rPr lang="en-US" sz="1000" dirty="0" smtClean="0"/>
              <a:t>Does not show competence, sounds like Oliver is not confident in his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Why #3 is incorrect - </a:t>
            </a:r>
            <a:r>
              <a:rPr lang="en-US" sz="1000" dirty="0" smtClean="0"/>
              <a:t>Dishonest, Oliver knows some items are on backorder</a:t>
            </a:r>
            <a:endParaRPr lang="en-US" sz="10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9100" y="4379596"/>
            <a:ext cx="5943600" cy="4149090"/>
          </a:xfrm>
        </p:spPr>
        <p:txBody>
          <a:bodyPr>
            <a:normAutofit/>
          </a:bodyPr>
          <a:lstStyle/>
          <a:p>
            <a:r>
              <a:rPr lang="en-US" b="1" dirty="0" smtClean="0"/>
              <a:t>Instructions: </a:t>
            </a:r>
            <a:endParaRPr lang="en-US" b="0" dirty="0" smtClean="0"/>
          </a:p>
          <a:p>
            <a:r>
              <a:rPr lang="en-US" b="0" dirty="0" smtClean="0"/>
              <a:t>This question was asked earlier</a:t>
            </a:r>
            <a:r>
              <a:rPr lang="en-US" b="0" baseline="0" dirty="0" smtClean="0"/>
              <a:t> in the day, ask again to see if anyone is willing to share, after spending a day together learning about Trust.</a:t>
            </a:r>
          </a:p>
          <a:p>
            <a:r>
              <a:rPr lang="en-US" b="0" baseline="0" dirty="0" smtClean="0"/>
              <a:t>Ask people, who do share, to keep it high level and they do not need to reveal names (made up names are fine)</a:t>
            </a:r>
            <a:endParaRPr lang="en-US" dirty="0" smtClean="0"/>
          </a:p>
          <a:p>
            <a:endParaRPr lang="en-US" b="1" dirty="0" smtClean="0"/>
          </a:p>
          <a:p>
            <a:r>
              <a:rPr lang="en-US" b="1" dirty="0" smtClean="0"/>
              <a:t>Say:  </a:t>
            </a:r>
            <a:endParaRPr lang="en-US" b="1" baseline="0" dirty="0" smtClean="0"/>
          </a:p>
          <a:p>
            <a:r>
              <a:rPr lang="en-US" baseline="0" dirty="0" smtClean="0"/>
              <a:t>Think about what you have learned.</a:t>
            </a:r>
          </a:p>
          <a:p>
            <a:r>
              <a:rPr lang="en-US" baseline="0" dirty="0" smtClean="0"/>
              <a:t>Would anyone like to share a situation where you were either the betrayer or betrayed?  [see if anyone shares at the end of the day, versus earlier in the day]</a:t>
            </a:r>
          </a:p>
          <a:p>
            <a:endParaRPr lang="en-US" baseline="0" dirty="0" smtClean="0"/>
          </a:p>
          <a:p>
            <a:r>
              <a:rPr lang="en-US" baseline="0" dirty="0" smtClean="0"/>
              <a:t>If so, Describe the situation</a:t>
            </a:r>
          </a:p>
          <a:p>
            <a:r>
              <a:rPr lang="en-US" baseline="0" dirty="0" smtClean="0"/>
              <a:t>Were steps taken to repair the relationship</a:t>
            </a:r>
          </a:p>
          <a:p>
            <a:r>
              <a:rPr lang="en-US" baseline="0" dirty="0" smtClean="0"/>
              <a:t>If so, what did you do?  If no steps taken, why?</a:t>
            </a:r>
          </a:p>
          <a:p>
            <a:r>
              <a:rPr lang="en-US" baseline="0" dirty="0" smtClean="0"/>
              <a:t>What can you do now to repair/rebuild the relationship?</a:t>
            </a:r>
          </a:p>
          <a:p>
            <a:endParaRPr lang="en-US" baseline="0" dirty="0" smtClean="0"/>
          </a:p>
          <a:p>
            <a:r>
              <a:rPr lang="en-US" baseline="0" dirty="0" smtClean="0"/>
              <a:t>[</a:t>
            </a:r>
            <a:r>
              <a:rPr lang="en-US" b="1" baseline="0" dirty="0" smtClean="0"/>
              <a:t>If no one is willing to share ask</a:t>
            </a:r>
            <a:r>
              <a:rPr lang="en-US" baseline="0" dirty="0" smtClean="0"/>
              <a:t>] What does that say about the Trust level in this room?  Do we have a low level of Trust or no Trust?</a:t>
            </a:r>
          </a:p>
          <a:p>
            <a:endParaRPr lang="en-US" baseline="0" dirty="0" smtClean="0"/>
          </a:p>
          <a:p>
            <a:r>
              <a:rPr lang="en-US" baseline="0" dirty="0" smtClean="0"/>
              <a:t>[If people do share] It is great you are willing to share personal experiences with the group – it makes learning even better.   Do you think one reason you are willing to share is because of the level of Trust you have with the people in this room?  What level of trust do you feel you have with the group?</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r>
              <a:rPr lang="en-US" b="0" dirty="0" smtClean="0"/>
              <a:t>  Review</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66700" y="4379596"/>
            <a:ext cx="63246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Instructions: </a:t>
            </a:r>
          </a:p>
          <a:p>
            <a:r>
              <a:rPr lang="en-US" sz="1000" dirty="0" smtClean="0"/>
              <a:t>This can be printed</a:t>
            </a:r>
            <a:r>
              <a:rPr lang="en-US" sz="1000" baseline="0" dirty="0" smtClean="0"/>
              <a:t> out earlier for a hand out</a:t>
            </a:r>
            <a:endParaRPr lang="en-US" sz="1000" dirty="0" smtClean="0"/>
          </a:p>
          <a:p>
            <a:r>
              <a:rPr lang="en-US" sz="1000" dirty="0" smtClean="0"/>
              <a:t>The previous Trust building</a:t>
            </a:r>
            <a:r>
              <a:rPr lang="en-US" sz="1000" baseline="0" dirty="0" smtClean="0"/>
              <a:t> </a:t>
            </a:r>
            <a:r>
              <a:rPr lang="en-US" sz="1000" dirty="0" smtClean="0"/>
              <a:t>benefits will be on the screen grayed out.  </a:t>
            </a:r>
          </a:p>
          <a:p>
            <a:r>
              <a:rPr lang="en-US" sz="1000" baseline="0" dirty="0" smtClean="0"/>
              <a:t>The principles of Building Trust will be on the screen, Read them</a:t>
            </a:r>
          </a:p>
          <a:p>
            <a:r>
              <a:rPr lang="en-US" sz="1000" b="0" baseline="0" dirty="0" smtClean="0"/>
              <a:t>Mouse click for the Sustaining Trust principles to appear on screen, Read them</a:t>
            </a:r>
          </a:p>
          <a:p>
            <a:r>
              <a:rPr lang="en-US" sz="1000" b="0" baseline="0" dirty="0" smtClean="0"/>
              <a:t>Mouse click for the Rebuilding Trust techniques to appear on screen, Read them</a:t>
            </a:r>
          </a:p>
          <a:p>
            <a:r>
              <a:rPr lang="en-US" sz="1000" b="0" baseline="0" dirty="0" smtClean="0"/>
              <a:t>Mouse click for the Steps to Healing to appear on screen, Read them</a:t>
            </a:r>
          </a:p>
          <a:p>
            <a:r>
              <a:rPr lang="en-US" sz="1000" b="0" baseline="0" dirty="0" smtClean="0"/>
              <a:t>Mouse click for Be Patient and Trust takes time to appear on screen, Read</a:t>
            </a:r>
          </a:p>
          <a:p>
            <a:endParaRPr lang="en-US" sz="1000" baseline="0" dirty="0" smtClean="0"/>
          </a:p>
          <a:p>
            <a:r>
              <a:rPr lang="en-US" sz="1000" b="1" baseline="0" dirty="0" smtClean="0"/>
              <a:t>Say: </a:t>
            </a:r>
            <a:endParaRPr lang="en-US" sz="1000" b="1" dirty="0" smtClean="0"/>
          </a:p>
          <a:p>
            <a:r>
              <a:rPr lang="en-US" sz="1000" dirty="0" smtClean="0"/>
              <a:t>Here</a:t>
            </a:r>
            <a:r>
              <a:rPr lang="en-US" sz="1000" baseline="0" dirty="0" smtClean="0"/>
              <a:t> we will summarize the principles and techniques we have talked about in this module.</a:t>
            </a:r>
          </a:p>
          <a:p>
            <a:endParaRPr lang="en-US" sz="1000" baseline="0" dirty="0" smtClean="0"/>
          </a:p>
          <a:p>
            <a:r>
              <a:rPr lang="en-US" sz="1000" baseline="0" dirty="0" smtClean="0"/>
              <a:t>Build Trust principles: Practice Honesty plus Take Responsibility plus Act Fairly equal Trusting Relationships</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Sustaining Trust principles: Continue to Practice Honesty plus Continue to Take Responsibility plus Continue to Act Fairly equal Strengthens Trusting Relationships</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Rebuilding Trust: Acknowledge plus Apologize plus Restitution equal Begin Rebuilding Trusting Relationships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The 7 steps to healing are: </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000" baseline="0" dirty="0" smtClean="0"/>
              <a:t>Acknowledge the facts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000" baseline="0" dirty="0" smtClean="0"/>
              <a:t>Respect your feelings</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000" baseline="0" dirty="0" smtClean="0"/>
              <a:t>Get support</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000" baseline="0" dirty="0" smtClean="0"/>
              <a:t>Reframe betrayal to understand what occurred</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000" baseline="0" dirty="0" smtClean="0"/>
              <a:t>Take responsibility for your role</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000" baseline="0" dirty="0" smtClean="0"/>
              <a:t>Forgive yourself and the other party</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sz="1000" baseline="0" dirty="0" smtClean="0"/>
              <a:t>Move on and get past the betrayal</a:t>
            </a:r>
          </a:p>
          <a:p>
            <a:endParaRPr lang="en-US" sz="1000" baseline="0" dirty="0" smtClean="0"/>
          </a:p>
          <a:p>
            <a:r>
              <a:rPr lang="en-US" sz="1000" baseline="0" dirty="0" smtClean="0"/>
              <a:t>Be patient</a:t>
            </a:r>
          </a:p>
          <a:p>
            <a:r>
              <a:rPr lang="en-US" sz="1000" baseline="0" dirty="0" smtClean="0"/>
              <a:t>Trust take time</a:t>
            </a:r>
          </a:p>
        </p:txBody>
      </p:sp>
      <p:sp>
        <p:nvSpPr>
          <p:cNvPr id="4" name="Slide Number Placeholder 3"/>
          <p:cNvSpPr>
            <a:spLocks noGrp="1"/>
          </p:cNvSpPr>
          <p:nvPr>
            <p:ph type="sldNum" sz="quarter" idx="10"/>
          </p:nvPr>
        </p:nvSpPr>
        <p:spPr/>
        <p:txBody>
          <a:bodyPr/>
          <a:lstStyle/>
          <a:p>
            <a:fld id="{52B9CA2E-DE30-4197-9497-66186EF98727}" type="slidenum">
              <a:rPr lang="en-US" smtClean="0"/>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90500" y="4379596"/>
            <a:ext cx="6743700" cy="4149090"/>
          </a:xfrm>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r>
              <a:rPr lang="en-US" baseline="0" dirty="0" smtClean="0"/>
              <a:t>4 Objectives total</a:t>
            </a:r>
          </a:p>
          <a:p>
            <a:r>
              <a:rPr lang="en-US" baseline="0" dirty="0" smtClean="0"/>
              <a:t>Mouse click for the first one</a:t>
            </a:r>
          </a:p>
          <a:p>
            <a:r>
              <a:rPr lang="en-US" baseline="0" dirty="0" smtClean="0"/>
              <a:t>Subsequent objectives appear at timed intervals</a:t>
            </a:r>
          </a:p>
          <a:p>
            <a:r>
              <a:rPr lang="en-US" baseline="0" dirty="0" smtClean="0"/>
              <a:t>Read slide</a:t>
            </a:r>
          </a:p>
          <a:p>
            <a:endParaRPr lang="en-US" baseline="0" dirty="0" smtClean="0"/>
          </a:p>
          <a:p>
            <a:r>
              <a:rPr lang="en-US" baseline="0" dirty="0" smtClean="0"/>
              <a:t>Say:</a:t>
            </a:r>
          </a:p>
          <a:p>
            <a:r>
              <a:rPr lang="en-US" baseline="0" dirty="0" smtClean="0"/>
              <a:t>At the beginning of the Trust module we listed our objectives.  Let’s review how we met them. </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baseline="0" dirty="0" smtClean="0"/>
              <a:t>Improve relationships by establishing and enhancing Trust </a:t>
            </a:r>
          </a:p>
          <a:p>
            <a:pPr marL="685800" marR="0" lvl="1"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We have learned how to build and sustain trust and the result of the effort will be increased team productivity and achievement of goals.  </a:t>
            </a:r>
          </a:p>
          <a:p>
            <a:pPr marL="228600" marR="0" lvl="1"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lang="en-US" baseline="0" dirty="0" smtClean="0"/>
              <a:t>Understand the importance and benefits</a:t>
            </a:r>
          </a:p>
          <a:p>
            <a:pPr marL="685800" marR="0" lvl="2"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We talked about what Trust is and why it is important – the benefits include loyalty, build a good reputation and people will want to work for you, not run </a:t>
            </a:r>
          </a:p>
          <a:p>
            <a:pPr marL="685800" marR="0" lvl="2"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from you.  We also discussed the benefits of sustaining trust, which include Working together happens more quickly, with less resistance and Relationships </a:t>
            </a:r>
          </a:p>
          <a:p>
            <a:pPr marL="685800" marR="0" lvl="2"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become more forgiving and able to withstand a brief/minor breach of Trust</a:t>
            </a:r>
          </a:p>
          <a:p>
            <a:pPr marL="228600" indent="-228600">
              <a:buFont typeface="+mj-lt"/>
              <a:buAutoNum type="arabicParenR" startAt="3"/>
            </a:pPr>
            <a:r>
              <a:rPr lang="en-US" baseline="0" dirty="0" smtClean="0"/>
              <a:t>Apply techniques to repair relationships where Trust has been broken </a:t>
            </a:r>
          </a:p>
          <a:p>
            <a:pPr marL="685800" lvl="1" indent="-228600">
              <a:buFontTx/>
              <a:buNone/>
            </a:pPr>
            <a:r>
              <a:rPr lang="en-US" baseline="0" dirty="0" smtClean="0"/>
              <a:t>It is possible to rebuild trust and we have provided information on how you do it – through sincere apology, do not down play the event and make restitution.  We also talked about betrayal and what it looks like – the behaviors exhibited and the 7 steps of healing</a:t>
            </a:r>
          </a:p>
          <a:p>
            <a:pPr marL="228600" indent="-228600">
              <a:buFont typeface="+mj-lt"/>
              <a:buAutoNum type="arabicParenR" startAt="3"/>
            </a:pPr>
            <a:r>
              <a:rPr lang="en-US" baseline="0" dirty="0" smtClean="0"/>
              <a:t>Promote and encourage open and honest communication</a:t>
            </a:r>
          </a:p>
          <a:p>
            <a:pPr marL="685800" lvl="1" indent="-228600">
              <a:buFontTx/>
              <a:buNone/>
            </a:pPr>
            <a:r>
              <a:rPr lang="en-US" baseline="0" dirty="0" smtClean="0"/>
              <a:t>When you practice the principles (honesty, act fairly, take responsibility) you build trust and when there is trust between individuals the lines of </a:t>
            </a:r>
          </a:p>
          <a:p>
            <a:pPr marL="685800" lvl="1" indent="-228600">
              <a:buFontTx/>
              <a:buNone/>
            </a:pPr>
            <a:r>
              <a:rPr lang="en-US" baseline="0" dirty="0" smtClean="0"/>
              <a:t>communication are open and makes everything easier.</a:t>
            </a:r>
          </a:p>
          <a:p>
            <a:pPr marL="228600" indent="-228600">
              <a:buFont typeface="+mj-lt"/>
              <a:buNone/>
            </a:pPr>
            <a:endParaRPr lang="en-US" baseline="0" dirty="0" smtClean="0"/>
          </a:p>
          <a:p>
            <a:pPr marL="228600" indent="-228600">
              <a:buFontTx/>
              <a:buNone/>
            </a:pPr>
            <a:r>
              <a:rPr lang="en-US" baseline="0" dirty="0" smtClean="0"/>
              <a:t>And most importantly remember – trust takes patience and time to build or rebuild</a:t>
            </a:r>
          </a:p>
        </p:txBody>
      </p:sp>
      <p:sp>
        <p:nvSpPr>
          <p:cNvPr id="4" name="Slide Number Placeholder 3"/>
          <p:cNvSpPr>
            <a:spLocks noGrp="1"/>
          </p:cNvSpPr>
          <p:nvPr>
            <p:ph type="sldNum" sz="quarter" idx="10"/>
          </p:nvPr>
        </p:nvSpPr>
        <p:spPr/>
        <p:txBody>
          <a:bodyPr/>
          <a:lstStyle/>
          <a:p>
            <a:fld id="{52B9CA2E-DE30-4197-9497-66186EF98727}" type="slidenum">
              <a:rPr lang="en-US" smtClean="0"/>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67</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68</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69</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70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dirty="0" smtClean="0"/>
              <a:t>The first chapter is Defining Trust</a:t>
            </a:r>
          </a:p>
        </p:txBody>
      </p:sp>
      <p:sp>
        <p:nvSpPr>
          <p:cNvPr id="4" name="Slide Number Placeholder 3"/>
          <p:cNvSpPr>
            <a:spLocks noGrp="1"/>
          </p:cNvSpPr>
          <p:nvPr>
            <p:ph type="sldNum" sz="quarter" idx="10"/>
          </p:nvPr>
        </p:nvSpPr>
        <p:spPr/>
        <p:txBody>
          <a:bodyPr/>
          <a:lstStyle/>
          <a:p>
            <a:fld id="{52B9CA2E-DE30-4197-9497-66186EF98727}"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kern="1200" dirty="0" smtClean="0">
                <a:solidFill>
                  <a:schemeClr val="tx1"/>
                </a:solidFill>
              </a:rPr>
              <a:t>3 Discussion questions</a:t>
            </a:r>
            <a:r>
              <a:rPr lang="en-US" kern="1200" baseline="0" dirty="0" smtClean="0">
                <a:solidFill>
                  <a:schemeClr val="tx1"/>
                </a:solidFill>
              </a:rPr>
              <a:t> total</a:t>
            </a:r>
            <a:endParaRPr lang="en-US" kern="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kern="1200" dirty="0" smtClean="0">
                <a:solidFill>
                  <a:schemeClr val="tx1"/>
                </a:solidFill>
              </a:rPr>
              <a:t>Mouse</a:t>
            </a:r>
            <a:r>
              <a:rPr lang="en-US" kern="1200" baseline="0" dirty="0" smtClean="0">
                <a:solidFill>
                  <a:schemeClr val="tx1"/>
                </a:solidFill>
              </a:rPr>
              <a:t> c</a:t>
            </a:r>
            <a:r>
              <a:rPr lang="en-US" kern="1200" dirty="0" smtClean="0">
                <a:solidFill>
                  <a:schemeClr val="tx1"/>
                </a:solidFill>
              </a:rPr>
              <a:t>lick to have the first </a:t>
            </a:r>
            <a:r>
              <a:rPr lang="en-US" kern="1200" baseline="0" dirty="0" smtClean="0">
                <a:solidFill>
                  <a:schemeClr val="tx1"/>
                </a:solidFill>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subsequent questions to appear, read questions</a:t>
            </a:r>
            <a:r>
              <a:rPr lang="en-US" kern="1200" baseline="0" dirty="0" smtClean="0">
                <a:solidFill>
                  <a:schemeClr val="tx1"/>
                </a:solidFill>
              </a:rPr>
              <a:t>, have group discussion</a:t>
            </a:r>
            <a:endParaRPr lang="en-US" baseline="0" dirty="0" smtClean="0"/>
          </a:p>
          <a:p>
            <a:r>
              <a:rPr lang="en-US" b="0" baseline="0" dirty="0" smtClean="0"/>
              <a:t>Get participants thinking about who they Trust, why they Trust that person and how is it different from another person they may Trust – or is it the same?  Who Trusts them, and why would a person Trust them – what behaviors have they shown to get another person to Trust them?</a:t>
            </a:r>
          </a:p>
          <a:p>
            <a:endParaRPr lang="en-US" b="1" dirty="0" smtClean="0"/>
          </a:p>
          <a:p>
            <a:r>
              <a:rPr lang="en-US" b="1" dirty="0" smtClean="0"/>
              <a:t>Say:</a:t>
            </a:r>
            <a:r>
              <a:rPr lang="en-US" b="1" baseline="0" dirty="0" smtClean="0"/>
              <a:t>  </a:t>
            </a:r>
          </a:p>
          <a:p>
            <a:r>
              <a:rPr lang="en-US" b="0" baseline="0" dirty="0" smtClean="0"/>
              <a:t>Whom do you Trust? (Note: whom is proper English) – you can say first names out loud if you like.  It does not necessarily need to be someone at work – it can be family, friends, people outside of work</a:t>
            </a:r>
          </a:p>
          <a:p>
            <a:r>
              <a:rPr lang="en-US" b="0" baseline="0" dirty="0" smtClean="0"/>
              <a:t>[listen while the group provides answers]</a:t>
            </a:r>
          </a:p>
          <a:p>
            <a:endParaRPr lang="en-US" b="0" baseline="0" dirty="0" smtClean="0"/>
          </a:p>
          <a:p>
            <a:r>
              <a:rPr lang="en-US" b="0" baseline="0" dirty="0" smtClean="0"/>
              <a:t>The person or persons that you named – why do you Trust them?  What about the person invokes you to trust them?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0" baseline="0" dirty="0" smtClean="0"/>
          </a:p>
          <a:p>
            <a:r>
              <a:rPr lang="en-US" b="0" baseline="0" dirty="0" smtClean="0"/>
              <a:t>Who Trusts you?  Again, first names if you like to say it out loud and it can be non-work related.  Why do they trust you?  What are you doing that they feel they can trust you?</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9100" y="4379596"/>
            <a:ext cx="6172200" cy="4149090"/>
          </a:xfrm>
        </p:spPr>
        <p:txBody>
          <a:bodyPr>
            <a:normAutofit/>
          </a:bodyPr>
          <a:lstStyle/>
          <a:p>
            <a:r>
              <a:rPr lang="en-US" b="1" dirty="0" smtClean="0"/>
              <a:t>Instructions: </a:t>
            </a:r>
          </a:p>
          <a:p>
            <a:r>
              <a:rPr lang="en-US" baseline="0" dirty="0" smtClean="0"/>
              <a:t>2 definitions</a:t>
            </a:r>
          </a:p>
          <a:p>
            <a:r>
              <a:rPr lang="en-US" baseline="0" dirty="0" smtClean="0"/>
              <a:t>The first definition is visible, read aloud</a:t>
            </a:r>
          </a:p>
          <a:p>
            <a:r>
              <a:rPr lang="en-US" baseline="0" dirty="0" smtClean="0"/>
              <a:t>Mouse click for the second definition, read aloud</a:t>
            </a:r>
          </a:p>
          <a:p>
            <a:endParaRPr lang="en-US" b="0" dirty="0" smtClean="0"/>
          </a:p>
          <a:p>
            <a:r>
              <a:rPr lang="en-US" b="1" dirty="0" smtClean="0"/>
              <a:t>Say:  </a:t>
            </a:r>
            <a:r>
              <a:rPr lang="en-US" b="0" dirty="0" smtClean="0"/>
              <a:t>It is often helpful to start out with a formal definition.  </a:t>
            </a:r>
          </a:p>
          <a:p>
            <a:r>
              <a:rPr lang="en-US" b="0" dirty="0" smtClean="0"/>
              <a:t>This first definition</a:t>
            </a:r>
            <a:r>
              <a:rPr lang="en-US" b="0" baseline="0" dirty="0" smtClean="0"/>
              <a:t> comes from Merriam-Webster “</a:t>
            </a:r>
            <a:r>
              <a:rPr lang="en-US" dirty="0" smtClean="0"/>
              <a:t>Assured reliance on the character, ability, strength, or truth of someone or something”</a:t>
            </a:r>
            <a:r>
              <a:rPr lang="en-US" baseline="60000" dirty="0" smtClean="0"/>
              <a:t> </a:t>
            </a:r>
            <a:endParaRPr lang="en-US" b="0"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second definition is from Dictionary.com </a:t>
            </a:r>
            <a:r>
              <a:rPr lang="en-US" dirty="0" smtClean="0"/>
              <a:t>“A person on whom or thing on </a:t>
            </a:r>
            <a:r>
              <a:rPr lang="en-US" u="sng" dirty="0" smtClean="0"/>
              <a:t>which</a:t>
            </a:r>
            <a:r>
              <a:rPr lang="en-US" dirty="0" smtClean="0"/>
              <a:t> one relies”</a:t>
            </a:r>
            <a:endParaRPr lang="en-US" baseline="60000" dirty="0" smtClean="0"/>
          </a:p>
          <a:p>
            <a:endParaRPr lang="en-US" b="0" dirty="0" smtClean="0"/>
          </a:p>
          <a:p>
            <a:r>
              <a:rPr lang="en-US" b="0" dirty="0" smtClean="0"/>
              <a:t>Does one of</a:t>
            </a:r>
            <a:r>
              <a:rPr lang="en-US" b="0" baseline="0" dirty="0" smtClean="0"/>
              <a:t> these definitions appeal to you more than the other?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Is there another definition you prefer?</a:t>
            </a:r>
          </a:p>
        </p:txBody>
      </p:sp>
      <p:sp>
        <p:nvSpPr>
          <p:cNvPr id="4" name="Slide Number Placeholder 3"/>
          <p:cNvSpPr>
            <a:spLocks noGrp="1"/>
          </p:cNvSpPr>
          <p:nvPr>
            <p:ph type="sldNum" sz="quarter" idx="10"/>
          </p:nvPr>
        </p:nvSpPr>
        <p:spPr/>
        <p:txBody>
          <a:bodyPr/>
          <a:lstStyle/>
          <a:p>
            <a:fld id="{52B9CA2E-DE30-4197-9497-66186EF98727}"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3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chemeClr val="bg2">
                    <a:lumMod val="20000"/>
                    <a:lumOff val="80000"/>
                  </a:schemeClr>
                </a:solidFill>
              </a:endParaRPr>
            </a:p>
            <a:p>
              <a:r>
                <a:rPr lang="en-US" sz="1000" b="1" dirty="0" smtClean="0">
                  <a:solidFill>
                    <a:schemeClr val="bg2">
                      <a:lumMod val="20000"/>
                      <a:lumOff val="80000"/>
                    </a:schemeClr>
                  </a:solidFill>
                </a:rPr>
                <a:t>DRIVE DEVELOPMENT</a:t>
              </a:r>
            </a:p>
            <a:p>
              <a:r>
                <a:rPr lang="en-US" sz="1000" b="1" i="1" dirty="0" smtClean="0">
                  <a:solidFill>
                    <a:schemeClr val="bg2">
                      <a:lumMod val="20000"/>
                      <a:lumOff val="80000"/>
                    </a:schemeClr>
                  </a:solidFill>
                </a:rPr>
                <a:t>LEARNing to create capability</a:t>
              </a:r>
              <a:endParaRPr lang="en-US" sz="1000" dirty="0">
                <a:solidFill>
                  <a:schemeClr val="bg2">
                    <a:lumMod val="20000"/>
                    <a:lumOff val="80000"/>
                  </a:scheme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2">
                      <a:lumMod val="20000"/>
                      <a:lumOff val="80000"/>
                    </a:schemeClr>
                  </a:solidFill>
                  <a:effectLst/>
                  <a:latin typeface="Arial" pitchFamily="34" charset="0"/>
                  <a:cs typeface="Arial" pitchFamily="34" charset="0"/>
                </a:rPr>
                <a:t>Front Line Leaders Initiative</a:t>
              </a:r>
              <a:endParaRPr kumimoji="0" lang="en-US" sz="1800" b="0" i="0" u="none" strike="noStrike" cap="none" normalizeH="0" baseline="0" dirty="0" smtClean="0">
                <a:ln>
                  <a:noFill/>
                </a:ln>
                <a:solidFill>
                  <a:schemeClr val="bg2">
                    <a:lumMod val="20000"/>
                    <a:lumOff val="80000"/>
                  </a:schemeClr>
                </a:solidFill>
                <a:effectLst/>
                <a:latin typeface="Arial" pitchFamily="34" charset="0"/>
                <a:cs typeface="Arial" pitchFamily="34" charset="0"/>
              </a:endParaRPr>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7"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6"/>
          <p:cNvSpPr>
            <a:spLocks noGrp="1" noChangeArrowheads="1"/>
          </p:cNvSpPr>
          <p:nvPr>
            <p:ph type="sldNum" sz="quarter" idx="10"/>
          </p:nvPr>
        </p:nvSpPr>
        <p:spPr>
          <a:ln/>
        </p:spPr>
        <p:txBody>
          <a:bodyPr/>
          <a:lstStyle>
            <a:lvl1pPr>
              <a:defRPr/>
            </a:lvl1pPr>
          </a:lstStyle>
          <a:p>
            <a:pPr>
              <a:defRPr/>
            </a:pPr>
            <a:fld id="{55971020-5AC8-40AE-AD18-42D6A083FE86}"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10"/>
          </p:nvPr>
        </p:nvSpPr>
        <p:spPr>
          <a:ln/>
        </p:spPr>
        <p:txBody>
          <a:bodyPr/>
          <a:lstStyle>
            <a:lvl1pPr>
              <a:defRPr/>
            </a:lvl1pPr>
          </a:lstStyle>
          <a:p>
            <a:pPr>
              <a:defRPr/>
            </a:pPr>
            <a:fld id="{155F5EB3-2EFA-43AD-A868-92509AEA95DC}"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6"/>
          <p:cNvSpPr>
            <a:spLocks noGrp="1" noChangeArrowheads="1"/>
          </p:cNvSpPr>
          <p:nvPr>
            <p:ph type="sldNum" sz="quarter" idx="10"/>
          </p:nvPr>
        </p:nvSpPr>
        <p:spPr>
          <a:ln/>
        </p:spPr>
        <p:txBody>
          <a:bodyPr/>
          <a:lstStyle>
            <a:lvl1pPr>
              <a:defRPr/>
            </a:lvl1pPr>
          </a:lstStyle>
          <a:p>
            <a:pPr>
              <a:defRPr/>
            </a:pPr>
            <a:fld id="{FDF35077-6EDF-4EB7-A85B-96ACEDA6027D}"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6"/>
          <p:cNvSpPr>
            <a:spLocks noGrp="1" noChangeArrowheads="1"/>
          </p:cNvSpPr>
          <p:nvPr>
            <p:ph type="sldNum" sz="quarter" idx="10"/>
          </p:nvPr>
        </p:nvSpPr>
        <p:spPr>
          <a:ln/>
        </p:spPr>
        <p:txBody>
          <a:bodyPr/>
          <a:lstStyle>
            <a:lvl1pPr>
              <a:defRPr/>
            </a:lvl1pPr>
          </a:lstStyle>
          <a:p>
            <a:pPr>
              <a:defRPr/>
            </a:pPr>
            <a:fld id="{09009BDE-E34C-4F33-8729-A86E442B9DF5}" type="slidenum">
              <a:rPr lang="en-US"/>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6"/>
          <p:cNvSpPr>
            <a:spLocks noGrp="1" noChangeArrowheads="1"/>
          </p:cNvSpPr>
          <p:nvPr>
            <p:ph type="sldNum" sz="quarter" idx="10"/>
          </p:nvPr>
        </p:nvSpPr>
        <p:spPr>
          <a:ln/>
        </p:spPr>
        <p:txBody>
          <a:bodyPr/>
          <a:lstStyle>
            <a:lvl1pPr>
              <a:defRPr/>
            </a:lvl1pPr>
          </a:lstStyle>
          <a:p>
            <a:pPr>
              <a:defRPr/>
            </a:pPr>
            <a:fld id="{1A5EDDF8-5BD5-4F58-9C58-5C4BBCCC0411}" type="slidenum">
              <a:rPr lang="en-US"/>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76"/>
          <p:cNvSpPr>
            <a:spLocks noGrp="1" noChangeArrowheads="1"/>
          </p:cNvSpPr>
          <p:nvPr>
            <p:ph type="sldNum" sz="quarter" idx="10"/>
          </p:nvPr>
        </p:nvSpPr>
        <p:spPr>
          <a:ln/>
        </p:spPr>
        <p:txBody>
          <a:bodyPr/>
          <a:lstStyle>
            <a:lvl1pPr>
              <a:defRPr/>
            </a:lvl1pPr>
          </a:lstStyle>
          <a:p>
            <a:pPr>
              <a:defRPr/>
            </a:pPr>
            <a:fld id="{75710FC3-BA18-4C05-9DFE-86CD29D3982E}"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6"/>
          <p:cNvSpPr>
            <a:spLocks noGrp="1" noChangeArrowheads="1"/>
          </p:cNvSpPr>
          <p:nvPr>
            <p:ph type="sldNum" sz="quarter" idx="10"/>
          </p:nvPr>
        </p:nvSpPr>
        <p:spPr>
          <a:ln/>
        </p:spPr>
        <p:txBody>
          <a:bodyPr/>
          <a:lstStyle>
            <a:lvl1pPr>
              <a:defRPr/>
            </a:lvl1pPr>
          </a:lstStyle>
          <a:p>
            <a:pPr>
              <a:defRPr/>
            </a:pPr>
            <a:fld id="{48DBD34D-07AD-4D8E-84D2-33A63451D44F}"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6"/>
          <p:cNvSpPr>
            <a:spLocks noGrp="1" noChangeArrowheads="1"/>
          </p:cNvSpPr>
          <p:nvPr>
            <p:ph type="sldNum" sz="quarter" idx="10"/>
          </p:nvPr>
        </p:nvSpPr>
        <p:spPr>
          <a:ln/>
        </p:spPr>
        <p:txBody>
          <a:bodyPr/>
          <a:lstStyle>
            <a:lvl1pPr>
              <a:defRPr/>
            </a:lvl1pPr>
          </a:lstStyle>
          <a:p>
            <a:pPr>
              <a:defRPr/>
            </a:pPr>
            <a:fld id="{D192721D-8795-44DD-9D0F-0E596164800B}"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6"/>
          <p:cNvSpPr>
            <a:spLocks noGrp="1" noChangeArrowheads="1"/>
          </p:cNvSpPr>
          <p:nvPr>
            <p:ph type="sldNum" sz="quarter" idx="10"/>
          </p:nvPr>
        </p:nvSpPr>
        <p:spPr>
          <a:ln/>
        </p:spPr>
        <p:txBody>
          <a:bodyPr/>
          <a:lstStyle>
            <a:lvl1pPr>
              <a:defRPr/>
            </a:lvl1pPr>
          </a:lstStyle>
          <a:p>
            <a:pPr>
              <a:defRPr/>
            </a:pPr>
            <a:fld id="{B9BEC697-A0CF-46B6-AB6F-706D3026F284}"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p:nvPr>
        </p:nvSpPr>
        <p:spPr>
          <a:xfrm>
            <a:off x="228600" y="1325880"/>
            <a:ext cx="8534400" cy="692497"/>
          </a:xfrm>
        </p:spPr>
        <p:txBody>
          <a:bodyPr lIns="91440" tIns="45720" rIns="91440" bIns="45720"/>
          <a:lstStyle>
            <a:lvl1pPr marL="341313" indent="-341313">
              <a:spcBef>
                <a:spcPts val="0"/>
              </a:spcBef>
              <a:spcAft>
                <a:spcPts val="600"/>
              </a:spcAft>
              <a:buClrTx/>
              <a:buFont typeface="+mj-lt"/>
              <a:buAutoNum type="arabicParenR"/>
              <a:defRPr sz="1800"/>
            </a:lvl1pPr>
            <a:lvl2pPr marL="682625" indent="-219075">
              <a:spcBef>
                <a:spcPts val="0"/>
              </a:spcBef>
              <a:spcAft>
                <a:spcPts val="600"/>
              </a:spcAft>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1"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10"/>
          </p:nvPr>
        </p:nvSpPr>
        <p:spPr>
          <a:ln/>
        </p:spPr>
        <p:txBody>
          <a:bodyPr/>
          <a:lstStyle>
            <a:lvl1pPr>
              <a:defRPr/>
            </a:lvl1pPr>
          </a:lstStyle>
          <a:p>
            <a:pPr>
              <a:defRPr/>
            </a:pPr>
            <a:fld id="{B746720B-180A-4442-905D-5805C9FBB493}"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10"/>
          </p:nvPr>
        </p:nvSpPr>
        <p:spPr>
          <a:ln/>
        </p:spPr>
        <p:txBody>
          <a:bodyPr/>
          <a:lstStyle>
            <a:lvl1pPr>
              <a:defRPr/>
            </a:lvl1pPr>
          </a:lstStyle>
          <a:p>
            <a:pPr>
              <a:defRPr/>
            </a:pPr>
            <a:fld id="{F13B7409-A40D-4BBE-83D1-4CAE3BDEE217}"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13"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grpSp>
        <p:nvGrpSpPr>
          <p:cNvPr id="8"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3"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23275"/>
          </a:xfrm>
        </p:spPr>
        <p:txBody>
          <a:bodyPr lIns="91440" tIns="45720" rIns="91440" bIns="45720"/>
          <a:lstStyle>
            <a:lvl1pPr>
              <a:spcBef>
                <a:spcPts val="0"/>
              </a:spcBef>
              <a:spcAft>
                <a:spcPts val="600"/>
              </a:spcAft>
              <a:buFontTx/>
              <a:buNone/>
              <a:defRPr sz="1800"/>
            </a:lvl1pPr>
            <a:lvl3pPr marL="688975" indent="-227013">
              <a:spcBef>
                <a:spcPts val="0"/>
              </a:spcBef>
              <a:spcAft>
                <a:spcPts val="600"/>
              </a:spcAft>
              <a:defRPr/>
            </a:lvl3pPr>
          </a:lstStyle>
          <a:p>
            <a:pPr lvl="0"/>
            <a:r>
              <a:rPr lang="en-US" dirty="0" smtClean="0"/>
              <a:t>Click to edit Master Discussion styles</a:t>
            </a:r>
          </a:p>
          <a:p>
            <a:pPr lvl="2"/>
            <a:r>
              <a:rPr lang="en-US" dirty="0" smtClean="0"/>
              <a:t>Second level</a:t>
            </a:r>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77218"/>
          </a:xfrm>
        </p:spPr>
        <p:txBody>
          <a:bodyPr lIns="91440" tIns="45720" rIns="91440" bIns="45720"/>
          <a:lstStyle>
            <a:lvl1pPr>
              <a:spcBef>
                <a:spcPts val="0"/>
              </a:spcBef>
              <a:spcAft>
                <a:spcPts val="600"/>
              </a:spcAft>
              <a:buFontTx/>
              <a:buNone/>
              <a:defRPr sz="1800"/>
            </a:lvl1pPr>
            <a:lvl2pPr marL="688975" indent="-227013">
              <a:spcBef>
                <a:spcPts val="0"/>
              </a:spcBef>
              <a:spcAft>
                <a:spcPts val="600"/>
              </a:spcAft>
              <a:buFont typeface="Wingdings" pitchFamily="2" charset="2"/>
              <a:buChar char="§"/>
              <a:defRPr sz="1800"/>
            </a:lvl2pPr>
            <a:lvl3pPr marL="914400" indent="-225425">
              <a:spcBef>
                <a:spcPts val="0"/>
              </a:spcBef>
              <a:spcAft>
                <a:spcPts val="600"/>
              </a:spcAft>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54272"/>
          </a:xfrm>
        </p:spPr>
        <p:txBody>
          <a:bodyPr lIns="91440" tIns="45720" rIns="91440" bIns="45720"/>
          <a:lstStyle>
            <a:lvl1pPr>
              <a:spcBef>
                <a:spcPts val="0"/>
              </a:spcBef>
              <a:spcAft>
                <a:spcPts val="600"/>
              </a:spcAft>
              <a:buFontTx/>
              <a:buNone/>
              <a:defRPr sz="2000"/>
            </a:lvl1pPr>
            <a:lvl2pPr marL="1027113" indent="-452438">
              <a:spcBef>
                <a:spcPts val="0"/>
              </a:spcBef>
              <a:spcAft>
                <a:spcPts val="600"/>
              </a:spcAft>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L 101 line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8"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5.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88" r:id="rId3"/>
    <p:sldLayoutId id="2147483781" r:id="rId4"/>
    <p:sldLayoutId id="2147483782" r:id="rId5"/>
    <p:sldLayoutId id="2147483783" r:id="rId6"/>
    <p:sldLayoutId id="2147483786" r:id="rId7"/>
    <p:sldLayoutId id="2147483804" r:id="rId8"/>
    <p:sldLayoutId id="2147483787" r:id="rId9"/>
    <p:sldLayoutId id="2147483735" r:id="rId10"/>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Boeing_RGBblue_largePPT"/>
          <p:cNvPicPr>
            <a:picLocks noChangeAspect="1" noChangeArrowheads="1"/>
          </p:cNvPicPr>
          <p:nvPr/>
        </p:nvPicPr>
        <p:blipFill>
          <a:blip r:embed="rId2" cstate="print"/>
          <a:srcRect/>
          <a:stretch>
            <a:fillRect/>
          </a:stretch>
        </p:blipFill>
        <p:spPr bwMode="auto">
          <a:xfrm>
            <a:off x="2717800" y="2990850"/>
            <a:ext cx="3692525" cy="895350"/>
          </a:xfrm>
          <a:prstGeom prst="rect">
            <a:avLst/>
          </a:prstGeom>
          <a:noFill/>
          <a:ln w="9525">
            <a:noFill/>
            <a:miter lim="800000"/>
            <a:headEnd/>
            <a:tailEnd/>
          </a:ln>
        </p:spPr>
      </p:pic>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buFontTx/>
              <a:buNone/>
              <a:defRPr sz="700">
                <a:solidFill>
                  <a:srgbClr val="000000"/>
                </a:solidFill>
                <a:latin typeface="+mn-lt"/>
              </a:defRPr>
            </a:lvl1pPr>
          </a:lstStyle>
          <a:p>
            <a:pPr fontAlgn="base">
              <a:spcAft>
                <a:spcPct val="0"/>
              </a:spcAft>
              <a:defRPr/>
            </a:pPr>
            <a:fld id="{A5C18221-7F71-455B-B663-791FAC3D5D56}" type="slidenum">
              <a:rPr lang="en-US"/>
              <a:pPr fontAlgn="base">
                <a:spcAft>
                  <a:spcPct val="0"/>
                </a:spcAft>
                <a:defRPr/>
              </a:pPr>
              <a:t>‹#›</a:t>
            </a:fld>
            <a:endParaRPr lang="en-US" dirty="0"/>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Boeing_RGBblue_largePPT"/>
          <p:cNvPicPr>
            <a:picLocks noChangeAspect="1" noChangeArrowheads="1"/>
          </p:cNvPicPr>
          <p:nvPr/>
        </p:nvPicPr>
        <p:blipFill>
          <a:blip r:embed="rId13" cstate="print"/>
          <a:srcRect/>
          <a:stretch>
            <a:fillRect/>
          </a:stretch>
        </p:blipFill>
        <p:spPr bwMode="auto">
          <a:xfrm>
            <a:off x="2717800" y="2990850"/>
            <a:ext cx="3692525" cy="895350"/>
          </a:xfrm>
          <a:prstGeom prst="rect">
            <a:avLst/>
          </a:prstGeom>
          <a:noFill/>
          <a:ln w="9525">
            <a:noFill/>
            <a:miter lim="800000"/>
            <a:headEnd/>
            <a:tailEnd/>
          </a:ln>
        </p:spPr>
      </p:pic>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a:solidFill>
                  <a:srgbClr val="000000"/>
                </a:solidFill>
              </a:rPr>
              <a:t>Copyright © 2012 Boeing. All rights reserved.</a:t>
            </a:r>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buFontTx/>
              <a:buNone/>
              <a:defRPr sz="700" i="0">
                <a:solidFill>
                  <a:srgbClr val="000000"/>
                </a:solidFill>
                <a:latin typeface="+mn-lt"/>
              </a:defRPr>
            </a:lvl1pPr>
          </a:lstStyle>
          <a:p>
            <a:pPr fontAlgn="base">
              <a:spcAft>
                <a:spcPct val="0"/>
              </a:spcAft>
              <a:defRPr/>
            </a:pPr>
            <a:fld id="{9A7FC78C-466A-4578-B2A1-E1CEE21E5434}" type="slidenum">
              <a:rPr lang="en-US"/>
              <a:pPr fontAlgn="base">
                <a:spcAft>
                  <a:spcPct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hyperlink" Target="https://boeing.skillport.com/"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boeing.skillport.com/"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hyperlink" Target="https://boeing.skillport.com/"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hyperlink" Target="https://boeing.skillport.com/"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45.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26.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hyperlink" Target="http://library.web.boeing.com/wsso/skillsoft.asp" TargetMode="External"/><Relationship Id="rId3" Type="http://schemas.openxmlformats.org/officeDocument/2006/relationships/hyperlink" Target="https://fll.web.boeing.com/filespub/DoK_TL_101Trust/DEFININGTrust101_Transcript_HighCostofLowTrust_Video.pdf" TargetMode="External"/><Relationship Id="rId7" Type="http://schemas.openxmlformats.org/officeDocument/2006/relationships/hyperlink" Target="https://fll.web.boeing.com/filespub/DoK_TL_101Trust/REBUILDINGTrust101_RolePlay_Conclusion.pdf"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hyperlink" Target="https://fll.web.boeing.com/filespub/DoK_TL_101Trust/REBUILDINGTrust101_RolePlay_PartI.pdf" TargetMode="External"/><Relationship Id="rId5" Type="http://schemas.openxmlformats.org/officeDocument/2006/relationships/hyperlink" Target="https://fll.web.boeing.com/filespub/DoK_TL_101Trust/BUILDINGTrust101_JA_Activity_EvaluateYourBehavior.pdf" TargetMode="External"/><Relationship Id="rId10" Type="http://schemas.openxmlformats.org/officeDocument/2006/relationships/hyperlink" Target="../../1_Website%20Publish%20Versions/Trust_Materials/BUILDINGTrust_JA-Activity-EvaluateYourBehavior.pdf" TargetMode="External"/><Relationship Id="rId4" Type="http://schemas.openxmlformats.org/officeDocument/2006/relationships/hyperlink" Target="http://library.web.boeing.com/wsso/skillsoft.asp%20-%20play%20options%20MP4" TargetMode="External"/><Relationship Id="rId9" Type="http://schemas.openxmlformats.org/officeDocument/2006/relationships/hyperlink" Target="https://fll.web.boeing.com/filespub/DoK_TL_101Trust/Trust101_ActionPlanWorksheet.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fll.web.boeing.com/filespub/DoK_TL_101Trust/DEFININGTrust101_Transcript_HighCostofLowTrust_Video.pdf" TargetMode="External"/><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hyperlink" Target="http://library.web.boeing.com/wsso/skillsoft.asp%20-%20play%20options%20MP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hyperlink" Target="https://fll.web.boeing.com/filespub/DoK_TL_101Trust/BUILDINGTrust101_JA_BeingHonestandConsiderate.pdf" TargetMode="External"/><Relationship Id="rId13" Type="http://schemas.openxmlformats.org/officeDocument/2006/relationships/hyperlink" Target="https://fll.web.boeing.com/filespub/DoK_TL_101Trust/BUILDINGTrust101_SB_BuildingTrust.pdf" TargetMode="External"/><Relationship Id="rId18" Type="http://schemas.openxmlformats.org/officeDocument/2006/relationships/hyperlink" Target="https://boeing.skillport.com/" TargetMode="External"/><Relationship Id="rId3" Type="http://schemas.openxmlformats.org/officeDocument/2006/relationships/hyperlink" Target="http://library.web.boeing.com/wsso/skillsoft.asp" TargetMode="External"/><Relationship Id="rId7" Type="http://schemas.openxmlformats.org/officeDocument/2006/relationships/hyperlink" Target="https://fll.web.boeing.com/filespub/DoK_TL_101Trust/BUILDINGTrust101_JA_BuildingCompetenceandDependability.pdf" TargetMode="External"/><Relationship Id="rId12" Type="http://schemas.openxmlformats.org/officeDocument/2006/relationships/hyperlink" Target="https://fll.web.boeing.com/filespub/DoK_TL_101Trust/BUILDINGTrust101_JA_TeamMemberCommitmentStrategies.pdf" TargetMode="External"/><Relationship Id="rId17" Type="http://schemas.openxmlformats.org/officeDocument/2006/relationships/hyperlink" Target="https://fll.web.boeing.com/filespub/DoK_TL_101Trust/BUILDINGTrust101_ActivityGuide_TeamCommitmentStrategies.pdf" TargetMode="External"/><Relationship Id="rId2" Type="http://schemas.openxmlformats.org/officeDocument/2006/relationships/notesSlide" Target="../notesSlides/notesSlide69.xml"/><Relationship Id="rId16" Type="http://schemas.openxmlformats.org/officeDocument/2006/relationships/hyperlink" Target="https://fll.web.boeing.com/filespub/DoK_TL_101Trust/BUILDINGTrust101_ActivityGuide_IncreasingTrust.pdf" TargetMode="External"/><Relationship Id="rId1" Type="http://schemas.openxmlformats.org/officeDocument/2006/relationships/slideLayout" Target="../slideLayouts/slideLayout9.xml"/><Relationship Id="rId6" Type="http://schemas.openxmlformats.org/officeDocument/2006/relationships/hyperlink" Target="https://fll.web.boeing.com/filespub/DoK_TL_101Trust/BUILDINGTrust101_TeamTrustSelfAssessment.pdf" TargetMode="External"/><Relationship Id="rId11" Type="http://schemas.openxmlformats.org/officeDocument/2006/relationships/hyperlink" Target="https://fll.web.boeing.com/filespub/DoK_TL_101Trust/BUILDINGTrust101_Assessment_BuildingTrustonaTeam.pdf" TargetMode="External"/><Relationship Id="rId5" Type="http://schemas.openxmlformats.org/officeDocument/2006/relationships/hyperlink" Target="https://fll.web.boeing.com/filespub/DoK_TL_101Trust/BUILDINGTrust101_JA_Activity_EvaluateYourBehavior.pdf" TargetMode="External"/><Relationship Id="rId15" Type="http://schemas.openxmlformats.org/officeDocument/2006/relationships/hyperlink" Target="https://fll.web.boeing.com/filespub/DoK_TL_101Trust/BUILDINGTrust101_SB_GainingCommitmentfromTeamMembers.pdf" TargetMode="External"/><Relationship Id="rId10" Type="http://schemas.openxmlformats.org/officeDocument/2006/relationships/hyperlink" Target="https://fll.web.boeing.com/filespub/DoK_TL_101Trust/BUILDINGTrust101_JA_BuildingTeamTrust.pdf" TargetMode="External"/><Relationship Id="rId19" Type="http://schemas.openxmlformats.org/officeDocument/2006/relationships/hyperlink" Target="../../1_Website%20Publish%20Versions/Trust_Materials/DEFININGTrust_JA-Activity-EvaluateYourBehavior.pdf" TargetMode="External"/><Relationship Id="rId4" Type="http://schemas.openxmlformats.org/officeDocument/2006/relationships/hyperlink" Target="../../1_Website%20Publish%20Versions/Trust_Materials/BUILDINGTrust_JA-BeingHonestandConsiderate.pdf" TargetMode="External"/><Relationship Id="rId9" Type="http://schemas.openxmlformats.org/officeDocument/2006/relationships/hyperlink" Target="https://fll.web.boeing.com/filespub/DoK_TL_101Trust/BUILDINGTrust101_JA_StrategiesforBuildingTeamCohesion.pdf" TargetMode="External"/><Relationship Id="rId14" Type="http://schemas.openxmlformats.org/officeDocument/2006/relationships/hyperlink" Target="https://fll.web.boeing.com/filespub/DoK_TL_101Trust/BUILDINGTrust101_SB_HowToBuildTrustOnATeam.pdf" TargetMode="External"/></Relationships>
</file>

<file path=ppt/slides/_rels/slide71.xml.rels><?xml version="1.0" encoding="UTF-8" standalone="yes"?>
<Relationships xmlns="http://schemas.openxmlformats.org/package/2006/relationships"><Relationship Id="rId2" Type="http://schemas.openxmlformats.org/officeDocument/2006/relationships/hyperlink" Target="http://library.web.boeing.com/wsso/skillsoft.asp"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hyperlink" Target="https://fll.web.boeing.com/filespub/DoK_TL_101Trust/REBUILDINGTrust101_SB_RecoveringfromaBetrayal.pdf" TargetMode="External"/><Relationship Id="rId13" Type="http://schemas.openxmlformats.org/officeDocument/2006/relationships/hyperlink" Target="https://fll.web.boeing.com/filespub/DoK_TL_101Trust/REBUILDINGTrust101_RolePlay_PartI.pdf" TargetMode="External"/><Relationship Id="rId3" Type="http://schemas.openxmlformats.org/officeDocument/2006/relationships/hyperlink" Target="../../1_Website%20Publish%20Versions/Trust_Materials/BUILDINGTrust_JA-BeingHonestandConsiderate.pdf" TargetMode="External"/><Relationship Id="rId7" Type="http://schemas.openxmlformats.org/officeDocument/2006/relationships/hyperlink" Target="https://fll.web.boeing.com/filespub/DoK_TL_101Trust/REBUILDINGTrust101_JA_Activity_RestoringTeamTrust.pdf" TargetMode="External"/><Relationship Id="rId12" Type="http://schemas.openxmlformats.org/officeDocument/2006/relationships/hyperlink" Target="https://fll.web.boeing.com/filespub/DoK_TL_101Trust/REBUILDINGTrust101_ActivityGuide_MaintainTeamTrustGuidelines.pdf" TargetMode="External"/><Relationship Id="rId17" Type="http://schemas.openxmlformats.org/officeDocument/2006/relationships/hyperlink" Target="../../1_Website%20Publish%20Versions/Trust_Materials/DEFININGTrust_JA-Activity-EvaluateYourBehavior.pdf" TargetMode="External"/><Relationship Id="rId2" Type="http://schemas.openxmlformats.org/officeDocument/2006/relationships/hyperlink" Target="http://library.web.boeing.com/wsso/skillsoft.asp" TargetMode="External"/><Relationship Id="rId16" Type="http://schemas.openxmlformats.org/officeDocument/2006/relationships/hyperlink" Target="https://boeing.skillport.com/" TargetMode="External"/><Relationship Id="rId1" Type="http://schemas.openxmlformats.org/officeDocument/2006/relationships/slideLayout" Target="../slideLayouts/slideLayout9.xml"/><Relationship Id="rId6" Type="http://schemas.openxmlformats.org/officeDocument/2006/relationships/hyperlink" Target="https://fll.web.boeing.com/filespub/DoK_TL_101Trust/REBUILDINGTrust101_JA_HealingProcessGuide.pdf" TargetMode="External"/><Relationship Id="rId11" Type="http://schemas.openxmlformats.org/officeDocument/2006/relationships/hyperlink" Target="https://fll.web.boeing.com/filespub/DoK_TL_101Trust/REBUILDINGTrust101_ActivityGuide_RestoringTrustthroughTeamMeetings.pdf" TargetMode="External"/><Relationship Id="rId5" Type="http://schemas.openxmlformats.org/officeDocument/2006/relationships/hyperlink" Target="https://fll.web.boeing.com/filespub/DoK_TL_101Trust/REBUILDINGTrust101_JA_7StepstoHealing.pdf" TargetMode="External"/><Relationship Id="rId15" Type="http://schemas.openxmlformats.org/officeDocument/2006/relationships/hyperlink" Target="https://fll.web.boeing.com/filespub/DoK_TL_101Trust/Trust101_ActionPlanWorksheet.pdf" TargetMode="External"/><Relationship Id="rId10" Type="http://schemas.openxmlformats.org/officeDocument/2006/relationships/hyperlink" Target="https://fll.web.boeing.com/filespub/DoK_TL_101Trust/REBUILDINGTrust101_SB_MaintainingTrust.pdf" TargetMode="External"/><Relationship Id="rId4" Type="http://schemas.openxmlformats.org/officeDocument/2006/relationships/hyperlink" Target="https://fll.web.boeing.com/filespub/DoK_TL_101Trust/REBUILDINGTrust101_JA_RestoringTrust.pdf" TargetMode="External"/><Relationship Id="rId9" Type="http://schemas.openxmlformats.org/officeDocument/2006/relationships/hyperlink" Target="https://fll.web.boeing.com/filespub/DoK_TL_101Trust/REBUILDINGTrust101_SB_RebuildingTrustifYouveBetrayedIt.pdf" TargetMode="External"/><Relationship Id="rId14" Type="http://schemas.openxmlformats.org/officeDocument/2006/relationships/hyperlink" Target="https://fll.web.boeing.com/filespub/DoK_TL_101Trust/REBUILDINGTrust101_RolePlay_Conclusion.pdf"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library.web.boeing.com/wsso/skillsoft.asp"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ctr"/>
            <a:r>
              <a:rPr lang="en-US" dirty="0" smtClean="0"/>
              <a:t>Transformational Leadership – 101</a:t>
            </a:r>
          </a:p>
        </p:txBody>
      </p:sp>
      <p:sp>
        <p:nvSpPr>
          <p:cNvPr id="4" name="Subtitle 3"/>
          <p:cNvSpPr>
            <a:spLocks noGrp="1"/>
          </p:cNvSpPr>
          <p:nvPr>
            <p:ph type="subTitle" idx="1"/>
          </p:nvPr>
        </p:nvSpPr>
        <p:spPr>
          <a:xfrm>
            <a:off x="4191000" y="4572000"/>
            <a:ext cx="4953000" cy="1828800"/>
          </a:xfrm>
        </p:spPr>
        <p:txBody>
          <a:bodyPr anchor="ctr" anchorCtr="0">
            <a:normAutofit/>
          </a:bodyPr>
          <a:lstStyle/>
          <a:p>
            <a:r>
              <a:rPr lang="en-US" dirty="0" smtClean="0"/>
              <a:t>Trust…The Foundation</a:t>
            </a:r>
            <a:endParaRPr lang="en-US" dirty="0"/>
          </a:p>
        </p:txBody>
      </p:sp>
    </p:spTree>
  </p:cSld>
  <p:clrMapOvr>
    <a:masterClrMapping/>
  </p:clrMapOvr>
  <p:transition advTm="1264"/>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10</a:t>
            </a:fld>
            <a:endParaRPr lang="en-US" kern="0" dirty="0">
              <a:solidFill>
                <a:sysClr val="windowText" lastClr="000000"/>
              </a:solidFill>
            </a:endParaRPr>
          </a:p>
        </p:txBody>
      </p:sp>
      <p:sp>
        <p:nvSpPr>
          <p:cNvPr id="9" name="Title 8"/>
          <p:cNvSpPr>
            <a:spLocks noGrp="1"/>
          </p:cNvSpPr>
          <p:nvPr>
            <p:ph type="title"/>
          </p:nvPr>
        </p:nvSpPr>
        <p:spPr/>
        <p:txBody>
          <a:bodyPr/>
          <a:lstStyle/>
          <a:p>
            <a:r>
              <a:rPr lang="en-US" dirty="0" smtClean="0"/>
              <a:t>	Defining Trust:  Emotional Definition</a:t>
            </a:r>
            <a:endParaRPr lang="en-US" dirty="0"/>
          </a:p>
        </p:txBody>
      </p:sp>
      <p:sp>
        <p:nvSpPr>
          <p:cNvPr id="14" name="TextBox 13"/>
          <p:cNvSpPr txBox="1"/>
          <p:nvPr/>
        </p:nvSpPr>
        <p:spPr>
          <a:xfrm>
            <a:off x="4645152" y="1325880"/>
            <a:ext cx="4306824" cy="2639184"/>
          </a:xfrm>
          <a:prstGeom prst="rect">
            <a:avLst/>
          </a:prstGeom>
          <a:noFill/>
        </p:spPr>
        <p:txBody>
          <a:bodyPr wrap="square" lIns="91440" tIns="45720" rIns="91440" bIns="45720" rtlCol="0">
            <a:spAutoFit/>
          </a:bodyPr>
          <a:lstStyle/>
          <a:p>
            <a:pPr marL="690563" lvl="1" indent="-690563">
              <a:spcAft>
                <a:spcPts val="1500"/>
              </a:spcAft>
              <a:buClr>
                <a:srgbClr val="0038A8"/>
              </a:buClr>
            </a:pPr>
            <a:r>
              <a:rPr lang="en-US" sz="2000" b="1" dirty="0" smtClean="0"/>
              <a:t>Trust is NOT…</a:t>
            </a:r>
          </a:p>
          <a:p>
            <a:pPr marL="341313" lvl="1" indent="-231775">
              <a:spcAft>
                <a:spcPts val="1500"/>
              </a:spcAft>
              <a:buClr>
                <a:srgbClr val="0038A8"/>
              </a:buClr>
              <a:buFont typeface="Wingdings" pitchFamily="2" charset="2"/>
              <a:buChar char="§"/>
            </a:pPr>
            <a:r>
              <a:rPr lang="en-US" dirty="0" smtClean="0"/>
              <a:t>Having suspicion or doubting the intentions of others</a:t>
            </a:r>
          </a:p>
          <a:p>
            <a:pPr marL="341313" lvl="1" indent="-231775">
              <a:spcAft>
                <a:spcPts val="1500"/>
              </a:spcAft>
              <a:buClr>
                <a:srgbClr val="0038A8"/>
              </a:buClr>
              <a:buFont typeface="Wingdings" pitchFamily="2" charset="2"/>
              <a:buChar char="§"/>
            </a:pPr>
            <a:r>
              <a:rPr lang="en-US" dirty="0" smtClean="0"/>
              <a:t>Believing people are out to get you and want you to fail</a:t>
            </a:r>
          </a:p>
          <a:p>
            <a:pPr marL="341313" lvl="1" indent="-231775">
              <a:spcAft>
                <a:spcPts val="1500"/>
              </a:spcAft>
              <a:buClr>
                <a:srgbClr val="0038A8"/>
              </a:buClr>
              <a:buFont typeface="Wingdings" pitchFamily="2" charset="2"/>
              <a:buChar char="§"/>
            </a:pPr>
            <a:r>
              <a:rPr lang="en-US" dirty="0" smtClean="0"/>
              <a:t>Being negative and not caring about others</a:t>
            </a:r>
          </a:p>
        </p:txBody>
      </p:sp>
      <p:sp>
        <p:nvSpPr>
          <p:cNvPr id="16" name="Content Placeholder 2"/>
          <p:cNvSpPr txBox="1">
            <a:spLocks/>
          </p:cNvSpPr>
          <p:nvPr/>
        </p:nvSpPr>
        <p:spPr>
          <a:xfrm>
            <a:off x="228600" y="1325880"/>
            <a:ext cx="4191000" cy="3597402"/>
          </a:xfrm>
          <a:prstGeom prst="rect">
            <a:avLst/>
          </a:prstGeom>
        </p:spPr>
        <p:txBody>
          <a:bodyPr/>
          <a:lstStyle/>
          <a:p>
            <a:pPr marL="225425" marR="0" lvl="0" indent="-225425" algn="l" defTabSz="820738" rtl="0" eaLnBrk="1" fontAlgn="base" latinLnBrk="0" hangingPunct="1">
              <a:spcAft>
                <a:spcPts val="1500"/>
              </a:spcAft>
              <a:buClr>
                <a:schemeClr val="hlink"/>
              </a:buClr>
              <a:buSzTx/>
              <a:tabLst/>
              <a:defRPr/>
            </a:pPr>
            <a:r>
              <a:rPr lang="en-US" sz="2000" b="1" kern="0" dirty="0" smtClean="0"/>
              <a:t>Trust </a:t>
            </a:r>
            <a:r>
              <a:rPr kumimoji="0" lang="en-US" sz="2000" b="1" i="0" u="none" strike="noStrike" kern="0" cap="none" spc="0" normalizeH="0" baseline="0" noProof="0" dirty="0" smtClean="0">
                <a:ln>
                  <a:noFill/>
                </a:ln>
                <a:solidFill>
                  <a:schemeClr val="tx1"/>
                </a:solidFill>
                <a:effectLst/>
                <a:uLnTx/>
                <a:uFillTx/>
                <a:latin typeface="+mn-lt"/>
                <a:ea typeface="+mn-ea"/>
                <a:cs typeface="+mn-cs"/>
              </a:rPr>
              <a:t>is</a:t>
            </a:r>
            <a:r>
              <a:rPr lang="en-US" sz="2000" b="1" kern="0" dirty="0" smtClean="0"/>
              <a:t>…</a:t>
            </a:r>
          </a:p>
          <a:p>
            <a:pPr marL="339725" marR="0" lvl="1" indent="-225425" defTabSz="820738" fontAlgn="base">
              <a:spcAft>
                <a:spcPts val="1500"/>
              </a:spcAft>
              <a:buClr>
                <a:schemeClr val="hlink"/>
              </a:buClr>
              <a:buSzTx/>
              <a:buFont typeface="Wingdings" pitchFamily="2" charset="2"/>
              <a:buChar char="§"/>
              <a:tabLst/>
              <a:defRPr/>
            </a:pPr>
            <a:r>
              <a:rPr lang="en-US" dirty="0" smtClean="0"/>
              <a:t>Having faith and belief in another person </a:t>
            </a:r>
          </a:p>
          <a:p>
            <a:pPr marL="339725" lvl="1" indent="-225425" defTabSz="820738" fontAlgn="base">
              <a:spcAft>
                <a:spcPts val="1500"/>
              </a:spcAft>
              <a:buClr>
                <a:schemeClr val="hlink"/>
              </a:buClr>
              <a:buFont typeface="Wingdings" pitchFamily="2" charset="2"/>
              <a:buChar char="§"/>
              <a:defRPr/>
            </a:pPr>
            <a:r>
              <a:rPr lang="en-US" dirty="0" smtClean="0"/>
              <a:t>Knowing people are looking out for you and want you to succeed </a:t>
            </a:r>
          </a:p>
          <a:p>
            <a:pPr marL="339725" lvl="1" indent="-225425" defTabSz="820738" fontAlgn="base">
              <a:spcAft>
                <a:spcPts val="1500"/>
              </a:spcAft>
              <a:buClr>
                <a:schemeClr val="hlink"/>
              </a:buClr>
              <a:buFont typeface="Wingdings" pitchFamily="2" charset="2"/>
              <a:buChar char="§"/>
              <a:defRPr/>
            </a:pPr>
            <a:r>
              <a:rPr lang="en-US" dirty="0" smtClean="0"/>
              <a:t>Being positive and caring about others</a:t>
            </a:r>
          </a:p>
        </p:txBody>
      </p:sp>
      <p:cxnSp>
        <p:nvCxnSpPr>
          <p:cNvPr id="17" name="Straight Connector 16"/>
          <p:cNvCxnSpPr/>
          <p:nvPr/>
        </p:nvCxnSpPr>
        <p:spPr bwMode="auto">
          <a:xfrm>
            <a:off x="4419600" y="1413955"/>
            <a:ext cx="887" cy="2926080"/>
          </a:xfrm>
          <a:prstGeom prst="line">
            <a:avLst/>
          </a:prstGeom>
          <a:solidFill>
            <a:schemeClr val="accent1"/>
          </a:solidFill>
          <a:ln w="15875" cap="flat" cmpd="sng" algn="ctr">
            <a:solidFill>
              <a:schemeClr val="bg1">
                <a:lumMod val="65000"/>
              </a:schemeClr>
            </a:solidFill>
            <a:prstDash val="solid"/>
            <a:round/>
            <a:headEnd type="none" w="sm" len="sm"/>
            <a:tailEnd type="none" w="sm" len="sm"/>
          </a:ln>
          <a:effectLst/>
        </p:spPr>
      </p:cxnSp>
      <p:sp>
        <p:nvSpPr>
          <p:cNvPr id="8" name="Rectangle 7"/>
          <p:cNvSpPr/>
          <p:nvPr/>
        </p:nvSpPr>
        <p:spPr>
          <a:xfrm>
            <a:off x="0" y="5559552"/>
            <a:ext cx="9144000" cy="369332"/>
          </a:xfrm>
          <a:prstGeom prst="rect">
            <a:avLst/>
          </a:prstGeom>
        </p:spPr>
        <p:txBody>
          <a:bodyPr wrap="square">
            <a:spAutoFit/>
          </a:bodyPr>
          <a:lstStyle/>
          <a:p>
            <a:pPr marL="339725" lvl="1" indent="-225425" algn="ctr" defTabSz="820738" fontAlgn="base">
              <a:spcAft>
                <a:spcPts val="1500"/>
              </a:spcAft>
              <a:buClr>
                <a:schemeClr val="hlink"/>
              </a:buClr>
              <a:defRPr/>
            </a:pPr>
            <a:r>
              <a:rPr lang="en-US" b="1" kern="0" dirty="0" smtClean="0"/>
              <a:t>Trust…an experience-based intangible product</a:t>
            </a:r>
          </a:p>
        </p:txBody>
      </p:sp>
    </p:spTree>
    <p:custDataLst>
      <p:tags r:id="rId1"/>
    </p:custDataLst>
  </p:cSld>
  <p:clrMapOvr>
    <a:overrideClrMapping bg1="lt1" tx1="dk1" bg2="lt2" tx2="dk2" accent1="accent1" accent2="accent2" accent3="accent3" accent4="accent4" accent5="accent5" accent6="accent6" hlink="hlink" folHlink="folHlink"/>
  </p:clrMapOvr>
  <p:transition advTm="145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28600" y="1755648"/>
            <a:ext cx="8382000" cy="369332"/>
          </a:xfrm>
          <a:prstGeom prst="rect">
            <a:avLst/>
          </a:prstGeom>
          <a:noFill/>
        </p:spPr>
        <p:txBody>
          <a:bodyPr wrap="square" rtlCol="0">
            <a:spAutoFit/>
          </a:bodyPr>
          <a:lstStyle/>
          <a:p>
            <a:pPr marL="914400" indent="-914400">
              <a:spcAft>
                <a:spcPts val="600"/>
              </a:spcAft>
            </a:pPr>
            <a:r>
              <a:rPr lang="en-US" b="1" dirty="0" smtClean="0"/>
              <a:t>Video:  </a:t>
            </a:r>
            <a:r>
              <a:rPr lang="en-US" dirty="0" smtClean="0"/>
              <a:t>The High Cost of Low Trust – Stephen Covey, 4 minutes</a:t>
            </a:r>
            <a:endParaRPr lang="en-US" sz="1400" baseline="60000" dirty="0" smtClean="0"/>
          </a:p>
        </p:txBody>
      </p:sp>
      <p:sp>
        <p:nvSpPr>
          <p:cNvPr id="6" name="Rectangle 5"/>
          <p:cNvSpPr/>
          <p:nvPr/>
        </p:nvSpPr>
        <p:spPr>
          <a:xfrm>
            <a:off x="228600" y="3494782"/>
            <a:ext cx="8458200" cy="1077218"/>
          </a:xfrm>
          <a:prstGeom prst="rect">
            <a:avLst/>
          </a:prstGeom>
        </p:spPr>
        <p:txBody>
          <a:bodyPr wrap="square">
            <a:spAutoFit/>
          </a:bodyPr>
          <a:lstStyle/>
          <a:p>
            <a:pPr marL="339725" indent="-339725">
              <a:spcAft>
                <a:spcPts val="600"/>
              </a:spcAft>
              <a:buClr>
                <a:srgbClr val="3333CC"/>
              </a:buClr>
            </a:pPr>
            <a:r>
              <a:rPr lang="en-US" b="1" dirty="0" smtClean="0"/>
              <a:t>Discussion questions</a:t>
            </a:r>
            <a:r>
              <a:rPr lang="en-US" dirty="0" smtClean="0"/>
              <a:t>:</a:t>
            </a:r>
          </a:p>
          <a:p>
            <a:pPr marL="688975" indent="-233363">
              <a:spcAft>
                <a:spcPts val="600"/>
              </a:spcAft>
              <a:buClr>
                <a:srgbClr val="3333CC"/>
              </a:buClr>
              <a:buFont typeface="Wingdings" pitchFamily="2" charset="2"/>
              <a:buChar char="§"/>
            </a:pPr>
            <a:r>
              <a:rPr lang="en-US" dirty="0" smtClean="0"/>
              <a:t>What would be the signs of a low Trust environment?</a:t>
            </a:r>
          </a:p>
          <a:p>
            <a:pPr marL="688975" lvl="1" indent="-233363">
              <a:spcAft>
                <a:spcPts val="600"/>
              </a:spcAft>
              <a:buClr>
                <a:srgbClr val="3333CC"/>
              </a:buClr>
              <a:buFont typeface="Wingdings" pitchFamily="2" charset="2"/>
              <a:buChar char="§"/>
            </a:pPr>
            <a:r>
              <a:rPr lang="en-US" dirty="0" smtClean="0"/>
              <a:t>How does this affect you?  Your team?</a:t>
            </a:r>
          </a:p>
        </p:txBody>
      </p:sp>
      <p:sp>
        <p:nvSpPr>
          <p:cNvPr id="8"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11</a:t>
            </a:fld>
            <a:endParaRPr lang="en-US" kern="0" dirty="0">
              <a:solidFill>
                <a:sysClr val="windowText" lastClr="000000"/>
              </a:solidFill>
            </a:endParaRPr>
          </a:p>
        </p:txBody>
      </p:sp>
      <p:sp>
        <p:nvSpPr>
          <p:cNvPr id="5" name="Title 4"/>
          <p:cNvSpPr>
            <a:spLocks noGrp="1"/>
          </p:cNvSpPr>
          <p:nvPr>
            <p:ph type="title"/>
          </p:nvPr>
        </p:nvSpPr>
        <p:spPr/>
        <p:txBody>
          <a:bodyPr/>
          <a:lstStyle/>
          <a:p>
            <a:r>
              <a:rPr lang="en-US" dirty="0" smtClean="0"/>
              <a:t>	Defining Trust</a:t>
            </a:r>
            <a:endParaRPr lang="en-US" dirty="0"/>
          </a:p>
        </p:txBody>
      </p:sp>
      <p:sp>
        <p:nvSpPr>
          <p:cNvPr id="9" name="TextBox 8"/>
          <p:cNvSpPr txBox="1"/>
          <p:nvPr/>
        </p:nvSpPr>
        <p:spPr>
          <a:xfrm>
            <a:off x="236302" y="6309684"/>
            <a:ext cx="6035627" cy="307777"/>
          </a:xfrm>
          <a:prstGeom prst="rect">
            <a:avLst/>
          </a:prstGeom>
          <a:noFill/>
        </p:spPr>
        <p:txBody>
          <a:bodyPr wrap="none" rtlCol="0">
            <a:spAutoFit/>
          </a:bodyPr>
          <a:lstStyle/>
          <a:p>
            <a:r>
              <a:rPr lang="en-US" sz="700" baseline="30000" dirty="0" smtClean="0"/>
              <a:t>3</a:t>
            </a:r>
            <a:r>
              <a:rPr lang="en-US" sz="700" dirty="0" smtClean="0"/>
              <a:t>Stephen Covey. (2008). </a:t>
            </a:r>
            <a:r>
              <a:rPr lang="en-US" sz="700" i="1" dirty="0" smtClean="0"/>
              <a:t>The High Cost of Low Trust</a:t>
            </a:r>
            <a:r>
              <a:rPr lang="en-US" sz="700" dirty="0" smtClean="0"/>
              <a:t>. Online video clip. Skillport. Web. </a:t>
            </a:r>
            <a:r>
              <a:rPr lang="en-US" sz="700" dirty="0" smtClean="0">
                <a:latin typeface="Arial" pitchFamily="34" charset="0"/>
                <a:cs typeface="Arial" pitchFamily="34" charset="0"/>
              </a:rPr>
              <a:t>Accessed February 6, 2014. (</a:t>
            </a:r>
            <a:r>
              <a:rPr lang="en-US" sz="700" dirty="0" smtClean="0">
                <a:latin typeface="Arial" pitchFamily="34" charset="0"/>
                <a:cs typeface="Arial" pitchFamily="34" charset="0"/>
                <a:hlinkClick r:id="rId4"/>
              </a:rPr>
              <a:t>https://boeing.skillport.com/</a:t>
            </a:r>
            <a:r>
              <a:rPr lang="en-US" sz="700" dirty="0" smtClean="0"/>
              <a:t>) </a:t>
            </a:r>
          </a:p>
          <a:p>
            <a:endParaRPr lang="en-US" sz="700" dirty="0"/>
          </a:p>
        </p:txBody>
      </p:sp>
    </p:spTree>
    <p:custDataLst>
      <p:tags r:id="rId1"/>
    </p:custDataLst>
  </p:cSld>
  <p:clrMapOvr>
    <a:overrideClrMapping bg1="lt1" tx1="dk1" bg2="lt2" tx2="dk2" accent1="accent1" accent2="accent2" accent3="accent3" accent4="accent4" accent5="accent5" accent6="accent6" hlink="hlink" folHlink="folHlink"/>
  </p:clrMapOvr>
  <p:transition advTm="39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12</a:t>
            </a:fld>
            <a:endParaRPr lang="en-US" kern="0" dirty="0">
              <a:solidFill>
                <a:sysClr val="windowText" lastClr="000000"/>
              </a:solidFill>
            </a:endParaRPr>
          </a:p>
        </p:txBody>
      </p:sp>
      <p:sp>
        <p:nvSpPr>
          <p:cNvPr id="9" name="Text Placeholder 8"/>
          <p:cNvSpPr>
            <a:spLocks noGrp="1"/>
          </p:cNvSpPr>
          <p:nvPr>
            <p:ph type="body" sz="quarter" idx="11"/>
          </p:nvPr>
        </p:nvSpPr>
        <p:spPr/>
        <p:txBody>
          <a:bodyPr/>
          <a:lstStyle/>
          <a:p>
            <a:r>
              <a:rPr lang="en-US" dirty="0" smtClean="0"/>
              <a:t>Chapter 2:  Building Trust</a:t>
            </a:r>
            <a:endParaRPr lang="en-US" dirty="0"/>
          </a:p>
        </p:txBody>
      </p:sp>
      <p:sp>
        <p:nvSpPr>
          <p:cNvPr id="7" name="Title 6"/>
          <p:cNvSpPr>
            <a:spLocks noGrp="1"/>
          </p:cNvSpPr>
          <p:nvPr>
            <p:ph type="title"/>
          </p:nvPr>
        </p:nvSpPr>
        <p:spPr/>
        <p:txBody>
          <a:bodyPr/>
          <a:lstStyle/>
          <a:p>
            <a:r>
              <a:rPr lang="en-US" dirty="0" smtClean="0"/>
              <a:t>	Building Trust</a:t>
            </a:r>
            <a:endParaRPr lang="en-US" dirty="0"/>
          </a:p>
        </p:txBody>
      </p:sp>
    </p:spTree>
  </p:cSld>
  <p:clrMapOvr>
    <a:masterClrMapping/>
  </p:clrMapOvr>
  <p:transition advTm="14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13</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Building Trust:  Discussion</a:t>
            </a:r>
            <a:endParaRPr lang="en-US" dirty="0"/>
          </a:p>
        </p:txBody>
      </p:sp>
      <p:sp>
        <p:nvSpPr>
          <p:cNvPr id="6" name="TextBox 5"/>
          <p:cNvSpPr txBox="1"/>
          <p:nvPr/>
        </p:nvSpPr>
        <p:spPr>
          <a:xfrm>
            <a:off x="228600" y="1335024"/>
            <a:ext cx="8610600" cy="2077492"/>
          </a:xfrm>
          <a:prstGeom prst="rect">
            <a:avLst/>
          </a:prstGeom>
          <a:noFill/>
        </p:spPr>
        <p:txBody>
          <a:bodyPr wrap="square" rtlCol="0">
            <a:spAutoFit/>
          </a:bodyPr>
          <a:lstStyle/>
          <a:p>
            <a:pPr>
              <a:spcAft>
                <a:spcPts val="600"/>
              </a:spcAft>
            </a:pPr>
            <a:r>
              <a:rPr lang="en-US" b="1" dirty="0" smtClean="0"/>
              <a:t>Discussion points:</a:t>
            </a:r>
          </a:p>
          <a:p>
            <a:pPr marL="690563" lvl="1" indent="-233363">
              <a:spcAft>
                <a:spcPts val="600"/>
              </a:spcAft>
              <a:buClr>
                <a:srgbClr val="0038A8"/>
              </a:buClr>
              <a:buFont typeface="Wingdings" pitchFamily="2" charset="2"/>
              <a:buChar char="§"/>
            </a:pPr>
            <a:r>
              <a:rPr lang="en-US" dirty="0" smtClean="0"/>
              <a:t>Who does Trust start with?</a:t>
            </a:r>
          </a:p>
          <a:p>
            <a:pPr marL="690563" lvl="1" indent="-233363">
              <a:spcAft>
                <a:spcPts val="600"/>
              </a:spcAft>
              <a:buClr>
                <a:srgbClr val="0038A8"/>
              </a:buClr>
              <a:buFont typeface="Wingdings" pitchFamily="2" charset="2"/>
              <a:buChar char="§"/>
            </a:pPr>
            <a:r>
              <a:rPr lang="en-US" dirty="0" smtClean="0"/>
              <a:t>How do you build Trust with another?  A team?</a:t>
            </a:r>
          </a:p>
          <a:p>
            <a:pPr marL="690563" lvl="1" indent="-233363">
              <a:spcAft>
                <a:spcPts val="600"/>
              </a:spcAft>
              <a:buClr>
                <a:srgbClr val="0038A8"/>
              </a:buClr>
              <a:buFont typeface="Wingdings" pitchFamily="2" charset="2"/>
              <a:buChar char="§"/>
            </a:pPr>
            <a:r>
              <a:rPr lang="en-US" dirty="0" smtClean="0"/>
              <a:t>Do you think there are different levels of Trust? </a:t>
            </a:r>
          </a:p>
          <a:p>
            <a:pPr marL="1147763" lvl="2" indent="-233363">
              <a:spcAft>
                <a:spcPts val="600"/>
              </a:spcAft>
              <a:buClr>
                <a:srgbClr val="0038A8"/>
              </a:buClr>
              <a:buFont typeface="Symbol" pitchFamily="18" charset="2"/>
              <a:buChar char="-"/>
            </a:pPr>
            <a:r>
              <a:rPr lang="en-US" sz="1600" dirty="0" smtClean="0"/>
              <a:t>Trust to lead your team versus Trust with your life?</a:t>
            </a:r>
          </a:p>
          <a:p>
            <a:pPr marL="1147763" lvl="2" indent="-233363">
              <a:spcAft>
                <a:spcPts val="600"/>
              </a:spcAft>
              <a:buClr>
                <a:srgbClr val="0038A8"/>
              </a:buClr>
              <a:buFont typeface="Symbol" pitchFamily="18" charset="2"/>
              <a:buChar char="-"/>
            </a:pPr>
            <a:r>
              <a:rPr lang="en-US" sz="1600" dirty="0" smtClean="0"/>
              <a:t>Trust with your money (PIN) versus Trust with your child/pet?</a:t>
            </a:r>
          </a:p>
        </p:txBody>
      </p:sp>
      <p:pic>
        <p:nvPicPr>
          <p:cNvPr id="7" name="Picture 2"/>
          <p:cNvPicPr>
            <a:picLocks noChangeAspect="1" noChangeArrowheads="1"/>
          </p:cNvPicPr>
          <p:nvPr/>
        </p:nvPicPr>
        <p:blipFill>
          <a:blip r:embed="rId4" cstate="print"/>
          <a:srcRect/>
          <a:stretch>
            <a:fillRect/>
          </a:stretch>
        </p:blipFill>
        <p:spPr bwMode="auto">
          <a:xfrm>
            <a:off x="6553200" y="5105400"/>
            <a:ext cx="2261331" cy="1143000"/>
          </a:xfrm>
          <a:prstGeom prst="rect">
            <a:avLst/>
          </a:prstGeom>
          <a:noFill/>
          <a:ln w="9525">
            <a:noFill/>
            <a:miter lim="800000"/>
            <a:headEnd/>
            <a:tailEnd/>
          </a:ln>
        </p:spPr>
      </p:pic>
    </p:spTree>
    <p:custDataLst>
      <p:tags r:id="rId1"/>
    </p:custDataLst>
  </p:cSld>
  <p:clrMapOvr>
    <a:masterClrMapping/>
  </p:clrMapOvr>
  <p:transition advTm="120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14</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077200" cy="4678680"/>
          </a:xfrm>
        </p:spPr>
        <p:txBody>
          <a:bodyPr lIns="91440" tIns="45720" rIns="91440" bIns="45720">
            <a:noAutofit/>
          </a:bodyPr>
          <a:lstStyle/>
          <a:p>
            <a:pPr marL="225425" lvl="1" indent="-225425">
              <a:spcAft>
                <a:spcPts val="1200"/>
              </a:spcAft>
              <a:buNone/>
            </a:pPr>
            <a:r>
              <a:rPr lang="en-US" b="1" dirty="0" smtClean="0"/>
              <a:t>Self (Individual)</a:t>
            </a:r>
          </a:p>
          <a:p>
            <a:pPr lvl="1" defTabSz="914400">
              <a:spcAft>
                <a:spcPts val="1200"/>
              </a:spcAft>
              <a:buClr>
                <a:srgbClr val="0038A8"/>
              </a:buClr>
            </a:pPr>
            <a:r>
              <a:rPr lang="en-US" kern="1200" dirty="0" smtClean="0">
                <a:ea typeface="+mn-ea"/>
                <a:cs typeface="+mn-cs"/>
              </a:rPr>
              <a:t>Starts with you</a:t>
            </a:r>
          </a:p>
          <a:p>
            <a:pPr marL="225425" lvl="1" indent="-225425">
              <a:spcAft>
                <a:spcPts val="1200"/>
              </a:spcAft>
              <a:buNone/>
            </a:pPr>
            <a:r>
              <a:rPr lang="en-US" sz="1800" b="1" dirty="0" smtClean="0"/>
              <a:t>Interpersonal (One-on-One)</a:t>
            </a:r>
          </a:p>
          <a:p>
            <a:pPr lvl="1" defTabSz="914400">
              <a:spcAft>
                <a:spcPts val="1200"/>
              </a:spcAft>
              <a:buClr>
                <a:srgbClr val="0038A8"/>
              </a:buClr>
            </a:pPr>
            <a:r>
              <a:rPr lang="en-US" kern="1200" dirty="0" smtClean="0">
                <a:ea typeface="+mn-ea"/>
                <a:cs typeface="+mn-cs"/>
              </a:rPr>
              <a:t>Extends to another</a:t>
            </a:r>
          </a:p>
          <a:p>
            <a:pPr marL="225425" lvl="1" indent="-225425">
              <a:spcAft>
                <a:spcPts val="1200"/>
              </a:spcAft>
              <a:buNone/>
            </a:pPr>
            <a:r>
              <a:rPr lang="en-US" sz="1800" b="1" dirty="0" smtClean="0"/>
              <a:t>Team (Group)</a:t>
            </a:r>
          </a:p>
          <a:p>
            <a:pPr lvl="1" defTabSz="914400">
              <a:spcAft>
                <a:spcPts val="1200"/>
              </a:spcAft>
              <a:buClr>
                <a:srgbClr val="0038A8"/>
              </a:buClr>
            </a:pPr>
            <a:r>
              <a:rPr lang="en-US" kern="1200" dirty="0" smtClean="0">
                <a:ea typeface="+mn-ea"/>
                <a:cs typeface="+mn-cs"/>
              </a:rPr>
              <a:t>Between you and a team</a:t>
            </a:r>
          </a:p>
        </p:txBody>
      </p:sp>
      <p:sp>
        <p:nvSpPr>
          <p:cNvPr id="9" name="Title 8"/>
          <p:cNvSpPr>
            <a:spLocks noGrp="1"/>
          </p:cNvSpPr>
          <p:nvPr>
            <p:ph type="title"/>
          </p:nvPr>
        </p:nvSpPr>
        <p:spPr/>
        <p:txBody>
          <a:bodyPr/>
          <a:lstStyle/>
          <a:p>
            <a:r>
              <a:rPr lang="en-US" dirty="0" smtClean="0"/>
              <a:t>	Building Trust</a:t>
            </a:r>
            <a:endParaRPr lang="en-US" dirty="0"/>
          </a:p>
        </p:txBody>
      </p:sp>
      <p:sp>
        <p:nvSpPr>
          <p:cNvPr id="38" name="Freeform 37"/>
          <p:cNvSpPr/>
          <p:nvPr/>
        </p:nvSpPr>
        <p:spPr>
          <a:xfrm rot="1494471">
            <a:off x="4499549" y="2363376"/>
            <a:ext cx="1656080" cy="1656080"/>
          </a:xfrm>
          <a:custGeom>
            <a:avLst/>
            <a:gdLst>
              <a:gd name="connsiteX0" fmla="*/ 1239158 w 1656080"/>
              <a:gd name="connsiteY0" fmla="*/ 419444 h 1656080"/>
              <a:gd name="connsiteX1" fmla="*/ 1483486 w 1656080"/>
              <a:gd name="connsiteY1" fmla="*/ 345809 h 1656080"/>
              <a:gd name="connsiteX2" fmla="*/ 1573389 w 1656080"/>
              <a:gd name="connsiteY2" fmla="*/ 501526 h 1656080"/>
              <a:gd name="connsiteX3" fmla="*/ 1387454 w 1656080"/>
              <a:gd name="connsiteY3" fmla="*/ 676302 h 1656080"/>
              <a:gd name="connsiteX4" fmla="*/ 1387454 w 1656080"/>
              <a:gd name="connsiteY4" fmla="*/ 979779 h 1656080"/>
              <a:gd name="connsiteX5" fmla="*/ 1573389 w 1656080"/>
              <a:gd name="connsiteY5" fmla="*/ 1154554 h 1656080"/>
              <a:gd name="connsiteX6" fmla="*/ 1483486 w 1656080"/>
              <a:gd name="connsiteY6" fmla="*/ 1310271 h 1656080"/>
              <a:gd name="connsiteX7" fmla="*/ 1239158 w 1656080"/>
              <a:gd name="connsiteY7" fmla="*/ 1236636 h 1656080"/>
              <a:gd name="connsiteX8" fmla="*/ 976337 w 1656080"/>
              <a:gd name="connsiteY8" fmla="*/ 1388375 h 1656080"/>
              <a:gd name="connsiteX9" fmla="*/ 917944 w 1656080"/>
              <a:gd name="connsiteY9" fmla="*/ 1636788 h 1656080"/>
              <a:gd name="connsiteX10" fmla="*/ 738136 w 1656080"/>
              <a:gd name="connsiteY10" fmla="*/ 1636788 h 1656080"/>
              <a:gd name="connsiteX11" fmla="*/ 679742 w 1656080"/>
              <a:gd name="connsiteY11" fmla="*/ 1388376 h 1656080"/>
              <a:gd name="connsiteX12" fmla="*/ 416922 w 1656080"/>
              <a:gd name="connsiteY12" fmla="*/ 1236636 h 1656080"/>
              <a:gd name="connsiteX13" fmla="*/ 172594 w 1656080"/>
              <a:gd name="connsiteY13" fmla="*/ 1310271 h 1656080"/>
              <a:gd name="connsiteX14" fmla="*/ 82691 w 1656080"/>
              <a:gd name="connsiteY14" fmla="*/ 1154554 h 1656080"/>
              <a:gd name="connsiteX15" fmla="*/ 268626 w 1656080"/>
              <a:gd name="connsiteY15" fmla="*/ 979778 h 1656080"/>
              <a:gd name="connsiteX16" fmla="*/ 268626 w 1656080"/>
              <a:gd name="connsiteY16" fmla="*/ 676301 h 1656080"/>
              <a:gd name="connsiteX17" fmla="*/ 82691 w 1656080"/>
              <a:gd name="connsiteY17" fmla="*/ 501526 h 1656080"/>
              <a:gd name="connsiteX18" fmla="*/ 172594 w 1656080"/>
              <a:gd name="connsiteY18" fmla="*/ 345809 h 1656080"/>
              <a:gd name="connsiteX19" fmla="*/ 416922 w 1656080"/>
              <a:gd name="connsiteY19" fmla="*/ 419444 h 1656080"/>
              <a:gd name="connsiteX20" fmla="*/ 679743 w 1656080"/>
              <a:gd name="connsiteY20" fmla="*/ 267705 h 1656080"/>
              <a:gd name="connsiteX21" fmla="*/ 738136 w 1656080"/>
              <a:gd name="connsiteY21" fmla="*/ 19292 h 1656080"/>
              <a:gd name="connsiteX22" fmla="*/ 917944 w 1656080"/>
              <a:gd name="connsiteY22" fmla="*/ 19292 h 1656080"/>
              <a:gd name="connsiteX23" fmla="*/ 976338 w 1656080"/>
              <a:gd name="connsiteY23" fmla="*/ 267704 h 1656080"/>
              <a:gd name="connsiteX24" fmla="*/ 1239158 w 1656080"/>
              <a:gd name="connsiteY24" fmla="*/ 419444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6080" h="1656080">
                <a:moveTo>
                  <a:pt x="1239158" y="419444"/>
                </a:moveTo>
                <a:lnTo>
                  <a:pt x="1483486" y="345809"/>
                </a:lnTo>
                <a:lnTo>
                  <a:pt x="1573389" y="501526"/>
                </a:lnTo>
                <a:lnTo>
                  <a:pt x="1387454" y="676302"/>
                </a:lnTo>
                <a:cubicBezTo>
                  <a:pt x="1414406" y="775666"/>
                  <a:pt x="1414406" y="880415"/>
                  <a:pt x="1387454" y="979779"/>
                </a:cubicBezTo>
                <a:lnTo>
                  <a:pt x="1573389" y="1154554"/>
                </a:lnTo>
                <a:lnTo>
                  <a:pt x="1483486" y="1310271"/>
                </a:lnTo>
                <a:lnTo>
                  <a:pt x="1239158" y="1236636"/>
                </a:lnTo>
                <a:cubicBezTo>
                  <a:pt x="1166582" y="1309660"/>
                  <a:pt x="1075866" y="1362035"/>
                  <a:pt x="976337" y="1388375"/>
                </a:cubicBezTo>
                <a:lnTo>
                  <a:pt x="917944" y="1636788"/>
                </a:lnTo>
                <a:lnTo>
                  <a:pt x="738136" y="1636788"/>
                </a:lnTo>
                <a:lnTo>
                  <a:pt x="679742" y="1388376"/>
                </a:lnTo>
                <a:cubicBezTo>
                  <a:pt x="580214" y="1362035"/>
                  <a:pt x="489498" y="1309660"/>
                  <a:pt x="416922" y="1236636"/>
                </a:cubicBezTo>
                <a:lnTo>
                  <a:pt x="172594" y="1310271"/>
                </a:lnTo>
                <a:lnTo>
                  <a:pt x="82691" y="1154554"/>
                </a:lnTo>
                <a:lnTo>
                  <a:pt x="268626" y="979778"/>
                </a:lnTo>
                <a:cubicBezTo>
                  <a:pt x="241674" y="880414"/>
                  <a:pt x="241674" y="775665"/>
                  <a:pt x="268626" y="676301"/>
                </a:cubicBezTo>
                <a:lnTo>
                  <a:pt x="82691" y="501526"/>
                </a:lnTo>
                <a:lnTo>
                  <a:pt x="172594" y="345809"/>
                </a:lnTo>
                <a:lnTo>
                  <a:pt x="416922" y="419444"/>
                </a:lnTo>
                <a:cubicBezTo>
                  <a:pt x="489498" y="346421"/>
                  <a:pt x="580214" y="294046"/>
                  <a:pt x="679743" y="267705"/>
                </a:cubicBezTo>
                <a:lnTo>
                  <a:pt x="738136" y="19292"/>
                </a:lnTo>
                <a:lnTo>
                  <a:pt x="917944" y="19292"/>
                </a:lnTo>
                <a:lnTo>
                  <a:pt x="976338" y="267704"/>
                </a:lnTo>
                <a:cubicBezTo>
                  <a:pt x="1075866" y="294045"/>
                  <a:pt x="1166582" y="346420"/>
                  <a:pt x="1239158" y="419444"/>
                </a:cubicBezTo>
                <a:close/>
              </a:path>
            </a:pathLst>
          </a:custGeom>
          <a:solidFill>
            <a:srgbClr val="0091B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8672" tIns="451194" rIns="448672" bIns="451194" numCol="1" spcCol="1270" anchor="ctr" anchorCtr="0">
            <a:noAutofit/>
          </a:bodyPr>
          <a:lstStyle/>
          <a:p>
            <a:pPr lvl="0" algn="ctr" defTabSz="1111250">
              <a:lnSpc>
                <a:spcPct val="90000"/>
              </a:lnSpc>
              <a:spcBef>
                <a:spcPct val="0"/>
              </a:spcBef>
              <a:spcAft>
                <a:spcPct val="35000"/>
              </a:spcAft>
            </a:pPr>
            <a:endParaRPr lang="en-US" sz="2500" kern="1200" dirty="0"/>
          </a:p>
        </p:txBody>
      </p:sp>
      <p:sp>
        <p:nvSpPr>
          <p:cNvPr id="39" name="Freeform 38"/>
          <p:cNvSpPr/>
          <p:nvPr/>
        </p:nvSpPr>
        <p:spPr>
          <a:xfrm rot="190671">
            <a:off x="5379371" y="1307185"/>
            <a:ext cx="1987296" cy="1987296"/>
          </a:xfrm>
          <a:custGeom>
            <a:avLst/>
            <a:gdLst>
              <a:gd name="connsiteX0" fmla="*/ 1214121 w 1622620"/>
              <a:gd name="connsiteY0" fmla="*/ 410969 h 1622620"/>
              <a:gd name="connsiteX1" fmla="*/ 1453513 w 1622620"/>
              <a:gd name="connsiteY1" fmla="*/ 338822 h 1622620"/>
              <a:gd name="connsiteX2" fmla="*/ 1541600 w 1622620"/>
              <a:gd name="connsiteY2" fmla="*/ 491393 h 1622620"/>
              <a:gd name="connsiteX3" fmla="*/ 1359422 w 1622620"/>
              <a:gd name="connsiteY3" fmla="*/ 662638 h 1622620"/>
              <a:gd name="connsiteX4" fmla="*/ 1359422 w 1622620"/>
              <a:gd name="connsiteY4" fmla="*/ 959984 h 1622620"/>
              <a:gd name="connsiteX5" fmla="*/ 1541600 w 1622620"/>
              <a:gd name="connsiteY5" fmla="*/ 1131227 h 1622620"/>
              <a:gd name="connsiteX6" fmla="*/ 1453513 w 1622620"/>
              <a:gd name="connsiteY6" fmla="*/ 1283798 h 1622620"/>
              <a:gd name="connsiteX7" fmla="*/ 1214121 w 1622620"/>
              <a:gd name="connsiteY7" fmla="*/ 1211651 h 1622620"/>
              <a:gd name="connsiteX8" fmla="*/ 956610 w 1622620"/>
              <a:gd name="connsiteY8" fmla="*/ 1360324 h 1622620"/>
              <a:gd name="connsiteX9" fmla="*/ 899398 w 1622620"/>
              <a:gd name="connsiteY9" fmla="*/ 1603718 h 1622620"/>
              <a:gd name="connsiteX10" fmla="*/ 723222 w 1622620"/>
              <a:gd name="connsiteY10" fmla="*/ 1603718 h 1622620"/>
              <a:gd name="connsiteX11" fmla="*/ 666009 w 1622620"/>
              <a:gd name="connsiteY11" fmla="*/ 1360325 h 1622620"/>
              <a:gd name="connsiteX12" fmla="*/ 408499 w 1622620"/>
              <a:gd name="connsiteY12" fmla="*/ 1211651 h 1622620"/>
              <a:gd name="connsiteX13" fmla="*/ 169107 w 1622620"/>
              <a:gd name="connsiteY13" fmla="*/ 1283798 h 1622620"/>
              <a:gd name="connsiteX14" fmla="*/ 81020 w 1622620"/>
              <a:gd name="connsiteY14" fmla="*/ 1131227 h 1622620"/>
              <a:gd name="connsiteX15" fmla="*/ 263198 w 1622620"/>
              <a:gd name="connsiteY15" fmla="*/ 959982 h 1622620"/>
              <a:gd name="connsiteX16" fmla="*/ 263198 w 1622620"/>
              <a:gd name="connsiteY16" fmla="*/ 662636 h 1622620"/>
              <a:gd name="connsiteX17" fmla="*/ 81020 w 1622620"/>
              <a:gd name="connsiteY17" fmla="*/ 491393 h 1622620"/>
              <a:gd name="connsiteX18" fmla="*/ 169107 w 1622620"/>
              <a:gd name="connsiteY18" fmla="*/ 338822 h 1622620"/>
              <a:gd name="connsiteX19" fmla="*/ 408499 w 1622620"/>
              <a:gd name="connsiteY19" fmla="*/ 410969 h 1622620"/>
              <a:gd name="connsiteX20" fmla="*/ 666010 w 1622620"/>
              <a:gd name="connsiteY20" fmla="*/ 262296 h 1622620"/>
              <a:gd name="connsiteX21" fmla="*/ 723222 w 1622620"/>
              <a:gd name="connsiteY21" fmla="*/ 18902 h 1622620"/>
              <a:gd name="connsiteX22" fmla="*/ 899398 w 1622620"/>
              <a:gd name="connsiteY22" fmla="*/ 18902 h 1622620"/>
              <a:gd name="connsiteX23" fmla="*/ 956611 w 1622620"/>
              <a:gd name="connsiteY23" fmla="*/ 262295 h 1622620"/>
              <a:gd name="connsiteX24" fmla="*/ 1214121 w 1622620"/>
              <a:gd name="connsiteY24" fmla="*/ 410969 h 16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620" h="1622620">
                <a:moveTo>
                  <a:pt x="1044395" y="410447"/>
                </a:moveTo>
                <a:lnTo>
                  <a:pt x="1217951" y="302957"/>
                </a:lnTo>
                <a:lnTo>
                  <a:pt x="1319665" y="404671"/>
                </a:lnTo>
                <a:lnTo>
                  <a:pt x="1212174" y="578226"/>
                </a:lnTo>
                <a:cubicBezTo>
                  <a:pt x="1253574" y="649428"/>
                  <a:pt x="1275263" y="730372"/>
                  <a:pt x="1275011" y="812736"/>
                </a:cubicBezTo>
                <a:lnTo>
                  <a:pt x="1454878" y="909292"/>
                </a:lnTo>
                <a:lnTo>
                  <a:pt x="1417648" y="1048236"/>
                </a:lnTo>
                <a:lnTo>
                  <a:pt x="1213599" y="1041925"/>
                </a:lnTo>
                <a:cubicBezTo>
                  <a:pt x="1172636" y="1113380"/>
                  <a:pt x="1113381" y="1172636"/>
                  <a:pt x="1041925" y="1213598"/>
                </a:cubicBezTo>
                <a:lnTo>
                  <a:pt x="1048238" y="1417647"/>
                </a:lnTo>
                <a:lnTo>
                  <a:pt x="909293" y="1454878"/>
                </a:lnTo>
                <a:lnTo>
                  <a:pt x="812735" y="1275010"/>
                </a:lnTo>
                <a:cubicBezTo>
                  <a:pt x="730372" y="1275263"/>
                  <a:pt x="649427" y="1253574"/>
                  <a:pt x="578225" y="1212173"/>
                </a:cubicBezTo>
                <a:lnTo>
                  <a:pt x="404669" y="1319663"/>
                </a:lnTo>
                <a:lnTo>
                  <a:pt x="302955" y="1217949"/>
                </a:lnTo>
                <a:lnTo>
                  <a:pt x="410446" y="1044394"/>
                </a:lnTo>
                <a:cubicBezTo>
                  <a:pt x="369046" y="973192"/>
                  <a:pt x="347357" y="892248"/>
                  <a:pt x="347609" y="809884"/>
                </a:cubicBezTo>
                <a:lnTo>
                  <a:pt x="167742" y="713328"/>
                </a:lnTo>
                <a:lnTo>
                  <a:pt x="204972" y="574384"/>
                </a:lnTo>
                <a:lnTo>
                  <a:pt x="409021" y="580695"/>
                </a:lnTo>
                <a:cubicBezTo>
                  <a:pt x="449984" y="509240"/>
                  <a:pt x="509239" y="449984"/>
                  <a:pt x="580695" y="409022"/>
                </a:cubicBezTo>
                <a:lnTo>
                  <a:pt x="574382" y="204973"/>
                </a:lnTo>
                <a:lnTo>
                  <a:pt x="713327" y="167742"/>
                </a:lnTo>
                <a:lnTo>
                  <a:pt x="809885" y="347610"/>
                </a:lnTo>
                <a:cubicBezTo>
                  <a:pt x="892248" y="347357"/>
                  <a:pt x="973193" y="369046"/>
                  <a:pt x="1044395" y="410447"/>
                </a:cubicBez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2517" tIns="572517" rIns="572515" bIns="572515" numCol="1" spcCol="1270" anchor="ctr" anchorCtr="0">
            <a:noAutofit/>
          </a:bodyPr>
          <a:lstStyle/>
          <a:p>
            <a:pPr lvl="0" algn="ctr" defTabSz="1200150">
              <a:lnSpc>
                <a:spcPct val="90000"/>
              </a:lnSpc>
              <a:spcBef>
                <a:spcPct val="0"/>
              </a:spcBef>
              <a:spcAft>
                <a:spcPct val="35000"/>
              </a:spcAft>
            </a:pPr>
            <a:endParaRPr lang="en-US" sz="2700" kern="1200" dirty="0"/>
          </a:p>
        </p:txBody>
      </p:sp>
      <p:sp>
        <p:nvSpPr>
          <p:cNvPr id="40" name="Circular Arrow 39"/>
          <p:cNvSpPr/>
          <p:nvPr/>
        </p:nvSpPr>
        <p:spPr>
          <a:xfrm rot="19724618">
            <a:off x="4583245" y="2906845"/>
            <a:ext cx="2914700" cy="2914700"/>
          </a:xfrm>
          <a:prstGeom prst="circularArrow">
            <a:avLst>
              <a:gd name="adj1" fmla="val 4687"/>
              <a:gd name="adj2" fmla="val 299029"/>
              <a:gd name="adj3" fmla="val 2514953"/>
              <a:gd name="adj4" fmla="val 20895146"/>
              <a:gd name="adj5" fmla="val 5469"/>
            </a:avLst>
          </a:prstGeom>
          <a:solidFill>
            <a:srgbClr val="00B0F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41" name="Shape 40"/>
          <p:cNvSpPr/>
          <p:nvPr/>
        </p:nvSpPr>
        <p:spPr>
          <a:xfrm rot="708116">
            <a:off x="4164673" y="2031073"/>
            <a:ext cx="2117712" cy="2117712"/>
          </a:xfrm>
          <a:prstGeom prst="leftCircularArrow">
            <a:avLst>
              <a:gd name="adj1" fmla="val 6452"/>
              <a:gd name="adj2" fmla="val 429999"/>
              <a:gd name="adj3" fmla="val 10489124"/>
              <a:gd name="adj4" fmla="val 14065340"/>
              <a:gd name="adj5" fmla="val 7527"/>
            </a:avLst>
          </a:prstGeom>
          <a:solidFill>
            <a:srgbClr val="0091B5"/>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42" name="Circular Arrow 41"/>
          <p:cNvSpPr/>
          <p:nvPr/>
        </p:nvSpPr>
        <p:spPr>
          <a:xfrm rot="4252127">
            <a:off x="5166299" y="1203897"/>
            <a:ext cx="2283320" cy="2283320"/>
          </a:xfrm>
          <a:prstGeom prst="circularArrow">
            <a:avLst>
              <a:gd name="adj1" fmla="val 5984"/>
              <a:gd name="adj2" fmla="val 394124"/>
              <a:gd name="adj3" fmla="val 13313824"/>
              <a:gd name="adj4" fmla="val 10508221"/>
              <a:gd name="adj5" fmla="val 6981"/>
            </a:avLst>
          </a:prstGeom>
          <a:solidFill>
            <a:srgbClr val="00B05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2" name="TextBox 31"/>
          <p:cNvSpPr txBox="1"/>
          <p:nvPr/>
        </p:nvSpPr>
        <p:spPr>
          <a:xfrm>
            <a:off x="4800600" y="3048001"/>
            <a:ext cx="1070383" cy="246221"/>
          </a:xfrm>
          <a:prstGeom prst="rect">
            <a:avLst/>
          </a:prstGeom>
          <a:noFill/>
        </p:spPr>
        <p:txBody>
          <a:bodyPr wrap="square" rtlCol="0">
            <a:spAutoFit/>
          </a:bodyPr>
          <a:lstStyle/>
          <a:p>
            <a:r>
              <a:rPr lang="en-US" sz="1000" b="1" i="1" dirty="0" smtClean="0">
                <a:solidFill>
                  <a:schemeClr val="bg1"/>
                </a:solidFill>
              </a:rPr>
              <a:t>Interpersonal</a:t>
            </a:r>
          </a:p>
        </p:txBody>
      </p:sp>
      <p:sp>
        <p:nvSpPr>
          <p:cNvPr id="31" name="TextBox 30"/>
          <p:cNvSpPr txBox="1"/>
          <p:nvPr/>
        </p:nvSpPr>
        <p:spPr>
          <a:xfrm>
            <a:off x="5845792" y="2188192"/>
            <a:ext cx="1066800" cy="246221"/>
          </a:xfrm>
          <a:prstGeom prst="rect">
            <a:avLst/>
          </a:prstGeom>
          <a:noFill/>
        </p:spPr>
        <p:txBody>
          <a:bodyPr wrap="square" rtlCol="0">
            <a:spAutoFit/>
          </a:bodyPr>
          <a:lstStyle/>
          <a:p>
            <a:pPr algn="ctr"/>
            <a:r>
              <a:rPr lang="en-US" sz="1000" b="1" i="1" dirty="0" smtClean="0">
                <a:solidFill>
                  <a:schemeClr val="bg1"/>
                </a:solidFill>
              </a:rPr>
              <a:t>Self</a:t>
            </a:r>
          </a:p>
        </p:txBody>
      </p:sp>
      <p:sp>
        <p:nvSpPr>
          <p:cNvPr id="15" name="Freeform 14"/>
          <p:cNvSpPr/>
          <p:nvPr/>
        </p:nvSpPr>
        <p:spPr>
          <a:xfrm rot="21168186">
            <a:off x="5234439" y="3468395"/>
            <a:ext cx="1969032" cy="1965960"/>
          </a:xfrm>
          <a:custGeom>
            <a:avLst/>
            <a:gdLst>
              <a:gd name="connsiteX0" fmla="*/ 1239158 w 1656080"/>
              <a:gd name="connsiteY0" fmla="*/ 419444 h 1656080"/>
              <a:gd name="connsiteX1" fmla="*/ 1483486 w 1656080"/>
              <a:gd name="connsiteY1" fmla="*/ 345809 h 1656080"/>
              <a:gd name="connsiteX2" fmla="*/ 1573389 w 1656080"/>
              <a:gd name="connsiteY2" fmla="*/ 501526 h 1656080"/>
              <a:gd name="connsiteX3" fmla="*/ 1387454 w 1656080"/>
              <a:gd name="connsiteY3" fmla="*/ 676302 h 1656080"/>
              <a:gd name="connsiteX4" fmla="*/ 1387454 w 1656080"/>
              <a:gd name="connsiteY4" fmla="*/ 979779 h 1656080"/>
              <a:gd name="connsiteX5" fmla="*/ 1573389 w 1656080"/>
              <a:gd name="connsiteY5" fmla="*/ 1154554 h 1656080"/>
              <a:gd name="connsiteX6" fmla="*/ 1483486 w 1656080"/>
              <a:gd name="connsiteY6" fmla="*/ 1310271 h 1656080"/>
              <a:gd name="connsiteX7" fmla="*/ 1239158 w 1656080"/>
              <a:gd name="connsiteY7" fmla="*/ 1236636 h 1656080"/>
              <a:gd name="connsiteX8" fmla="*/ 976337 w 1656080"/>
              <a:gd name="connsiteY8" fmla="*/ 1388375 h 1656080"/>
              <a:gd name="connsiteX9" fmla="*/ 917944 w 1656080"/>
              <a:gd name="connsiteY9" fmla="*/ 1636788 h 1656080"/>
              <a:gd name="connsiteX10" fmla="*/ 738136 w 1656080"/>
              <a:gd name="connsiteY10" fmla="*/ 1636788 h 1656080"/>
              <a:gd name="connsiteX11" fmla="*/ 679742 w 1656080"/>
              <a:gd name="connsiteY11" fmla="*/ 1388376 h 1656080"/>
              <a:gd name="connsiteX12" fmla="*/ 416922 w 1656080"/>
              <a:gd name="connsiteY12" fmla="*/ 1236636 h 1656080"/>
              <a:gd name="connsiteX13" fmla="*/ 172594 w 1656080"/>
              <a:gd name="connsiteY13" fmla="*/ 1310271 h 1656080"/>
              <a:gd name="connsiteX14" fmla="*/ 82691 w 1656080"/>
              <a:gd name="connsiteY14" fmla="*/ 1154554 h 1656080"/>
              <a:gd name="connsiteX15" fmla="*/ 268626 w 1656080"/>
              <a:gd name="connsiteY15" fmla="*/ 979778 h 1656080"/>
              <a:gd name="connsiteX16" fmla="*/ 268626 w 1656080"/>
              <a:gd name="connsiteY16" fmla="*/ 676301 h 1656080"/>
              <a:gd name="connsiteX17" fmla="*/ 82691 w 1656080"/>
              <a:gd name="connsiteY17" fmla="*/ 501526 h 1656080"/>
              <a:gd name="connsiteX18" fmla="*/ 172594 w 1656080"/>
              <a:gd name="connsiteY18" fmla="*/ 345809 h 1656080"/>
              <a:gd name="connsiteX19" fmla="*/ 416922 w 1656080"/>
              <a:gd name="connsiteY19" fmla="*/ 419444 h 1656080"/>
              <a:gd name="connsiteX20" fmla="*/ 679743 w 1656080"/>
              <a:gd name="connsiteY20" fmla="*/ 267705 h 1656080"/>
              <a:gd name="connsiteX21" fmla="*/ 738136 w 1656080"/>
              <a:gd name="connsiteY21" fmla="*/ 19292 h 1656080"/>
              <a:gd name="connsiteX22" fmla="*/ 917944 w 1656080"/>
              <a:gd name="connsiteY22" fmla="*/ 19292 h 1656080"/>
              <a:gd name="connsiteX23" fmla="*/ 976338 w 1656080"/>
              <a:gd name="connsiteY23" fmla="*/ 267704 h 1656080"/>
              <a:gd name="connsiteX24" fmla="*/ 1239158 w 1656080"/>
              <a:gd name="connsiteY24" fmla="*/ 419444 h 16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6080" h="1656080">
                <a:moveTo>
                  <a:pt x="1239158" y="419444"/>
                </a:moveTo>
                <a:lnTo>
                  <a:pt x="1483486" y="345809"/>
                </a:lnTo>
                <a:lnTo>
                  <a:pt x="1573389" y="501526"/>
                </a:lnTo>
                <a:lnTo>
                  <a:pt x="1387454" y="676302"/>
                </a:lnTo>
                <a:cubicBezTo>
                  <a:pt x="1414406" y="775666"/>
                  <a:pt x="1414406" y="880415"/>
                  <a:pt x="1387454" y="979779"/>
                </a:cubicBezTo>
                <a:lnTo>
                  <a:pt x="1573389" y="1154554"/>
                </a:lnTo>
                <a:lnTo>
                  <a:pt x="1483486" y="1310271"/>
                </a:lnTo>
                <a:lnTo>
                  <a:pt x="1239158" y="1236636"/>
                </a:lnTo>
                <a:cubicBezTo>
                  <a:pt x="1166582" y="1309660"/>
                  <a:pt x="1075866" y="1362035"/>
                  <a:pt x="976337" y="1388375"/>
                </a:cubicBezTo>
                <a:lnTo>
                  <a:pt x="917944" y="1636788"/>
                </a:lnTo>
                <a:lnTo>
                  <a:pt x="738136" y="1636788"/>
                </a:lnTo>
                <a:lnTo>
                  <a:pt x="679742" y="1388376"/>
                </a:lnTo>
                <a:cubicBezTo>
                  <a:pt x="580214" y="1362035"/>
                  <a:pt x="489498" y="1309660"/>
                  <a:pt x="416922" y="1236636"/>
                </a:cubicBezTo>
                <a:lnTo>
                  <a:pt x="172594" y="1310271"/>
                </a:lnTo>
                <a:lnTo>
                  <a:pt x="82691" y="1154554"/>
                </a:lnTo>
                <a:lnTo>
                  <a:pt x="268626" y="979778"/>
                </a:lnTo>
                <a:cubicBezTo>
                  <a:pt x="241674" y="880414"/>
                  <a:pt x="241674" y="775665"/>
                  <a:pt x="268626" y="676301"/>
                </a:cubicBezTo>
                <a:lnTo>
                  <a:pt x="82691" y="501526"/>
                </a:lnTo>
                <a:lnTo>
                  <a:pt x="172594" y="345809"/>
                </a:lnTo>
                <a:lnTo>
                  <a:pt x="416922" y="419444"/>
                </a:lnTo>
                <a:cubicBezTo>
                  <a:pt x="489498" y="346421"/>
                  <a:pt x="580214" y="294046"/>
                  <a:pt x="679743" y="267705"/>
                </a:cubicBezTo>
                <a:lnTo>
                  <a:pt x="738136" y="19292"/>
                </a:lnTo>
                <a:lnTo>
                  <a:pt x="917944" y="19292"/>
                </a:lnTo>
                <a:lnTo>
                  <a:pt x="976338" y="267704"/>
                </a:lnTo>
                <a:cubicBezTo>
                  <a:pt x="1075866" y="294045"/>
                  <a:pt x="1166582" y="346420"/>
                  <a:pt x="1239158" y="419444"/>
                </a:cubicBezTo>
                <a:close/>
              </a:path>
            </a:pathLst>
          </a:custGeom>
          <a:solidFill>
            <a:srgbClr val="00B0F0"/>
          </a:solidFill>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9869" tIns="585474" rIns="509869" bIns="625296" numCol="1" spcCol="1270" anchor="ctr" anchorCtr="0">
            <a:noAutofit/>
          </a:bodyPr>
          <a:lstStyle/>
          <a:p>
            <a:pPr algn="ctr" defTabSz="1822450">
              <a:lnSpc>
                <a:spcPct val="90000"/>
              </a:lnSpc>
              <a:spcBef>
                <a:spcPct val="0"/>
              </a:spcBef>
              <a:spcAft>
                <a:spcPct val="35000"/>
              </a:spcAft>
            </a:pPr>
            <a:endParaRPr lang="en-US" sz="4100" dirty="0"/>
          </a:p>
        </p:txBody>
      </p:sp>
      <p:sp>
        <p:nvSpPr>
          <p:cNvPr id="33" name="TextBox 32"/>
          <p:cNvSpPr txBox="1"/>
          <p:nvPr/>
        </p:nvSpPr>
        <p:spPr>
          <a:xfrm>
            <a:off x="5562600" y="4343401"/>
            <a:ext cx="1295400" cy="246221"/>
          </a:xfrm>
          <a:prstGeom prst="rect">
            <a:avLst/>
          </a:prstGeom>
          <a:noFill/>
        </p:spPr>
        <p:txBody>
          <a:bodyPr wrap="square" rtlCol="0">
            <a:spAutoFit/>
          </a:bodyPr>
          <a:lstStyle/>
          <a:p>
            <a:pPr algn="ctr"/>
            <a:r>
              <a:rPr lang="en-US" sz="1000" b="1" i="1" dirty="0" smtClean="0">
                <a:solidFill>
                  <a:schemeClr val="bg1"/>
                </a:solidFill>
              </a:rPr>
              <a:t>Team</a:t>
            </a:r>
          </a:p>
        </p:txBody>
      </p:sp>
    </p:spTree>
    <p:custDataLst>
      <p:tags r:id="rId1"/>
    </p:custDataLst>
  </p:cSld>
  <p:clrMapOvr>
    <a:overrideClrMapping bg1="lt1" tx1="dk1" bg2="lt2" tx2="dk2" accent1="accent1" accent2="accent2" accent3="accent3" accent4="accent4" accent5="accent5" accent6="accent6" hlink="hlink" folHlink="folHlink"/>
  </p:clrMapOvr>
  <p:transition advTm="96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grpId="0" nodeType="clickEffect">
                                  <p:stCondLst>
                                    <p:cond delay="0"/>
                                  </p:stCondLst>
                                  <p:childTnLst>
                                    <p:animRot by="21600000">
                                      <p:cBhvr>
                                        <p:cTn id="10" dur="9600" fill="hold"/>
                                        <p:tgtEl>
                                          <p:spTgt spid="39"/>
                                        </p:tgtEl>
                                        <p:attrNameLst>
                                          <p:attrName>r</p:attrName>
                                        </p:attrNameLst>
                                      </p:cBhvr>
                                    </p:animRot>
                                  </p:childTnLst>
                                </p:cTn>
                              </p:par>
                              <p:par>
                                <p:cTn id="11" presetID="1" presetClass="entr" presetSubtype="0" fill="hold" grpId="0" nodeType="withEffect">
                                  <p:stCondLst>
                                    <p:cond delay="2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250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8" presetClass="emph" presetSubtype="0" fill="hold" grpId="0" nodeType="withEffect">
                                  <p:stCondLst>
                                    <p:cond delay="0"/>
                                  </p:stCondLst>
                                  <p:childTnLst>
                                    <p:animRot by="-21600000">
                                      <p:cBhvr>
                                        <p:cTn id="16" dur="9600" fill="hold"/>
                                        <p:tgtEl>
                                          <p:spTgt spid="38"/>
                                        </p:tgtEl>
                                        <p:attrNameLst>
                                          <p:attrName>r</p:attrName>
                                        </p:attrNameLst>
                                      </p:cBhvr>
                                    </p:animRot>
                                  </p:childTnLst>
                                </p:cTn>
                              </p:par>
                              <p:par>
                                <p:cTn id="17" presetID="1" presetClass="entr" presetSubtype="0" fill="hold" grpId="0" nodeType="withEffect">
                                  <p:stCondLst>
                                    <p:cond delay="60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600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8" presetClass="emph" presetSubtype="0" fill="hold" grpId="0" nodeType="withEffect">
                                  <p:stCondLst>
                                    <p:cond delay="0"/>
                                  </p:stCondLst>
                                  <p:childTnLst>
                                    <p:animRot by="21600000">
                                      <p:cBhvr>
                                        <p:cTn id="22" dur="94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8" grpId="0" animBg="1"/>
      <p:bldP spid="39"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8600" y="4083040"/>
            <a:ext cx="8610600" cy="723275"/>
          </a:xfrm>
          <a:prstGeom prst="rect">
            <a:avLst/>
          </a:prstGeom>
          <a:noFill/>
        </p:spPr>
        <p:txBody>
          <a:bodyPr wrap="square" rtlCol="0">
            <a:spAutoFit/>
          </a:bodyPr>
          <a:lstStyle/>
          <a:p>
            <a:pPr>
              <a:spcAft>
                <a:spcPts val="600"/>
              </a:spcAft>
            </a:pPr>
            <a:r>
              <a:rPr lang="en-US" b="1" dirty="0" smtClean="0"/>
              <a:t>Discussion question:</a:t>
            </a:r>
          </a:p>
          <a:p>
            <a:pPr marL="690563" lvl="1" indent="-233363">
              <a:spcAft>
                <a:spcPts val="600"/>
              </a:spcAft>
              <a:buClr>
                <a:srgbClr val="0038A8"/>
              </a:buClr>
              <a:buFont typeface="Wingdings" pitchFamily="2" charset="2"/>
              <a:buChar char="§"/>
            </a:pPr>
            <a:r>
              <a:rPr lang="en-US" dirty="0" smtClean="0"/>
              <a:t>Did your work environment influence your responses?  If so, how?</a:t>
            </a:r>
          </a:p>
        </p:txBody>
      </p:sp>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15</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181725"/>
            <a:ext cx="8077200" cy="723275"/>
          </a:xfrm>
        </p:spPr>
        <p:txBody>
          <a:bodyPr lIns="91440" tIns="45720" rIns="91440" bIns="45720">
            <a:normAutofit/>
          </a:bodyPr>
          <a:lstStyle/>
          <a:p>
            <a:pPr>
              <a:buNone/>
            </a:pPr>
            <a:r>
              <a:rPr lang="en-US" sz="1800" dirty="0" smtClean="0"/>
              <a:t>Exercise:  </a:t>
            </a:r>
            <a:r>
              <a:rPr lang="en-US" sz="1800" b="0" dirty="0" smtClean="0"/>
              <a:t>Evaluate Your Behavior,15 minutes (write)</a:t>
            </a:r>
          </a:p>
        </p:txBody>
      </p:sp>
      <p:sp>
        <p:nvSpPr>
          <p:cNvPr id="5" name="Title 4"/>
          <p:cNvSpPr>
            <a:spLocks noGrp="1"/>
          </p:cNvSpPr>
          <p:nvPr>
            <p:ph type="title"/>
          </p:nvPr>
        </p:nvSpPr>
        <p:spPr/>
        <p:txBody>
          <a:bodyPr/>
          <a:lstStyle/>
          <a:p>
            <a:r>
              <a:rPr lang="en-US" dirty="0" smtClean="0"/>
              <a:t>	Building Trust:  Trust Starts with You Exercise</a:t>
            </a:r>
            <a:endParaRPr lang="en-US" dirty="0"/>
          </a:p>
        </p:txBody>
      </p:sp>
      <p:sp>
        <p:nvSpPr>
          <p:cNvPr id="8" name="Rectangle 7"/>
          <p:cNvSpPr/>
          <p:nvPr/>
        </p:nvSpPr>
        <p:spPr>
          <a:xfrm>
            <a:off x="237744" y="6309360"/>
            <a:ext cx="8677656" cy="200055"/>
          </a:xfrm>
          <a:prstGeom prst="rect">
            <a:avLst/>
          </a:prstGeom>
        </p:spPr>
        <p:txBody>
          <a:bodyPr wrap="square">
            <a:spAutoFit/>
          </a:bodyPr>
          <a:lstStyle/>
          <a:p>
            <a:r>
              <a:rPr lang="en-US" sz="700" kern="0" baseline="30000" dirty="0" smtClean="0"/>
              <a:t>4</a:t>
            </a:r>
            <a:r>
              <a:rPr lang="en-US" sz="700" kern="0" dirty="0" smtClean="0"/>
              <a:t>Job Aid. Course: Building Trust., Topic: Building Trust Through Honesty and Consideration. ID: pd_15_a01_bs_enus. Skillport. Web. Accessed February 6, 2014. (https://boeing.skillport.com/) </a:t>
            </a:r>
            <a:endParaRPr lang="en-US" sz="700" dirty="0"/>
          </a:p>
        </p:txBody>
      </p:sp>
      <p:pic>
        <p:nvPicPr>
          <p:cNvPr id="2" name="Picture 2"/>
          <p:cNvPicPr>
            <a:picLocks noChangeAspect="1" noChangeArrowheads="1"/>
          </p:cNvPicPr>
          <p:nvPr/>
        </p:nvPicPr>
        <p:blipFill>
          <a:blip r:embed="rId4" cstate="print"/>
          <a:srcRect/>
          <a:stretch>
            <a:fillRect/>
          </a:stretch>
        </p:blipFill>
        <p:spPr bwMode="auto">
          <a:xfrm>
            <a:off x="1219200" y="1507337"/>
            <a:ext cx="3352800" cy="4793958"/>
          </a:xfrm>
          <a:prstGeom prst="rect">
            <a:avLst/>
          </a:prstGeom>
          <a:noFill/>
          <a:ln w="9525">
            <a:solidFill>
              <a:schemeClr val="tx1"/>
            </a:solidFill>
            <a:miter lim="800000"/>
            <a:headEnd/>
            <a:tailEnd/>
          </a:ln>
        </p:spPr>
      </p:pic>
      <p:grpSp>
        <p:nvGrpSpPr>
          <p:cNvPr id="15" name="Group 14"/>
          <p:cNvGrpSpPr/>
          <p:nvPr/>
        </p:nvGrpSpPr>
        <p:grpSpPr>
          <a:xfrm>
            <a:off x="4800600" y="1507337"/>
            <a:ext cx="3377293" cy="4791456"/>
            <a:chOff x="4800600" y="1547033"/>
            <a:chExt cx="3377293" cy="4791456"/>
          </a:xfrm>
        </p:grpSpPr>
        <p:pic>
          <p:nvPicPr>
            <p:cNvPr id="6" name="Picture 3"/>
            <p:cNvPicPr>
              <a:picLocks noChangeAspect="1" noChangeArrowheads="1"/>
            </p:cNvPicPr>
            <p:nvPr/>
          </p:nvPicPr>
          <p:blipFill>
            <a:blip r:embed="rId5" cstate="print"/>
            <a:srcRect/>
            <a:stretch>
              <a:fillRect/>
            </a:stretch>
          </p:blipFill>
          <p:spPr bwMode="auto">
            <a:xfrm>
              <a:off x="4800600" y="1547033"/>
              <a:ext cx="3377293" cy="4791456"/>
            </a:xfrm>
            <a:prstGeom prst="rect">
              <a:avLst/>
            </a:prstGeom>
            <a:noFill/>
            <a:ln w="9525">
              <a:solidFill>
                <a:schemeClr val="tx1"/>
              </a:solidFill>
              <a:miter lim="800000"/>
              <a:headEnd/>
              <a:tailEnd/>
            </a:ln>
          </p:spPr>
        </p:pic>
        <p:sp>
          <p:nvSpPr>
            <p:cNvPr id="14" name="TextBox 13">
              <a:hlinkClick r:id="" action="ppaction://customshow?id=0&amp;return=true"/>
            </p:cNvPr>
            <p:cNvSpPr txBox="1"/>
            <p:nvPr/>
          </p:nvSpPr>
          <p:spPr>
            <a:xfrm>
              <a:off x="7473427" y="1570136"/>
              <a:ext cx="681597" cy="246221"/>
            </a:xfrm>
            <a:prstGeom prst="rect">
              <a:avLst/>
            </a:prstGeom>
            <a:solidFill>
              <a:schemeClr val="bg2">
                <a:lumMod val="20000"/>
                <a:lumOff val="80000"/>
              </a:schemeClr>
            </a:solidFill>
            <a:ln>
              <a:solidFill>
                <a:schemeClr val="accent1"/>
              </a:solidFill>
            </a:ln>
          </p:spPr>
          <p:txBody>
            <a:bodyPr wrap="none" rtlCol="0">
              <a:spAutoFit/>
            </a:bodyPr>
            <a:lstStyle/>
            <a:p>
              <a:r>
                <a:rPr lang="en-US" sz="1000" dirty="0" smtClean="0"/>
                <a:t>Example</a:t>
              </a:r>
            </a:p>
          </p:txBody>
        </p:sp>
      </p:grpSp>
    </p:spTree>
    <p:custDataLst>
      <p:tags r:id="rId1"/>
    </p:custDataLst>
  </p:cSld>
  <p:clrMapOvr>
    <a:masterClrMapping/>
  </p:clrMapOvr>
  <p:transition advTm="54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65" name="Picture 17"/>
          <p:cNvPicPr>
            <a:picLocks noChangeAspect="1" noChangeArrowheads="1"/>
          </p:cNvPicPr>
          <p:nvPr/>
        </p:nvPicPr>
        <p:blipFill>
          <a:blip r:embed="rId4" cstate="print"/>
          <a:srcRect/>
          <a:stretch>
            <a:fillRect/>
          </a:stretch>
        </p:blipFill>
        <p:spPr bwMode="auto">
          <a:xfrm>
            <a:off x="990600" y="1600200"/>
            <a:ext cx="7304926" cy="4114800"/>
          </a:xfrm>
          <a:prstGeom prst="rect">
            <a:avLst/>
          </a:prstGeom>
          <a:noFill/>
          <a:ln w="9525">
            <a:solidFill>
              <a:schemeClr val="accent1"/>
            </a:solidFill>
            <a:miter lim="800000"/>
            <a:headEnd/>
            <a:tailEnd/>
          </a:ln>
        </p:spPr>
      </p:pic>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16</a:t>
            </a:fld>
            <a:endParaRPr lang="en-US" kern="0" dirty="0">
              <a:solidFill>
                <a:sysClr val="windowText" lastClr="000000"/>
              </a:solidFill>
            </a:endParaRPr>
          </a:p>
        </p:txBody>
      </p:sp>
      <p:sp>
        <p:nvSpPr>
          <p:cNvPr id="5" name="Title 4"/>
          <p:cNvSpPr>
            <a:spLocks noGrp="1"/>
          </p:cNvSpPr>
          <p:nvPr>
            <p:ph type="title"/>
          </p:nvPr>
        </p:nvSpPr>
        <p:spPr/>
        <p:txBody>
          <a:bodyPr/>
          <a:lstStyle/>
          <a:p>
            <a:r>
              <a:rPr lang="en-US" dirty="0" smtClean="0"/>
              <a:t>	Building Trust:  Trust Starts with You Exercise</a:t>
            </a:r>
            <a:endParaRPr lang="en-US" dirty="0"/>
          </a:p>
        </p:txBody>
      </p:sp>
      <p:sp>
        <p:nvSpPr>
          <p:cNvPr id="8" name="Rectangle 7"/>
          <p:cNvSpPr/>
          <p:nvPr/>
        </p:nvSpPr>
        <p:spPr>
          <a:xfrm>
            <a:off x="237744" y="6309360"/>
            <a:ext cx="8677656" cy="200055"/>
          </a:xfrm>
          <a:prstGeom prst="rect">
            <a:avLst/>
          </a:prstGeom>
        </p:spPr>
        <p:txBody>
          <a:bodyPr wrap="square">
            <a:spAutoFit/>
          </a:bodyPr>
          <a:lstStyle/>
          <a:p>
            <a:r>
              <a:rPr lang="en-US" sz="700" kern="0" baseline="30000" dirty="0" smtClean="0"/>
              <a:t>4</a:t>
            </a:r>
            <a:r>
              <a:rPr lang="en-US" sz="700" kern="0" dirty="0" smtClean="0"/>
              <a:t>Job Aid. Course: Building Trust., Topic: Building Trust Through Honesty and Consideration. ID: pd_15_a01_bs_enus. Skillport. Web. Accessed February 6, 2014. (https://boeing.skillport.com/) </a:t>
            </a:r>
            <a:endParaRPr lang="en-US" sz="700" dirty="0"/>
          </a:p>
        </p:txBody>
      </p:sp>
      <p:sp>
        <p:nvSpPr>
          <p:cNvPr id="11" name="TextBox 10"/>
          <p:cNvSpPr txBox="1"/>
          <p:nvPr/>
        </p:nvSpPr>
        <p:spPr>
          <a:xfrm>
            <a:off x="7385712" y="2250744"/>
            <a:ext cx="542136" cy="307777"/>
          </a:xfrm>
          <a:prstGeom prst="rect">
            <a:avLst/>
          </a:prstGeom>
          <a:noFill/>
        </p:spPr>
        <p:txBody>
          <a:bodyPr wrap="none" rtlCol="0">
            <a:spAutoFit/>
          </a:bodyPr>
          <a:lstStyle/>
          <a:p>
            <a:r>
              <a:rPr lang="en-US" sz="1400" b="1" dirty="0" smtClean="0">
                <a:solidFill>
                  <a:srgbClr val="000099"/>
                </a:solidFill>
                <a:latin typeface="Verdana" pitchFamily="34" charset="0"/>
                <a:ea typeface="Verdana" pitchFamily="34" charset="0"/>
                <a:cs typeface="Verdana" pitchFamily="34" charset="0"/>
              </a:rPr>
              <a:t>Yes</a:t>
            </a:r>
          </a:p>
        </p:txBody>
      </p:sp>
      <p:sp>
        <p:nvSpPr>
          <p:cNvPr id="12" name="TextBox 11"/>
          <p:cNvSpPr txBox="1"/>
          <p:nvPr/>
        </p:nvSpPr>
        <p:spPr>
          <a:xfrm>
            <a:off x="7874986" y="2536208"/>
            <a:ext cx="460382" cy="307777"/>
          </a:xfrm>
          <a:prstGeom prst="rect">
            <a:avLst/>
          </a:prstGeom>
          <a:noFill/>
        </p:spPr>
        <p:txBody>
          <a:bodyPr wrap="none" rtlCol="0">
            <a:spAutoFit/>
          </a:bodyPr>
          <a:lstStyle/>
          <a:p>
            <a:r>
              <a:rPr lang="en-US" sz="1400" b="1" dirty="0" smtClean="0">
                <a:solidFill>
                  <a:srgbClr val="000099"/>
                </a:solidFill>
                <a:latin typeface="Verdana" pitchFamily="34" charset="0"/>
                <a:ea typeface="Verdana" pitchFamily="34" charset="0"/>
                <a:cs typeface="Verdana" pitchFamily="34" charset="0"/>
              </a:rPr>
              <a:t>No</a:t>
            </a:r>
          </a:p>
        </p:txBody>
      </p:sp>
      <p:sp>
        <p:nvSpPr>
          <p:cNvPr id="13" name="TextBox 12"/>
          <p:cNvSpPr txBox="1"/>
          <p:nvPr/>
        </p:nvSpPr>
        <p:spPr>
          <a:xfrm>
            <a:off x="4893107" y="3007056"/>
            <a:ext cx="843501" cy="307777"/>
          </a:xfrm>
          <a:prstGeom prst="rect">
            <a:avLst/>
          </a:prstGeom>
          <a:noFill/>
        </p:spPr>
        <p:txBody>
          <a:bodyPr wrap="none" rtlCol="0">
            <a:spAutoFit/>
          </a:bodyPr>
          <a:lstStyle/>
          <a:p>
            <a:r>
              <a:rPr lang="en-US" sz="1400" b="1" dirty="0" smtClean="0">
                <a:solidFill>
                  <a:srgbClr val="000099"/>
                </a:solidFill>
                <a:latin typeface="Verdana" pitchFamily="34" charset="0"/>
                <a:ea typeface="Verdana" pitchFamily="34" charset="0"/>
                <a:cs typeface="Verdana" pitchFamily="34" charset="0"/>
              </a:rPr>
              <a:t>Mostly</a:t>
            </a:r>
          </a:p>
        </p:txBody>
      </p:sp>
      <p:sp>
        <p:nvSpPr>
          <p:cNvPr id="31" name="TextBox 30"/>
          <p:cNvSpPr txBox="1"/>
          <p:nvPr/>
        </p:nvSpPr>
        <p:spPr>
          <a:xfrm>
            <a:off x="1227160" y="3622344"/>
            <a:ext cx="7002440" cy="1954318"/>
          </a:xfrm>
          <a:prstGeom prst="rect">
            <a:avLst/>
          </a:prstGeom>
          <a:noFill/>
        </p:spPr>
        <p:txBody>
          <a:bodyPr wrap="square" rtlCol="0">
            <a:spAutoFit/>
          </a:bodyPr>
          <a:lstStyle/>
          <a:p>
            <a:pPr>
              <a:lnSpc>
                <a:spcPts val="3000"/>
              </a:lnSpc>
            </a:pPr>
            <a:r>
              <a:rPr lang="en-US" sz="1300" b="1" dirty="0" smtClean="0">
                <a:solidFill>
                  <a:srgbClr val="000099"/>
                </a:solidFill>
                <a:latin typeface="Verdana" pitchFamily="34" charset="0"/>
                <a:ea typeface="Verdana" pitchFamily="34" charset="0"/>
                <a:cs typeface="Verdana" pitchFamily="34" charset="0"/>
              </a:rPr>
              <a:t>Demonstrated honesty at work?  No.  Based on the previous answers, I need to work on being consistent in what I say.  Even though I try to set realistic expectations, I have moments of relapse and need to be better about that.  In order to be honest, I need to make sure my actions match my words and I set realistic expectations, consistently.</a:t>
            </a:r>
          </a:p>
        </p:txBody>
      </p:sp>
    </p:spTree>
    <p:custDataLst>
      <p:tags r:id="rId1"/>
    </p:custDataLst>
  </p:cSld>
  <p:clrMapOvr>
    <a:masterClrMapping/>
  </p:clrMapOvr>
  <p:transition advTm="54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3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17</a:t>
            </a:fld>
            <a:endParaRPr lang="en-US" kern="0" dirty="0">
              <a:solidFill>
                <a:sysClr val="windowText" lastClr="000000"/>
              </a:solidFill>
            </a:endParaRPr>
          </a:p>
        </p:txBody>
      </p:sp>
      <p:sp>
        <p:nvSpPr>
          <p:cNvPr id="5" name="Title 4"/>
          <p:cNvSpPr>
            <a:spLocks noGrp="1"/>
          </p:cNvSpPr>
          <p:nvPr>
            <p:ph type="title"/>
          </p:nvPr>
        </p:nvSpPr>
        <p:spPr/>
        <p:txBody>
          <a:bodyPr/>
          <a:lstStyle/>
          <a:p>
            <a:r>
              <a:rPr lang="en-US" dirty="0" smtClean="0"/>
              <a:t>	Building Trust:  Self (Starts with You)</a:t>
            </a:r>
            <a:endParaRPr lang="en-US" dirty="0"/>
          </a:p>
        </p:txBody>
      </p:sp>
      <p:sp>
        <p:nvSpPr>
          <p:cNvPr id="9" name="TextBox 8"/>
          <p:cNvSpPr txBox="1"/>
          <p:nvPr/>
        </p:nvSpPr>
        <p:spPr>
          <a:xfrm>
            <a:off x="4645152" y="1325880"/>
            <a:ext cx="4419600" cy="2554545"/>
          </a:xfrm>
          <a:prstGeom prst="rect">
            <a:avLst/>
          </a:prstGeom>
          <a:noFill/>
        </p:spPr>
        <p:txBody>
          <a:bodyPr wrap="square" lIns="91440" tIns="45720" rIns="91440" bIns="45720" rtlCol="0">
            <a:spAutoFit/>
          </a:bodyPr>
          <a:lstStyle/>
          <a:p>
            <a:pPr marL="0" lvl="1">
              <a:spcAft>
                <a:spcPts val="1500"/>
              </a:spcAft>
              <a:buClr>
                <a:srgbClr val="0038A8"/>
              </a:buClr>
            </a:pPr>
            <a:r>
              <a:rPr lang="en-US" sz="2000" b="1" dirty="0" smtClean="0"/>
              <a:t>When I do not Trust myself, I:</a:t>
            </a:r>
          </a:p>
          <a:p>
            <a:pPr marL="341313" lvl="1" indent="-231775" fontAlgn="base">
              <a:spcAft>
                <a:spcPts val="1500"/>
              </a:spcAft>
              <a:buClr>
                <a:srgbClr val="0038A8"/>
              </a:buClr>
              <a:buFont typeface="Wingdings" pitchFamily="2" charset="2"/>
              <a:buChar char="§"/>
            </a:pPr>
            <a:r>
              <a:rPr lang="en-US" dirty="0" smtClean="0"/>
              <a:t>Break promises/commitments</a:t>
            </a:r>
          </a:p>
          <a:p>
            <a:pPr marL="341313" lvl="1" indent="-231775" fontAlgn="base">
              <a:spcAft>
                <a:spcPts val="1500"/>
              </a:spcAft>
              <a:buClr>
                <a:srgbClr val="0038A8"/>
              </a:buClr>
              <a:buFont typeface="Wingdings" pitchFamily="2" charset="2"/>
              <a:buChar char="§"/>
            </a:pPr>
            <a:r>
              <a:rPr lang="en-US" dirty="0" smtClean="0"/>
              <a:t>Withhold important information, am not transparent</a:t>
            </a:r>
          </a:p>
          <a:p>
            <a:pPr marL="341313" lvl="1" indent="-231775" fontAlgn="base">
              <a:spcAft>
                <a:spcPts val="1500"/>
              </a:spcAft>
              <a:buClr>
                <a:srgbClr val="0038A8"/>
              </a:buClr>
              <a:buFont typeface="Wingdings" pitchFamily="2" charset="2"/>
              <a:buChar char="§"/>
            </a:pPr>
            <a:r>
              <a:rPr lang="en-US" dirty="0" smtClean="0"/>
              <a:t>Make excuses and lack accountability</a:t>
            </a:r>
          </a:p>
          <a:p>
            <a:pPr marL="341313" lvl="1" indent="-231775" fontAlgn="base">
              <a:spcAft>
                <a:spcPts val="1500"/>
              </a:spcAft>
              <a:buClr>
                <a:srgbClr val="0038A8"/>
              </a:buClr>
              <a:buFont typeface="Wingdings" pitchFamily="2" charset="2"/>
              <a:buChar char="§"/>
            </a:pPr>
            <a:r>
              <a:rPr lang="en-US" dirty="0" smtClean="0"/>
              <a:t>Blame others</a:t>
            </a:r>
          </a:p>
        </p:txBody>
      </p:sp>
      <p:sp>
        <p:nvSpPr>
          <p:cNvPr id="10" name="Content Placeholder 2"/>
          <p:cNvSpPr txBox="1">
            <a:spLocks/>
          </p:cNvSpPr>
          <p:nvPr/>
        </p:nvSpPr>
        <p:spPr>
          <a:xfrm>
            <a:off x="228600" y="1325880"/>
            <a:ext cx="4306824" cy="3597402"/>
          </a:xfrm>
          <a:prstGeom prst="rect">
            <a:avLst/>
          </a:prstGeom>
        </p:spPr>
        <p:txBody>
          <a:bodyPr/>
          <a:lstStyle/>
          <a:p>
            <a:pPr marR="0" lvl="0" algn="l" defTabSz="820738" rtl="0" eaLnBrk="1" fontAlgn="base" latinLnBrk="0" hangingPunct="1">
              <a:spcAft>
                <a:spcPts val="1500"/>
              </a:spcAft>
              <a:buClr>
                <a:schemeClr val="hlink"/>
              </a:buClr>
              <a:buSzTx/>
              <a:tabLst/>
              <a:defRPr/>
            </a:pPr>
            <a:r>
              <a:rPr lang="en-US" sz="2000" b="1" kern="0" dirty="0" smtClean="0"/>
              <a:t>When I Trust myself, I:</a:t>
            </a:r>
          </a:p>
          <a:p>
            <a:pPr marL="341313" lvl="1" indent="-231775" fontAlgn="base">
              <a:spcAft>
                <a:spcPts val="1500"/>
              </a:spcAft>
              <a:buClr>
                <a:srgbClr val="0038A8"/>
              </a:buClr>
              <a:buFont typeface="Wingdings" pitchFamily="2" charset="2"/>
              <a:buChar char="§"/>
            </a:pPr>
            <a:r>
              <a:rPr lang="en-US" dirty="0" smtClean="0"/>
              <a:t>Keep promises/commitments</a:t>
            </a:r>
          </a:p>
          <a:p>
            <a:pPr marL="341313" lvl="1" indent="-231775" fontAlgn="base">
              <a:spcAft>
                <a:spcPts val="1500"/>
              </a:spcAft>
              <a:buClr>
                <a:srgbClr val="0038A8"/>
              </a:buClr>
              <a:buFont typeface="Wingdings" pitchFamily="2" charset="2"/>
              <a:buChar char="§"/>
            </a:pPr>
            <a:r>
              <a:rPr lang="en-US" dirty="0" smtClean="0"/>
              <a:t>Share information, am transparent</a:t>
            </a:r>
            <a:br>
              <a:rPr lang="en-US" dirty="0" smtClean="0"/>
            </a:br>
            <a:r>
              <a:rPr lang="en-US" dirty="0" smtClean="0"/>
              <a:t>in dealing with everyone</a:t>
            </a:r>
          </a:p>
          <a:p>
            <a:pPr marL="341313" lvl="1" indent="-231775" fontAlgn="base">
              <a:spcAft>
                <a:spcPts val="1500"/>
              </a:spcAft>
              <a:buClr>
                <a:srgbClr val="0038A8"/>
              </a:buClr>
              <a:buFont typeface="Wingdings" pitchFamily="2" charset="2"/>
              <a:buChar char="§"/>
            </a:pPr>
            <a:r>
              <a:rPr lang="en-US" dirty="0" smtClean="0"/>
              <a:t>Set and achieve goals</a:t>
            </a:r>
          </a:p>
          <a:p>
            <a:pPr marL="341313" lvl="1" indent="-231775" fontAlgn="base">
              <a:spcAft>
                <a:spcPts val="1500"/>
              </a:spcAft>
              <a:buClr>
                <a:srgbClr val="0038A8"/>
              </a:buClr>
              <a:buFont typeface="Wingdings" pitchFamily="2" charset="2"/>
              <a:buChar char="§"/>
            </a:pPr>
            <a:r>
              <a:rPr lang="en-US" dirty="0" smtClean="0"/>
              <a:t>Take responsibility</a:t>
            </a:r>
          </a:p>
        </p:txBody>
      </p:sp>
      <p:cxnSp>
        <p:nvCxnSpPr>
          <p:cNvPr id="11" name="Straight Connector 10"/>
          <p:cNvCxnSpPr/>
          <p:nvPr/>
        </p:nvCxnSpPr>
        <p:spPr bwMode="auto">
          <a:xfrm>
            <a:off x="4419600" y="1417320"/>
            <a:ext cx="887" cy="2926080"/>
          </a:xfrm>
          <a:prstGeom prst="line">
            <a:avLst/>
          </a:prstGeom>
          <a:solidFill>
            <a:schemeClr val="accent1"/>
          </a:solidFill>
          <a:ln w="15875" cap="flat" cmpd="sng" algn="ctr">
            <a:solidFill>
              <a:schemeClr val="bg1">
                <a:lumMod val="65000"/>
              </a:schemeClr>
            </a:solidFill>
            <a:prstDash val="solid"/>
            <a:round/>
            <a:headEnd type="none" w="sm" len="sm"/>
            <a:tailEnd type="none" w="sm" len="sm"/>
          </a:ln>
          <a:effectLst/>
        </p:spPr>
      </p:cxnSp>
      <p:sp>
        <p:nvSpPr>
          <p:cNvPr id="12" name="Content Placeholder 1"/>
          <p:cNvSpPr txBox="1">
            <a:spLocks/>
          </p:cNvSpPr>
          <p:nvPr/>
        </p:nvSpPr>
        <p:spPr bwMode="auto">
          <a:xfrm>
            <a:off x="0" y="5559552"/>
            <a:ext cx="9144000" cy="369332"/>
          </a:xfrm>
          <a:prstGeom prst="rect">
            <a:avLst/>
          </a:prstGeom>
          <a:noFill/>
          <a:ln w="9525">
            <a:noFill/>
            <a:miter lim="800000"/>
            <a:headEnd/>
            <a:tailEnd/>
          </a:ln>
        </p:spPr>
        <p:txBody>
          <a:bodyPr vert="horz" wrap="square" lIns="91440" tIns="45720" rIns="0" bIns="45720" numCol="1" anchor="t" anchorCtr="0" compatLnSpc="1">
            <a:prstTxWarp prst="textNoShape">
              <a:avLst/>
            </a:prstTxWarp>
            <a:spAutoFit/>
          </a:bodyPr>
          <a:lstStyle/>
          <a:p>
            <a:pPr marL="228600" marR="0" lvl="0" indent="-228600" algn="ctr" defTabSz="820738" rtl="0" eaLnBrk="1" fontAlgn="base" latinLnBrk="0" hangingPunct="1">
              <a:lnSpc>
                <a:spcPct val="100000"/>
              </a:lnSpc>
              <a:spcBef>
                <a:spcPts val="0"/>
              </a:spcBef>
              <a:spcAft>
                <a:spcPts val="600"/>
              </a:spcAft>
              <a:buClr>
                <a:srgbClr val="0038A8"/>
              </a:buClr>
              <a:buSzTx/>
              <a:buFontTx/>
              <a:buNone/>
              <a:tabLst/>
              <a:defRPr/>
            </a:pPr>
            <a:r>
              <a:rPr kumimoji="0" lang="en-US" sz="1800" b="1" i="0" u="none" strike="noStrike" kern="0" cap="none" spc="0" normalizeH="0" baseline="0" noProof="0" dirty="0" smtClean="0">
                <a:ln>
                  <a:noFill/>
                </a:ln>
                <a:solidFill>
                  <a:schemeClr val="tx1"/>
                </a:solidFill>
                <a:effectLst/>
                <a:uLnTx/>
                <a:uFillTx/>
                <a:latin typeface="+mn-lt"/>
                <a:ea typeface="+mn-ea"/>
                <a:cs typeface="+mn-cs"/>
              </a:rPr>
              <a:t>Without Trust in yourself…</a:t>
            </a:r>
            <a:r>
              <a:rPr lang="en-US" b="1" kern="0" dirty="0" smtClean="0"/>
              <a:t>you </a:t>
            </a:r>
            <a:r>
              <a:rPr kumimoji="0" lang="en-US" sz="1800" b="1" i="0" u="none" strike="noStrike" kern="0" cap="none" spc="0" normalizeH="0" baseline="0" noProof="0" dirty="0" smtClean="0">
                <a:ln>
                  <a:noFill/>
                </a:ln>
                <a:solidFill>
                  <a:schemeClr val="tx1"/>
                </a:solidFill>
                <a:effectLst/>
                <a:uLnTx/>
                <a:uFillTx/>
                <a:latin typeface="+mn-lt"/>
                <a:ea typeface="+mn-ea"/>
                <a:cs typeface="+mn-cs"/>
              </a:rPr>
              <a:t>suffer</a:t>
            </a:r>
          </a:p>
        </p:txBody>
      </p:sp>
    </p:spTree>
    <p:custDataLst>
      <p:tags r:id="rId1"/>
    </p:custDataLst>
  </p:cSld>
  <p:clrMapOvr>
    <a:masterClrMapping/>
  </p:clrMapOvr>
  <p:transition advTm="218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18</a:t>
            </a:fld>
            <a:endParaRPr lang="en-US" kern="0" dirty="0">
              <a:solidFill>
                <a:sysClr val="windowText" lastClr="000000"/>
              </a:solidFill>
            </a:endParaRPr>
          </a:p>
        </p:txBody>
      </p:sp>
      <p:sp>
        <p:nvSpPr>
          <p:cNvPr id="5" name="Title 4"/>
          <p:cNvSpPr>
            <a:spLocks noGrp="1"/>
          </p:cNvSpPr>
          <p:nvPr>
            <p:ph type="title"/>
          </p:nvPr>
        </p:nvSpPr>
        <p:spPr/>
        <p:txBody>
          <a:bodyPr/>
          <a:lstStyle/>
          <a:p>
            <a:r>
              <a:rPr lang="en-US" dirty="0" smtClean="0"/>
              <a:t>	Building Trust:  Interpersonal (Extends to Another)</a:t>
            </a:r>
            <a:endParaRPr lang="en-US" dirty="0"/>
          </a:p>
        </p:txBody>
      </p:sp>
      <p:sp>
        <p:nvSpPr>
          <p:cNvPr id="7" name="Content Placeholder 1"/>
          <p:cNvSpPr txBox="1">
            <a:spLocks/>
          </p:cNvSpPr>
          <p:nvPr/>
        </p:nvSpPr>
        <p:spPr bwMode="auto">
          <a:xfrm>
            <a:off x="0" y="5562600"/>
            <a:ext cx="9144000" cy="369332"/>
          </a:xfrm>
          <a:prstGeom prst="rect">
            <a:avLst/>
          </a:prstGeom>
          <a:noFill/>
          <a:ln w="9525">
            <a:noFill/>
            <a:miter lim="800000"/>
            <a:headEnd/>
            <a:tailEnd/>
          </a:ln>
        </p:spPr>
        <p:txBody>
          <a:bodyPr vert="horz" wrap="square" lIns="91440" tIns="45720" rIns="0" bIns="45720" numCol="1" anchor="t" anchorCtr="0" compatLnSpc="1">
            <a:prstTxWarp prst="textNoShape">
              <a:avLst/>
            </a:prstTxWarp>
            <a:spAutoFit/>
          </a:bodyPr>
          <a:lstStyle/>
          <a:p>
            <a:pPr marL="228600" lvl="0" indent="-228600" algn="ctr" defTabSz="820738" fontAlgn="base">
              <a:spcAft>
                <a:spcPts val="600"/>
              </a:spcAft>
              <a:buClr>
                <a:srgbClr val="0038A8"/>
              </a:buClr>
            </a:pPr>
            <a:r>
              <a:rPr lang="en-US" b="1" kern="0" dirty="0" smtClean="0">
                <a:solidFill>
                  <a:srgbClr val="000000"/>
                </a:solidFill>
              </a:rPr>
              <a:t>Without Trust in another…relationship suffers</a:t>
            </a:r>
          </a:p>
        </p:txBody>
      </p:sp>
      <p:sp>
        <p:nvSpPr>
          <p:cNvPr id="8" name="TextBox 7"/>
          <p:cNvSpPr txBox="1"/>
          <p:nvPr/>
        </p:nvSpPr>
        <p:spPr>
          <a:xfrm>
            <a:off x="4645152" y="1325880"/>
            <a:ext cx="4306824" cy="2554545"/>
          </a:xfrm>
          <a:prstGeom prst="rect">
            <a:avLst/>
          </a:prstGeom>
          <a:noFill/>
        </p:spPr>
        <p:txBody>
          <a:bodyPr wrap="square" lIns="91440" tIns="45720" rIns="91440" bIns="45720" rtlCol="0">
            <a:spAutoFit/>
          </a:bodyPr>
          <a:lstStyle/>
          <a:p>
            <a:pPr marL="0" lvl="1">
              <a:spcAft>
                <a:spcPts val="1500"/>
              </a:spcAft>
              <a:buClr>
                <a:srgbClr val="0038A8"/>
              </a:buClr>
            </a:pPr>
            <a:r>
              <a:rPr lang="en-US" sz="2000" b="1" dirty="0" smtClean="0"/>
              <a:t>When I do not Trust another, I:</a:t>
            </a:r>
          </a:p>
          <a:p>
            <a:pPr marL="341313" lvl="1" indent="-231775" fontAlgn="base">
              <a:spcAft>
                <a:spcPts val="1500"/>
              </a:spcAft>
              <a:buClr>
                <a:srgbClr val="0038A8"/>
              </a:buClr>
              <a:buFont typeface="Wingdings" pitchFamily="2" charset="2"/>
              <a:buChar char="§"/>
            </a:pPr>
            <a:r>
              <a:rPr lang="en-US" dirty="0" smtClean="0"/>
              <a:t>Am disrespectful/rude</a:t>
            </a:r>
          </a:p>
          <a:p>
            <a:pPr marL="341313" lvl="1" indent="-231775" fontAlgn="base">
              <a:spcAft>
                <a:spcPts val="1500"/>
              </a:spcAft>
              <a:buClr>
                <a:srgbClr val="0038A8"/>
              </a:buClr>
              <a:buFont typeface="Wingdings" pitchFamily="2" charset="2"/>
              <a:buChar char="§"/>
            </a:pPr>
            <a:r>
              <a:rPr lang="en-US" dirty="0" smtClean="0"/>
              <a:t>Take credit</a:t>
            </a:r>
          </a:p>
          <a:p>
            <a:pPr marL="341313" lvl="1" indent="-231775" fontAlgn="base">
              <a:spcAft>
                <a:spcPts val="1500"/>
              </a:spcAft>
              <a:buClr>
                <a:srgbClr val="0038A8"/>
              </a:buClr>
              <a:buFont typeface="Wingdings" pitchFamily="2" charset="2"/>
              <a:buChar char="§"/>
            </a:pPr>
            <a:r>
              <a:rPr lang="en-US" dirty="0" smtClean="0"/>
              <a:t>Withhold important information or direction</a:t>
            </a:r>
          </a:p>
          <a:p>
            <a:pPr marL="341313" lvl="1" indent="-231775" fontAlgn="base">
              <a:spcAft>
                <a:spcPts val="1500"/>
              </a:spcAft>
              <a:buClr>
                <a:srgbClr val="0038A8"/>
              </a:buClr>
              <a:buFont typeface="Wingdings" pitchFamily="2" charset="2"/>
              <a:buChar char="§"/>
            </a:pPr>
            <a:r>
              <a:rPr lang="en-US" dirty="0" smtClean="0"/>
              <a:t>Micromanage and disempower</a:t>
            </a:r>
            <a:endParaRPr lang="en-US" dirty="0" smtClean="0">
              <a:solidFill>
                <a:srgbClr val="C00000"/>
              </a:solidFill>
            </a:endParaRPr>
          </a:p>
        </p:txBody>
      </p:sp>
      <p:sp>
        <p:nvSpPr>
          <p:cNvPr id="9" name="Content Placeholder 2"/>
          <p:cNvSpPr txBox="1">
            <a:spLocks/>
          </p:cNvSpPr>
          <p:nvPr/>
        </p:nvSpPr>
        <p:spPr>
          <a:xfrm>
            <a:off x="228600" y="1325880"/>
            <a:ext cx="4306824" cy="3597402"/>
          </a:xfrm>
          <a:prstGeom prst="rect">
            <a:avLst/>
          </a:prstGeom>
        </p:spPr>
        <p:txBody>
          <a:bodyPr/>
          <a:lstStyle/>
          <a:p>
            <a:pPr marR="0" lvl="0" algn="l" defTabSz="820738" rtl="0" eaLnBrk="1" fontAlgn="base" latinLnBrk="0" hangingPunct="1">
              <a:spcAft>
                <a:spcPts val="1500"/>
              </a:spcAft>
              <a:buClr>
                <a:schemeClr val="hlink"/>
              </a:buClr>
              <a:buSzTx/>
              <a:tabLst/>
              <a:defRPr/>
            </a:pPr>
            <a:r>
              <a:rPr lang="en-US" sz="2000" b="1" kern="0" dirty="0" smtClean="0"/>
              <a:t>When I Trust another, I:</a:t>
            </a:r>
          </a:p>
          <a:p>
            <a:pPr marL="341313" lvl="1" indent="-231775" fontAlgn="base">
              <a:spcAft>
                <a:spcPts val="1500"/>
              </a:spcAft>
              <a:buClr>
                <a:srgbClr val="0038A8"/>
              </a:buClr>
              <a:buFont typeface="Wingdings" pitchFamily="2" charset="2"/>
              <a:buChar char="§"/>
            </a:pPr>
            <a:r>
              <a:rPr lang="en-US" dirty="0" smtClean="0"/>
              <a:t>Am respectful</a:t>
            </a:r>
          </a:p>
          <a:p>
            <a:pPr marL="341313" lvl="1" indent="-231775" fontAlgn="base">
              <a:spcAft>
                <a:spcPts val="1500"/>
              </a:spcAft>
              <a:buClr>
                <a:srgbClr val="0038A8"/>
              </a:buClr>
              <a:buFont typeface="Wingdings" pitchFamily="2" charset="2"/>
              <a:buChar char="§"/>
            </a:pPr>
            <a:r>
              <a:rPr lang="en-US" dirty="0" smtClean="0"/>
              <a:t>Give credit</a:t>
            </a:r>
          </a:p>
          <a:p>
            <a:pPr marL="341313" lvl="1" indent="-231775" fontAlgn="base">
              <a:spcAft>
                <a:spcPts val="1500"/>
              </a:spcAft>
              <a:buClr>
                <a:srgbClr val="0038A8"/>
              </a:buClr>
              <a:buFont typeface="Wingdings" pitchFamily="2" charset="2"/>
              <a:buChar char="§"/>
            </a:pPr>
            <a:r>
              <a:rPr lang="en-US" dirty="0" smtClean="0"/>
              <a:t>Clarify expectations and ensure understanding</a:t>
            </a:r>
          </a:p>
          <a:p>
            <a:pPr marL="341313" lvl="1" indent="-231775" fontAlgn="base">
              <a:spcAft>
                <a:spcPts val="1500"/>
              </a:spcAft>
              <a:buClr>
                <a:srgbClr val="0038A8"/>
              </a:buClr>
              <a:buFont typeface="Wingdings" pitchFamily="2" charset="2"/>
              <a:buChar char="§"/>
            </a:pPr>
            <a:r>
              <a:rPr lang="en-US" dirty="0" smtClean="0"/>
              <a:t>Encourage and empower</a:t>
            </a:r>
          </a:p>
        </p:txBody>
      </p:sp>
      <p:cxnSp>
        <p:nvCxnSpPr>
          <p:cNvPr id="10" name="Straight Connector 9"/>
          <p:cNvCxnSpPr/>
          <p:nvPr/>
        </p:nvCxnSpPr>
        <p:spPr bwMode="auto">
          <a:xfrm>
            <a:off x="4419600" y="1417320"/>
            <a:ext cx="887" cy="2926080"/>
          </a:xfrm>
          <a:prstGeom prst="line">
            <a:avLst/>
          </a:prstGeom>
          <a:solidFill>
            <a:schemeClr val="accent1"/>
          </a:solidFill>
          <a:ln w="15875" cap="flat" cmpd="sng" algn="ctr">
            <a:solidFill>
              <a:schemeClr val="bg1">
                <a:lumMod val="65000"/>
              </a:schemeClr>
            </a:solidFill>
            <a:prstDash val="solid"/>
            <a:round/>
            <a:headEnd type="none" w="sm" len="sm"/>
            <a:tailEnd type="none" w="sm" len="sm"/>
          </a:ln>
          <a:effectLst/>
        </p:spPr>
      </p:cxnSp>
    </p:spTree>
    <p:custDataLst>
      <p:tags r:id="rId1"/>
    </p:custDataLst>
  </p:cSld>
  <p:clrMapOvr>
    <a:masterClrMapping/>
  </p:clrMapOvr>
  <p:transition advTm="191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19</a:t>
            </a:fld>
            <a:endParaRPr lang="en-US" kern="0" dirty="0">
              <a:solidFill>
                <a:sysClr val="windowText" lastClr="000000"/>
              </a:solidFill>
            </a:endParaRPr>
          </a:p>
        </p:txBody>
      </p:sp>
      <p:sp>
        <p:nvSpPr>
          <p:cNvPr id="5" name="Title 4"/>
          <p:cNvSpPr>
            <a:spLocks noGrp="1"/>
          </p:cNvSpPr>
          <p:nvPr>
            <p:ph type="title"/>
          </p:nvPr>
        </p:nvSpPr>
        <p:spPr/>
        <p:txBody>
          <a:bodyPr/>
          <a:lstStyle/>
          <a:p>
            <a:r>
              <a:rPr lang="en-US" dirty="0" smtClean="0"/>
              <a:t>	Building Trust:  Team (Between You and a Team)</a:t>
            </a:r>
            <a:endParaRPr lang="en-US" dirty="0"/>
          </a:p>
        </p:txBody>
      </p:sp>
      <p:sp>
        <p:nvSpPr>
          <p:cNvPr id="8" name="TextBox 7"/>
          <p:cNvSpPr txBox="1"/>
          <p:nvPr/>
        </p:nvSpPr>
        <p:spPr>
          <a:xfrm>
            <a:off x="4645152" y="1325880"/>
            <a:ext cx="4343400" cy="3108543"/>
          </a:xfrm>
          <a:prstGeom prst="rect">
            <a:avLst/>
          </a:prstGeom>
          <a:noFill/>
        </p:spPr>
        <p:txBody>
          <a:bodyPr wrap="square" lIns="91440" tIns="45720" rIns="0" bIns="45720" rtlCol="0">
            <a:spAutoFit/>
          </a:bodyPr>
          <a:lstStyle/>
          <a:p>
            <a:pPr marL="0" lvl="1">
              <a:spcAft>
                <a:spcPts val="1500"/>
              </a:spcAft>
              <a:buClr>
                <a:srgbClr val="0038A8"/>
              </a:buClr>
            </a:pPr>
            <a:r>
              <a:rPr lang="en-US" sz="2000" b="1" dirty="0" smtClean="0"/>
              <a:t>When I do not Trust a team, I:</a:t>
            </a:r>
          </a:p>
          <a:p>
            <a:pPr marL="341313" lvl="1" indent="-231775" fontAlgn="base">
              <a:spcAft>
                <a:spcPts val="1500"/>
              </a:spcAft>
              <a:buClr>
                <a:srgbClr val="0038A8"/>
              </a:buClr>
              <a:buFont typeface="Wingdings" pitchFamily="2" charset="2"/>
              <a:buChar char="§"/>
            </a:pPr>
            <a:r>
              <a:rPr lang="en-US" dirty="0" smtClean="0"/>
              <a:t>Do not balance the workload</a:t>
            </a:r>
          </a:p>
          <a:p>
            <a:pPr marL="341313" lvl="1" indent="-231775" fontAlgn="base">
              <a:spcAft>
                <a:spcPts val="1500"/>
              </a:spcAft>
              <a:buClr>
                <a:srgbClr val="0038A8"/>
              </a:buClr>
              <a:buFont typeface="Wingdings" pitchFamily="2" charset="2"/>
              <a:buChar char="§"/>
            </a:pPr>
            <a:r>
              <a:rPr lang="en-US" dirty="0" smtClean="0"/>
              <a:t>Do not equally provide development opportunities and share knowledge</a:t>
            </a:r>
          </a:p>
          <a:p>
            <a:pPr marL="341313" lvl="1" indent="-231775" fontAlgn="base">
              <a:spcAft>
                <a:spcPts val="1500"/>
              </a:spcAft>
              <a:buClr>
                <a:srgbClr val="0038A8"/>
              </a:buClr>
              <a:buFont typeface="Wingdings" pitchFamily="2" charset="2"/>
              <a:buChar char="§"/>
            </a:pPr>
            <a:r>
              <a:rPr lang="en-US" dirty="0" smtClean="0"/>
              <a:t>Make the decisions and waste time justifying them</a:t>
            </a:r>
          </a:p>
          <a:p>
            <a:pPr marL="341313" lvl="1" indent="-231775" fontAlgn="base">
              <a:spcAft>
                <a:spcPts val="1500"/>
              </a:spcAft>
              <a:buClr>
                <a:srgbClr val="0038A8"/>
              </a:buClr>
              <a:buFont typeface="Wingdings" pitchFamily="2" charset="2"/>
              <a:buChar char="§"/>
            </a:pPr>
            <a:r>
              <a:rPr lang="en-US" dirty="0" smtClean="0"/>
              <a:t>Show no concern for others and think only of myself</a:t>
            </a:r>
          </a:p>
        </p:txBody>
      </p:sp>
      <p:sp>
        <p:nvSpPr>
          <p:cNvPr id="9" name="Content Placeholder 2"/>
          <p:cNvSpPr txBox="1">
            <a:spLocks/>
          </p:cNvSpPr>
          <p:nvPr/>
        </p:nvSpPr>
        <p:spPr>
          <a:xfrm>
            <a:off x="228600" y="1325880"/>
            <a:ext cx="4306824" cy="3597402"/>
          </a:xfrm>
          <a:prstGeom prst="rect">
            <a:avLst/>
          </a:prstGeom>
        </p:spPr>
        <p:txBody>
          <a:bodyPr/>
          <a:lstStyle/>
          <a:p>
            <a:pPr marR="0" lvl="0" algn="l" defTabSz="820738" rtl="0" eaLnBrk="1" fontAlgn="base" latinLnBrk="0" hangingPunct="1">
              <a:spcAft>
                <a:spcPts val="1500"/>
              </a:spcAft>
              <a:buClr>
                <a:schemeClr val="hlink"/>
              </a:buClr>
              <a:buSzTx/>
              <a:tabLst/>
              <a:defRPr/>
            </a:pPr>
            <a:r>
              <a:rPr lang="en-US" sz="2000" b="1" kern="0" dirty="0" smtClean="0"/>
              <a:t>When I Trust a team, I:</a:t>
            </a:r>
          </a:p>
          <a:p>
            <a:pPr marL="341313" lvl="1" indent="-231775" fontAlgn="base">
              <a:spcAft>
                <a:spcPts val="1500"/>
              </a:spcAft>
              <a:buClr>
                <a:srgbClr val="0038A8"/>
              </a:buClr>
              <a:buFont typeface="Wingdings" pitchFamily="2" charset="2"/>
              <a:buChar char="§"/>
            </a:pPr>
            <a:r>
              <a:rPr lang="en-US" dirty="0" smtClean="0"/>
              <a:t>Ensure a balanced workload</a:t>
            </a:r>
          </a:p>
          <a:p>
            <a:pPr marL="341313" lvl="1" indent="-231775" fontAlgn="base">
              <a:spcAft>
                <a:spcPts val="1500"/>
              </a:spcAft>
              <a:buClr>
                <a:srgbClr val="0038A8"/>
              </a:buClr>
              <a:buFont typeface="Wingdings" pitchFamily="2" charset="2"/>
              <a:buChar char="§"/>
            </a:pPr>
            <a:r>
              <a:rPr lang="en-US" dirty="0" smtClean="0"/>
              <a:t>Equally provide development opportunities and share knowledge</a:t>
            </a:r>
          </a:p>
          <a:p>
            <a:pPr marL="341313" lvl="1" indent="-231775" fontAlgn="base">
              <a:spcAft>
                <a:spcPts val="1500"/>
              </a:spcAft>
              <a:buClr>
                <a:srgbClr val="0038A8"/>
              </a:buClr>
              <a:buFont typeface="Wingdings" pitchFamily="2" charset="2"/>
              <a:buChar char="§"/>
            </a:pPr>
            <a:r>
              <a:rPr lang="en-US" dirty="0" smtClean="0"/>
              <a:t>Empower the team to make decisions</a:t>
            </a:r>
          </a:p>
          <a:p>
            <a:pPr marL="341313" lvl="1" indent="-231775" fontAlgn="base">
              <a:spcAft>
                <a:spcPts val="1500"/>
              </a:spcAft>
              <a:buClr>
                <a:srgbClr val="0038A8"/>
              </a:buClr>
              <a:buFont typeface="Wingdings" pitchFamily="2" charset="2"/>
              <a:buChar char="§"/>
            </a:pPr>
            <a:r>
              <a:rPr lang="en-US" dirty="0" smtClean="0"/>
              <a:t>Show concern for others</a:t>
            </a:r>
          </a:p>
        </p:txBody>
      </p:sp>
      <p:cxnSp>
        <p:nvCxnSpPr>
          <p:cNvPr id="10" name="Straight Connector 9"/>
          <p:cNvCxnSpPr/>
          <p:nvPr/>
        </p:nvCxnSpPr>
        <p:spPr bwMode="auto">
          <a:xfrm>
            <a:off x="4416552" y="1417320"/>
            <a:ext cx="887" cy="2926080"/>
          </a:xfrm>
          <a:prstGeom prst="line">
            <a:avLst/>
          </a:prstGeom>
          <a:solidFill>
            <a:schemeClr val="accent1"/>
          </a:solidFill>
          <a:ln w="15875" cap="flat" cmpd="sng" algn="ctr">
            <a:solidFill>
              <a:schemeClr val="bg1">
                <a:lumMod val="65000"/>
              </a:schemeClr>
            </a:solidFill>
            <a:prstDash val="solid"/>
            <a:round/>
            <a:headEnd type="none" w="sm" len="sm"/>
            <a:tailEnd type="none" w="sm" len="sm"/>
          </a:ln>
          <a:effectLst/>
        </p:spPr>
      </p:cxnSp>
      <p:sp>
        <p:nvSpPr>
          <p:cNvPr id="11" name="Content Placeholder 1"/>
          <p:cNvSpPr txBox="1">
            <a:spLocks/>
          </p:cNvSpPr>
          <p:nvPr/>
        </p:nvSpPr>
        <p:spPr bwMode="auto">
          <a:xfrm>
            <a:off x="0" y="5559552"/>
            <a:ext cx="9144000" cy="369332"/>
          </a:xfrm>
          <a:prstGeom prst="rect">
            <a:avLst/>
          </a:prstGeom>
          <a:noFill/>
          <a:ln w="9525">
            <a:noFill/>
            <a:miter lim="800000"/>
            <a:headEnd/>
            <a:tailEnd/>
          </a:ln>
        </p:spPr>
        <p:txBody>
          <a:bodyPr vert="horz" wrap="square" lIns="91440" tIns="45720" rIns="0" bIns="45720" numCol="1" anchor="t" anchorCtr="0" compatLnSpc="1">
            <a:prstTxWarp prst="textNoShape">
              <a:avLst/>
            </a:prstTxWarp>
            <a:spAutoFit/>
          </a:bodyPr>
          <a:lstStyle/>
          <a:p>
            <a:pPr marL="228600" lvl="0" indent="-228600" algn="ctr" defTabSz="820738" fontAlgn="base">
              <a:spcAft>
                <a:spcPts val="600"/>
              </a:spcAft>
              <a:buClr>
                <a:srgbClr val="0038A8"/>
              </a:buClr>
            </a:pPr>
            <a:r>
              <a:rPr lang="en-US" b="1" kern="0" dirty="0" smtClean="0">
                <a:solidFill>
                  <a:srgbClr val="000000"/>
                </a:solidFill>
              </a:rPr>
              <a:t>Without Trust in the team…productivity suffers</a:t>
            </a:r>
          </a:p>
        </p:txBody>
      </p:sp>
    </p:spTree>
    <p:custDataLst>
      <p:tags r:id="rId1"/>
    </p:custDataLst>
  </p:cSld>
  <p:clrMapOvr>
    <a:masterClrMapping/>
  </p:clrMapOvr>
  <p:transition advTm="224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uiExpand="1" build="p"/>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610600" cy="1859280"/>
          </a:xfrm>
        </p:spPr>
        <p:txBody>
          <a:bodyPr lIns="91440" tIns="45720" rIns="0" bIns="45720">
            <a:noAutofit/>
          </a:bodyPr>
          <a:lstStyle/>
          <a:p>
            <a:pPr marL="2511425">
              <a:lnSpc>
                <a:spcPct val="200000"/>
              </a:lnSpc>
              <a:buClr>
                <a:srgbClr val="0038A8"/>
              </a:buClr>
              <a:buFont typeface="Wingdings" pitchFamily="2" charset="2"/>
              <a:buChar char="§"/>
            </a:pPr>
            <a:r>
              <a:rPr lang="en-US" sz="2000" dirty="0" smtClean="0">
                <a:hlinkClick r:id="" action="ppaction://customshow?id=1"/>
              </a:rPr>
              <a:t>Instructor Led </a:t>
            </a:r>
            <a:r>
              <a:rPr lang="en-US" sz="1400" dirty="0" smtClean="0"/>
              <a:t>(~4 hours)</a:t>
            </a:r>
            <a:endParaRPr lang="en-US" sz="2000" dirty="0" smtClean="0"/>
          </a:p>
          <a:p>
            <a:pPr marL="2511425">
              <a:lnSpc>
                <a:spcPct val="200000"/>
              </a:lnSpc>
              <a:buClr>
                <a:srgbClr val="0038A8"/>
              </a:buClr>
              <a:buFont typeface="Wingdings" pitchFamily="2" charset="2"/>
              <a:buChar char="§"/>
            </a:pPr>
            <a:r>
              <a:rPr lang="en-US" sz="2000" dirty="0" smtClean="0">
                <a:ea typeface="+mn-ea"/>
                <a:cs typeface="+mn-cs"/>
                <a:hlinkClick r:id="" action="ppaction://customshow?id=2"/>
              </a:rPr>
              <a:t>Leader Led </a:t>
            </a:r>
            <a:r>
              <a:rPr lang="en-US" sz="1400" dirty="0" smtClean="0"/>
              <a:t>(13 sessions, ~10-15 minutes each</a:t>
            </a:r>
            <a:r>
              <a:rPr lang="en-US" sz="1400" dirty="0" smtClean="0">
                <a:ea typeface="+mn-ea"/>
                <a:cs typeface="+mn-cs"/>
              </a:rPr>
              <a:t>)</a:t>
            </a:r>
          </a:p>
          <a:p>
            <a:pPr marL="2511425">
              <a:lnSpc>
                <a:spcPct val="200000"/>
              </a:lnSpc>
              <a:buClr>
                <a:srgbClr val="0038A8"/>
              </a:buClr>
              <a:buFont typeface="Wingdings" pitchFamily="2" charset="2"/>
              <a:buChar char="§"/>
            </a:pPr>
            <a:r>
              <a:rPr lang="en-US" sz="2000" dirty="0" smtClean="0"/>
              <a:t>Self-Paced </a:t>
            </a:r>
            <a:r>
              <a:rPr lang="en-US" sz="1400" dirty="0" smtClean="0"/>
              <a:t>(use either Instructor or Leader Led)</a:t>
            </a:r>
          </a:p>
        </p:txBody>
      </p:sp>
      <p:sp>
        <p:nvSpPr>
          <p:cNvPr id="13" name="Title 12"/>
          <p:cNvSpPr>
            <a:spLocks noGrp="1"/>
          </p:cNvSpPr>
          <p:nvPr>
            <p:ph type="title"/>
          </p:nvPr>
        </p:nvSpPr>
        <p:spPr/>
        <p:txBody>
          <a:bodyPr/>
          <a:lstStyle/>
          <a:p>
            <a:r>
              <a:rPr lang="en-US" dirty="0" smtClean="0"/>
              <a:t>	Trust…The Foundation</a:t>
            </a:r>
            <a:endParaRPr lang="en-US" dirty="0"/>
          </a:p>
        </p:txBody>
      </p:sp>
    </p:spTree>
  </p:cSld>
  <p:clrMapOvr>
    <a:masterClrMapping/>
  </p:clrMapOvr>
  <p:transition advTm="546"/>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20</a:t>
            </a:fld>
            <a:endParaRPr lang="en-US" kern="0" dirty="0">
              <a:solidFill>
                <a:sysClr val="windowText" lastClr="000000"/>
              </a:solidFill>
            </a:endParaRPr>
          </a:p>
        </p:txBody>
      </p:sp>
      <p:sp>
        <p:nvSpPr>
          <p:cNvPr id="57" name="Title 56"/>
          <p:cNvSpPr>
            <a:spLocks noGrp="1"/>
          </p:cNvSpPr>
          <p:nvPr>
            <p:ph type="title"/>
          </p:nvPr>
        </p:nvSpPr>
        <p:spPr/>
        <p:txBody>
          <a:bodyPr/>
          <a:lstStyle/>
          <a:p>
            <a:r>
              <a:rPr lang="en-US" dirty="0" smtClean="0"/>
              <a:t>	Building Trust:  Principles (Self, Interpersonal, Team)</a:t>
            </a:r>
            <a:endParaRPr lang="en-US" dirty="0"/>
          </a:p>
        </p:txBody>
      </p:sp>
      <p:sp>
        <p:nvSpPr>
          <p:cNvPr id="25" name="TextBox 24"/>
          <p:cNvSpPr txBox="1"/>
          <p:nvPr/>
        </p:nvSpPr>
        <p:spPr>
          <a:xfrm>
            <a:off x="236302" y="6309685"/>
            <a:ext cx="8907698" cy="200055"/>
          </a:xfrm>
          <a:prstGeom prst="rect">
            <a:avLst/>
          </a:prstGeom>
          <a:noFill/>
        </p:spPr>
        <p:txBody>
          <a:bodyPr wrap="square" rtlCol="0">
            <a:spAutoFit/>
          </a:bodyPr>
          <a:lstStyle/>
          <a:p>
            <a:r>
              <a:rPr lang="en-US" sz="700" baseline="30000" dirty="0" smtClean="0">
                <a:latin typeface="Arial" pitchFamily="34" charset="0"/>
                <a:cs typeface="Arial" pitchFamily="34" charset="0"/>
              </a:rPr>
              <a:t>5</a:t>
            </a:r>
            <a:r>
              <a:rPr lang="en-US" sz="700" dirty="0" smtClean="0">
                <a:latin typeface="Arial" pitchFamily="34" charset="0"/>
                <a:cs typeface="Arial" pitchFamily="34" charset="0"/>
              </a:rPr>
              <a:t>SkillSoft (2012). Course: Leading Teams: Building Trust and Commitment ID: team_03_a04_bs_enus. Skillport. Web. Accessed February 6, 2014.</a:t>
            </a:r>
            <a:r>
              <a:rPr lang="en-US" sz="700" dirty="0" smtClean="0"/>
              <a:t> (https://boeing.skillport.com/)</a:t>
            </a:r>
          </a:p>
        </p:txBody>
      </p:sp>
      <p:sp>
        <p:nvSpPr>
          <p:cNvPr id="26" name="Rounded Rectangle 25"/>
          <p:cNvSpPr/>
          <p:nvPr/>
        </p:nvSpPr>
        <p:spPr bwMode="auto">
          <a:xfrm>
            <a:off x="559450" y="1344133"/>
            <a:ext cx="2743200" cy="896112"/>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Practice Honesty</a:t>
            </a:r>
            <a:endParaRPr kumimoji="0" lang="en-US" sz="1600" i="0" u="none" strike="noStrike" cap="none" normalizeH="0" baseline="50000" dirty="0" smtClean="0">
              <a:ln>
                <a:noFill/>
              </a:ln>
              <a:solidFill>
                <a:schemeClr val="tx1"/>
              </a:solidFill>
              <a:effectLst/>
              <a:latin typeface="Arial" charset="0"/>
            </a:endParaRPr>
          </a:p>
        </p:txBody>
      </p:sp>
      <p:sp>
        <p:nvSpPr>
          <p:cNvPr id="27" name="Rounded Rectangle 26"/>
          <p:cNvSpPr/>
          <p:nvPr/>
        </p:nvSpPr>
        <p:spPr bwMode="auto">
          <a:xfrm>
            <a:off x="559450" y="2652356"/>
            <a:ext cx="2743200" cy="896112"/>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Arial" charset="0"/>
              </a:rPr>
              <a:t>Take Responsibility</a:t>
            </a:r>
            <a:endParaRPr kumimoji="0" lang="en-US" sz="1600" i="0" u="none" strike="noStrike" cap="none" normalizeH="0" baseline="50000" dirty="0" smtClean="0">
              <a:ln>
                <a:noFill/>
              </a:ln>
              <a:effectLst/>
              <a:latin typeface="Arial" charset="0"/>
            </a:endParaRPr>
          </a:p>
        </p:txBody>
      </p:sp>
      <p:sp>
        <p:nvSpPr>
          <p:cNvPr id="28" name="Rounded Rectangle 27"/>
          <p:cNvSpPr/>
          <p:nvPr/>
        </p:nvSpPr>
        <p:spPr bwMode="auto">
          <a:xfrm>
            <a:off x="559450" y="3960579"/>
            <a:ext cx="2743200" cy="896112"/>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Act Fairly</a:t>
            </a:r>
            <a:endParaRPr kumimoji="0" lang="en-US" sz="1600" i="0" u="none" strike="noStrike" cap="none" normalizeH="0" baseline="50000" dirty="0" smtClean="0">
              <a:ln>
                <a:noFill/>
              </a:ln>
              <a:solidFill>
                <a:schemeClr val="tx1"/>
              </a:solidFill>
              <a:effectLst/>
              <a:latin typeface="Arial" charset="0"/>
            </a:endParaRPr>
          </a:p>
        </p:txBody>
      </p:sp>
      <p:sp>
        <p:nvSpPr>
          <p:cNvPr id="33" name="Rounded Rectangle 32"/>
          <p:cNvSpPr/>
          <p:nvPr/>
        </p:nvSpPr>
        <p:spPr bwMode="auto">
          <a:xfrm>
            <a:off x="559450" y="5268802"/>
            <a:ext cx="2793350" cy="914400"/>
          </a:xfrm>
          <a:prstGeom prst="roundRect">
            <a:avLst/>
          </a:prstGeom>
          <a:solidFill>
            <a:srgbClr val="00B050"/>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smtClean="0">
                <a:latin typeface="Arial" charset="0"/>
              </a:rPr>
              <a:t>Trusting Relationships</a:t>
            </a:r>
            <a:endParaRPr kumimoji="0" lang="en-US" sz="2400" b="1" i="0" u="none" strike="noStrike" cap="none" normalizeH="0" baseline="0" dirty="0" smtClean="0">
              <a:ln>
                <a:noFill/>
              </a:ln>
              <a:effectLst/>
              <a:latin typeface="Arial" charset="0"/>
            </a:endParaRPr>
          </a:p>
        </p:txBody>
      </p:sp>
      <p:sp>
        <p:nvSpPr>
          <p:cNvPr id="34" name="TextBox 33"/>
          <p:cNvSpPr txBox="1"/>
          <p:nvPr/>
        </p:nvSpPr>
        <p:spPr>
          <a:xfrm>
            <a:off x="3901440" y="1347693"/>
            <a:ext cx="4937760" cy="892552"/>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45720" rIns="91440" bIns="45720" rtlCol="0">
            <a:spAutoFit/>
          </a:bodyPr>
          <a:lstStyle/>
          <a:p>
            <a:pPr marL="177800" indent="-177800">
              <a:spcAft>
                <a:spcPts val="600"/>
              </a:spcAft>
              <a:buClr>
                <a:srgbClr val="0038A8"/>
              </a:buClr>
              <a:buFont typeface="Wingdings" pitchFamily="2" charset="2"/>
              <a:buChar char="§"/>
            </a:pPr>
            <a:r>
              <a:rPr lang="en-US" sz="1400" dirty="0" smtClean="0"/>
              <a:t>Freely share information</a:t>
            </a:r>
          </a:p>
          <a:p>
            <a:pPr marL="177800" indent="-177800">
              <a:spcAft>
                <a:spcPts val="600"/>
              </a:spcAft>
              <a:buClr>
                <a:srgbClr val="0038A8"/>
              </a:buClr>
              <a:buFont typeface="Wingdings" pitchFamily="2" charset="2"/>
              <a:buChar char="§"/>
            </a:pPr>
            <a:r>
              <a:rPr lang="en-US" sz="1400" dirty="0" smtClean="0"/>
              <a:t>Tell the Truth</a:t>
            </a:r>
          </a:p>
          <a:p>
            <a:pPr marL="177800" indent="-177800">
              <a:spcAft>
                <a:spcPts val="600"/>
              </a:spcAft>
              <a:buClr>
                <a:srgbClr val="0038A8"/>
              </a:buClr>
              <a:buFont typeface="Wingdings" pitchFamily="2" charset="2"/>
              <a:buChar char="§"/>
            </a:pPr>
            <a:r>
              <a:rPr lang="en-US" sz="1400" dirty="0" smtClean="0"/>
              <a:t>Address issues head on</a:t>
            </a:r>
          </a:p>
        </p:txBody>
      </p:sp>
      <p:sp>
        <p:nvSpPr>
          <p:cNvPr id="35" name="TextBox 34"/>
          <p:cNvSpPr txBox="1"/>
          <p:nvPr/>
        </p:nvSpPr>
        <p:spPr>
          <a:xfrm>
            <a:off x="3901440" y="2655916"/>
            <a:ext cx="4937760" cy="892552"/>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45720" rIns="91440" bIns="45720" rtlCol="0">
            <a:spAutoFit/>
          </a:bodyPr>
          <a:lstStyle/>
          <a:p>
            <a:pPr marL="177800" indent="-177800">
              <a:spcAft>
                <a:spcPts val="600"/>
              </a:spcAft>
              <a:buClr>
                <a:srgbClr val="0038A8"/>
              </a:buClr>
              <a:buFont typeface="Wingdings" pitchFamily="2" charset="2"/>
              <a:buChar char="§"/>
            </a:pPr>
            <a:r>
              <a:rPr lang="en-US" sz="1400" dirty="0" smtClean="0"/>
              <a:t>Be accountable for your own actions and of your team</a:t>
            </a:r>
          </a:p>
          <a:p>
            <a:pPr marL="177800" indent="-177800">
              <a:spcAft>
                <a:spcPts val="600"/>
              </a:spcAft>
              <a:buClr>
                <a:srgbClr val="0038A8"/>
              </a:buClr>
              <a:buFont typeface="Wingdings" pitchFamily="2" charset="2"/>
              <a:buChar char="§"/>
            </a:pPr>
            <a:r>
              <a:rPr lang="en-US" sz="1400" dirty="0" smtClean="0"/>
              <a:t>Keep your promises</a:t>
            </a:r>
          </a:p>
          <a:p>
            <a:pPr marL="177800" indent="-177800">
              <a:spcAft>
                <a:spcPts val="600"/>
              </a:spcAft>
              <a:buClr>
                <a:srgbClr val="0038A8"/>
              </a:buClr>
              <a:buFont typeface="Wingdings" pitchFamily="2" charset="2"/>
              <a:buChar char="§"/>
            </a:pPr>
            <a:r>
              <a:rPr lang="en-US" sz="1400" dirty="0" smtClean="0"/>
              <a:t>Apologize quickly and sincerely when wrong</a:t>
            </a:r>
          </a:p>
        </p:txBody>
      </p:sp>
      <p:sp>
        <p:nvSpPr>
          <p:cNvPr id="36" name="TextBox 35"/>
          <p:cNvSpPr txBox="1"/>
          <p:nvPr/>
        </p:nvSpPr>
        <p:spPr>
          <a:xfrm>
            <a:off x="3901440" y="3964139"/>
            <a:ext cx="4937760" cy="892552"/>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45720" rIns="91440" bIns="45720" rtlCol="0">
            <a:spAutoFit/>
          </a:bodyPr>
          <a:lstStyle/>
          <a:p>
            <a:pPr marL="177800" lvl="0" indent="-177800" fontAlgn="base">
              <a:spcAft>
                <a:spcPts val="600"/>
              </a:spcAft>
              <a:buClr>
                <a:srgbClr val="0038A8"/>
              </a:buClr>
              <a:buFont typeface="Wingdings" pitchFamily="2" charset="2"/>
              <a:buChar char="§"/>
              <a:defRPr/>
            </a:pPr>
            <a:r>
              <a:rPr lang="en-US" sz="1400" dirty="0" smtClean="0"/>
              <a:t>Do not show favoritism; provide the same level of support</a:t>
            </a:r>
          </a:p>
          <a:p>
            <a:pPr marL="177800" lvl="0" indent="-177800" fontAlgn="base">
              <a:spcAft>
                <a:spcPts val="600"/>
              </a:spcAft>
              <a:buClr>
                <a:srgbClr val="0038A8"/>
              </a:buClr>
              <a:buFont typeface="Wingdings" pitchFamily="2" charset="2"/>
              <a:buChar char="§"/>
              <a:defRPr/>
            </a:pPr>
            <a:r>
              <a:rPr lang="en-US" sz="1400" dirty="0" smtClean="0"/>
              <a:t>Give credit to others </a:t>
            </a:r>
            <a:r>
              <a:rPr lang="en-US" sz="1400" dirty="0" smtClean="0">
                <a:solidFill>
                  <a:srgbClr val="FF0000"/>
                </a:solidFill>
              </a:rPr>
              <a:t> </a:t>
            </a:r>
          </a:p>
          <a:p>
            <a:pPr marL="177800" lvl="0" indent="-177800" fontAlgn="base">
              <a:spcAft>
                <a:spcPts val="600"/>
              </a:spcAft>
              <a:buClr>
                <a:srgbClr val="0038A8"/>
              </a:buClr>
              <a:buFont typeface="Wingdings" pitchFamily="2" charset="2"/>
              <a:buChar char="§"/>
              <a:defRPr/>
            </a:pPr>
            <a:r>
              <a:rPr lang="en-US" sz="1400" dirty="0" smtClean="0"/>
              <a:t>Clarify expectations for all</a:t>
            </a:r>
          </a:p>
        </p:txBody>
      </p:sp>
      <p:sp>
        <p:nvSpPr>
          <p:cNvPr id="14" name="TextBox 13"/>
          <p:cNvSpPr txBox="1"/>
          <p:nvPr/>
        </p:nvSpPr>
        <p:spPr>
          <a:xfrm>
            <a:off x="3429000" y="2230010"/>
            <a:ext cx="425116" cy="492443"/>
          </a:xfrm>
          <a:prstGeom prst="rect">
            <a:avLst/>
          </a:prstGeom>
          <a:noFill/>
        </p:spPr>
        <p:txBody>
          <a:bodyPr wrap="none" tIns="0" bIns="0" rtlCol="0">
            <a:spAutoFit/>
          </a:bodyPr>
          <a:lstStyle/>
          <a:p>
            <a:r>
              <a:rPr lang="en-US" sz="3200" b="1" dirty="0" smtClean="0"/>
              <a:t>+</a:t>
            </a:r>
            <a:endParaRPr lang="en-US" sz="2800" b="1" dirty="0" smtClean="0"/>
          </a:p>
        </p:txBody>
      </p:sp>
      <p:sp>
        <p:nvSpPr>
          <p:cNvPr id="15" name="TextBox 14"/>
          <p:cNvSpPr txBox="1"/>
          <p:nvPr/>
        </p:nvSpPr>
        <p:spPr>
          <a:xfrm>
            <a:off x="3429000" y="3538233"/>
            <a:ext cx="425116" cy="492443"/>
          </a:xfrm>
          <a:prstGeom prst="rect">
            <a:avLst/>
          </a:prstGeom>
          <a:noFill/>
        </p:spPr>
        <p:txBody>
          <a:bodyPr wrap="none" tIns="0" bIns="0" rtlCol="0">
            <a:spAutoFit/>
          </a:bodyPr>
          <a:lstStyle/>
          <a:p>
            <a:r>
              <a:rPr lang="en-US" sz="3200" b="1" dirty="0" smtClean="0"/>
              <a:t>+</a:t>
            </a:r>
            <a:endParaRPr lang="en-US" sz="3200" b="1" i="1" dirty="0" smtClean="0">
              <a:latin typeface="Adobe Caslon Pro Bold" pitchFamily="18" charset="0"/>
            </a:endParaRPr>
          </a:p>
        </p:txBody>
      </p:sp>
      <p:sp>
        <p:nvSpPr>
          <p:cNvPr id="20" name="TextBox 19"/>
          <p:cNvSpPr txBox="1"/>
          <p:nvPr/>
        </p:nvSpPr>
        <p:spPr>
          <a:xfrm>
            <a:off x="3394502" y="4848100"/>
            <a:ext cx="425116" cy="492443"/>
          </a:xfrm>
          <a:prstGeom prst="rect">
            <a:avLst/>
          </a:prstGeom>
          <a:noFill/>
        </p:spPr>
        <p:txBody>
          <a:bodyPr wrap="none" tIns="0" bIns="0" rtlCol="0">
            <a:spAutoFit/>
          </a:bodyPr>
          <a:lstStyle/>
          <a:p>
            <a:r>
              <a:rPr lang="en-US" sz="3200" b="1" dirty="0" smtClean="0"/>
              <a:t>=</a:t>
            </a:r>
          </a:p>
        </p:txBody>
      </p:sp>
      <p:sp>
        <p:nvSpPr>
          <p:cNvPr id="18" name="TextBox 17"/>
          <p:cNvSpPr txBox="1"/>
          <p:nvPr/>
        </p:nvSpPr>
        <p:spPr>
          <a:xfrm>
            <a:off x="3901440" y="5268802"/>
            <a:ext cx="4937760" cy="914400"/>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45720" rIns="91440" bIns="45720" rtlCol="0" anchor="ctr">
            <a:spAutoFit/>
          </a:bodyPr>
          <a:lstStyle/>
          <a:p>
            <a:pPr marL="177800" lvl="0" indent="-177800" fontAlgn="base">
              <a:spcBef>
                <a:spcPct val="0"/>
              </a:spcBef>
              <a:spcAft>
                <a:spcPts val="600"/>
              </a:spcAft>
              <a:buClr>
                <a:srgbClr val="0038A8"/>
              </a:buClr>
              <a:buFont typeface="Wingdings" pitchFamily="2" charset="2"/>
              <a:buChar char="§"/>
              <a:defRPr/>
            </a:pPr>
            <a:r>
              <a:rPr lang="en-US" sz="1600" b="1" dirty="0" smtClean="0">
                <a:solidFill>
                  <a:srgbClr val="000000"/>
                </a:solidFill>
              </a:rPr>
              <a:t>You thrive </a:t>
            </a:r>
          </a:p>
          <a:p>
            <a:pPr marL="177800" lvl="0" indent="-177800" fontAlgn="base">
              <a:spcBef>
                <a:spcPct val="0"/>
              </a:spcBef>
              <a:spcAft>
                <a:spcPts val="600"/>
              </a:spcAft>
              <a:buClr>
                <a:srgbClr val="0038A8"/>
              </a:buClr>
              <a:buFont typeface="Wingdings" pitchFamily="2" charset="2"/>
              <a:buChar char="§"/>
              <a:defRPr/>
            </a:pPr>
            <a:r>
              <a:rPr lang="en-US" sz="1600" b="1" dirty="0" smtClean="0">
                <a:solidFill>
                  <a:srgbClr val="000000"/>
                </a:solidFill>
              </a:rPr>
              <a:t>Relationship thrives</a:t>
            </a:r>
          </a:p>
          <a:p>
            <a:pPr marL="177800" lvl="0" indent="-177800" fontAlgn="base">
              <a:spcBef>
                <a:spcPct val="0"/>
              </a:spcBef>
              <a:spcAft>
                <a:spcPts val="600"/>
              </a:spcAft>
              <a:buClr>
                <a:srgbClr val="0038A8"/>
              </a:buClr>
              <a:buFont typeface="Wingdings" pitchFamily="2" charset="2"/>
              <a:buChar char="§"/>
              <a:defRPr/>
            </a:pPr>
            <a:r>
              <a:rPr lang="en-US" sz="1600" b="1" dirty="0" smtClean="0">
                <a:solidFill>
                  <a:srgbClr val="000000"/>
                </a:solidFill>
              </a:rPr>
              <a:t>Productivity thrives</a:t>
            </a:r>
          </a:p>
        </p:txBody>
      </p:sp>
      <p:sp>
        <p:nvSpPr>
          <p:cNvPr id="17" name="TextBox 16"/>
          <p:cNvSpPr txBox="1"/>
          <p:nvPr/>
        </p:nvSpPr>
        <p:spPr>
          <a:xfrm rot="20263565">
            <a:off x="6825086" y="5173378"/>
            <a:ext cx="2253844" cy="784830"/>
          </a:xfrm>
          <a:prstGeom prst="rect">
            <a:avLst/>
          </a:prstGeom>
          <a:noFill/>
        </p:spPr>
        <p:txBody>
          <a:bodyPr wrap="square" rtlCol="0">
            <a:spAutoFit/>
          </a:bodyPr>
          <a:lstStyle/>
          <a:p>
            <a:pPr marL="177800" indent="-177800" fontAlgn="base">
              <a:spcBef>
                <a:spcPct val="0"/>
              </a:spcBef>
              <a:spcAft>
                <a:spcPts val="600"/>
              </a:spcAft>
              <a:buClr>
                <a:srgbClr val="0038A8"/>
              </a:buClr>
              <a:defRPr/>
            </a:pPr>
            <a:r>
              <a:rPr lang="en-US" sz="2000" b="1" dirty="0" smtClean="0">
                <a:solidFill>
                  <a:srgbClr val="008080"/>
                </a:solidFill>
              </a:rPr>
              <a:t>Be patient</a:t>
            </a:r>
          </a:p>
          <a:p>
            <a:pPr marL="177800" indent="-177800" fontAlgn="base">
              <a:spcBef>
                <a:spcPct val="0"/>
              </a:spcBef>
              <a:spcAft>
                <a:spcPts val="600"/>
              </a:spcAft>
              <a:buClr>
                <a:srgbClr val="0038A8"/>
              </a:buClr>
              <a:defRPr/>
            </a:pPr>
            <a:r>
              <a:rPr lang="en-US" sz="2000" b="1" dirty="0" smtClean="0">
                <a:solidFill>
                  <a:srgbClr val="008080"/>
                </a:solidFill>
              </a:rPr>
              <a:t>Trust takes time</a:t>
            </a:r>
          </a:p>
        </p:txBody>
      </p:sp>
    </p:spTree>
    <p:custDataLst>
      <p:tags r:id="rId1"/>
    </p:custDataLst>
  </p:cSld>
  <p:clrMapOvr>
    <a:masterClrMapping/>
  </p:clrMapOvr>
  <p:transition advTm="19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par>
                          <p:cTn id="32" fill="hold">
                            <p:stCondLst>
                              <p:cond delay="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3" grpId="0" animBg="1"/>
      <p:bldP spid="34" grpId="0" animBg="1"/>
      <p:bldP spid="35" grpId="0" animBg="1"/>
      <p:bldP spid="36" grpId="0" animBg="1"/>
      <p:bldP spid="14" grpId="0"/>
      <p:bldP spid="15" grpId="0"/>
      <p:bldP spid="20" grpId="0"/>
      <p:bldP spid="18" grpId="0" animBg="1"/>
      <p:bldP spid="1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21</a:t>
            </a:fld>
            <a:endParaRPr lang="en-US" kern="0" dirty="0">
              <a:solidFill>
                <a:sysClr val="windowText" lastClr="000000"/>
              </a:solidFill>
            </a:endParaRPr>
          </a:p>
        </p:txBody>
      </p:sp>
      <p:sp>
        <p:nvSpPr>
          <p:cNvPr id="6" name="Title 5"/>
          <p:cNvSpPr>
            <a:spLocks noGrp="1"/>
          </p:cNvSpPr>
          <p:nvPr>
            <p:ph type="title"/>
          </p:nvPr>
        </p:nvSpPr>
        <p:spPr/>
        <p:txBody>
          <a:bodyPr/>
          <a:lstStyle/>
          <a:p>
            <a:r>
              <a:rPr lang="en-US" dirty="0" smtClean="0"/>
              <a:t>	Building Trust</a:t>
            </a:r>
            <a:endParaRPr lang="en-US" dirty="0"/>
          </a:p>
        </p:txBody>
      </p:sp>
      <p:sp>
        <p:nvSpPr>
          <p:cNvPr id="10" name="TextBox 9"/>
          <p:cNvSpPr txBox="1"/>
          <p:nvPr/>
        </p:nvSpPr>
        <p:spPr>
          <a:xfrm>
            <a:off x="228600" y="3493008"/>
            <a:ext cx="8686800" cy="1708160"/>
          </a:xfrm>
          <a:prstGeom prst="rect">
            <a:avLst/>
          </a:prstGeom>
          <a:noFill/>
        </p:spPr>
        <p:txBody>
          <a:bodyPr wrap="square" rtlCol="0">
            <a:spAutoFit/>
          </a:bodyPr>
          <a:lstStyle/>
          <a:p>
            <a:pPr>
              <a:spcAft>
                <a:spcPts val="600"/>
              </a:spcAft>
            </a:pPr>
            <a:r>
              <a:rPr lang="en-US" b="1" dirty="0" smtClean="0"/>
              <a:t>Discussion questions:</a:t>
            </a:r>
          </a:p>
          <a:p>
            <a:pPr marL="688975" indent="-233363">
              <a:spcAft>
                <a:spcPts val="600"/>
              </a:spcAft>
              <a:buClr>
                <a:srgbClr val="3333CC"/>
              </a:buClr>
              <a:buFont typeface="Wingdings" pitchFamily="2" charset="2"/>
              <a:buChar char="§"/>
            </a:pPr>
            <a:r>
              <a:rPr lang="en-US" dirty="0" smtClean="0"/>
              <a:t>Which principles of building Trust were mentioned?</a:t>
            </a:r>
          </a:p>
          <a:p>
            <a:pPr marL="688975" indent="-233363">
              <a:spcAft>
                <a:spcPts val="600"/>
              </a:spcAft>
              <a:buClr>
                <a:srgbClr val="3333CC"/>
              </a:buClr>
              <a:buFont typeface="Wingdings" pitchFamily="2" charset="2"/>
              <a:buChar char="§"/>
            </a:pPr>
            <a:r>
              <a:rPr lang="en-US" dirty="0" smtClean="0"/>
              <a:t>What does it take to build Trust?</a:t>
            </a:r>
          </a:p>
          <a:p>
            <a:pPr marL="688975" indent="-233363">
              <a:spcAft>
                <a:spcPts val="600"/>
              </a:spcAft>
              <a:buClr>
                <a:srgbClr val="3333CC"/>
              </a:buClr>
              <a:buFont typeface="Wingdings" pitchFamily="2" charset="2"/>
              <a:buChar char="§"/>
            </a:pPr>
            <a:r>
              <a:rPr lang="en-US" dirty="0" smtClean="0"/>
              <a:t>How can you implement the principles of building Trust between you and your team?</a:t>
            </a:r>
            <a:endParaRPr lang="en-US" sz="1600" dirty="0"/>
          </a:p>
        </p:txBody>
      </p:sp>
      <p:sp>
        <p:nvSpPr>
          <p:cNvPr id="11" name="TextBox 10"/>
          <p:cNvSpPr txBox="1"/>
          <p:nvPr/>
        </p:nvSpPr>
        <p:spPr>
          <a:xfrm>
            <a:off x="228600" y="1755648"/>
            <a:ext cx="8153400" cy="646331"/>
          </a:xfrm>
          <a:prstGeom prst="rect">
            <a:avLst/>
          </a:prstGeom>
          <a:noFill/>
        </p:spPr>
        <p:txBody>
          <a:bodyPr wrap="square" rtlCol="0">
            <a:spAutoFit/>
          </a:bodyPr>
          <a:lstStyle/>
          <a:p>
            <a:pPr marL="914400" indent="-914400"/>
            <a:r>
              <a:rPr lang="en-US" b="1" dirty="0" smtClean="0"/>
              <a:t>Video: 	</a:t>
            </a:r>
            <a:r>
              <a:rPr lang="en-US" dirty="0" smtClean="0"/>
              <a:t>Building Trust and Commitment among Team Members</a:t>
            </a:r>
          </a:p>
          <a:p>
            <a:pPr marL="914400" indent="-914400"/>
            <a:r>
              <a:rPr lang="en-US" dirty="0" smtClean="0"/>
              <a:t>	Topic: Modeling Trustworthiness, 16 minutes</a:t>
            </a:r>
            <a:endParaRPr lang="en-US" sz="1400" baseline="60000" dirty="0" smtClean="0"/>
          </a:p>
        </p:txBody>
      </p:sp>
      <p:sp>
        <p:nvSpPr>
          <p:cNvPr id="13" name="TextBox 12"/>
          <p:cNvSpPr txBox="1"/>
          <p:nvPr/>
        </p:nvSpPr>
        <p:spPr>
          <a:xfrm>
            <a:off x="236302" y="6309684"/>
            <a:ext cx="8907698" cy="200055"/>
          </a:xfrm>
          <a:prstGeom prst="rect">
            <a:avLst/>
          </a:prstGeom>
          <a:noFill/>
        </p:spPr>
        <p:txBody>
          <a:bodyPr wrap="square" rIns="0" rtlCol="0">
            <a:spAutoFit/>
          </a:bodyPr>
          <a:lstStyle/>
          <a:p>
            <a:r>
              <a:rPr lang="en-US" sz="700" baseline="30000" dirty="0" smtClean="0"/>
              <a:t>6</a:t>
            </a:r>
            <a:r>
              <a:rPr lang="en-US" sz="700" dirty="0" smtClean="0"/>
              <a:t>Skillport (2012). Course: Leading Teams: Building Trust and Commitment. Topic: </a:t>
            </a:r>
            <a:r>
              <a:rPr lang="en-US" sz="700" i="1" dirty="0" smtClean="0"/>
              <a:t>Modeling Trustworthiness</a:t>
            </a:r>
            <a:r>
              <a:rPr lang="en-US" sz="700" dirty="0" smtClean="0"/>
              <a:t>. ID: team_03_a04_bs_enus. Skillport. Web. </a:t>
            </a:r>
            <a:r>
              <a:rPr lang="en-US" sz="700" dirty="0" smtClean="0">
                <a:latin typeface="Arial" pitchFamily="34" charset="0"/>
                <a:cs typeface="Arial" pitchFamily="34" charset="0"/>
              </a:rPr>
              <a:t>Accessed February 6, 2014. (</a:t>
            </a:r>
            <a:r>
              <a:rPr lang="en-US" sz="700" dirty="0" smtClean="0"/>
              <a:t>https://boeing.skillport.com/)</a:t>
            </a:r>
          </a:p>
        </p:txBody>
      </p:sp>
    </p:spTree>
    <p:custDataLst>
      <p:tags r:id="rId1"/>
    </p:custDataLst>
  </p:cSld>
  <p:clrMapOvr>
    <a:masterClrMapping/>
  </p:clrMapOvr>
  <p:transition advTm="110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22</a:t>
            </a:fld>
            <a:endParaRPr lang="en-US" kern="0" dirty="0">
              <a:solidFill>
                <a:sysClr val="windowText" lastClr="000000"/>
              </a:solidFill>
            </a:endParaRPr>
          </a:p>
        </p:txBody>
      </p:sp>
      <p:sp>
        <p:nvSpPr>
          <p:cNvPr id="3" name="Title 2"/>
          <p:cNvSpPr>
            <a:spLocks noGrp="1"/>
          </p:cNvSpPr>
          <p:nvPr>
            <p:ph type="title"/>
          </p:nvPr>
        </p:nvSpPr>
        <p:spPr/>
        <p:txBody>
          <a:bodyPr/>
          <a:lstStyle/>
          <a:p>
            <a:r>
              <a:rPr lang="en-US" dirty="0" smtClean="0"/>
              <a:t>	Building Trust:  Benefits (Self, Interpersonal, Team) </a:t>
            </a:r>
            <a:endParaRPr lang="en-US" dirty="0"/>
          </a:p>
        </p:txBody>
      </p:sp>
      <p:sp>
        <p:nvSpPr>
          <p:cNvPr id="5" name="Content Placeholder 1"/>
          <p:cNvSpPr txBox="1">
            <a:spLocks/>
          </p:cNvSpPr>
          <p:nvPr/>
        </p:nvSpPr>
        <p:spPr bwMode="auto">
          <a:xfrm>
            <a:off x="0" y="3124200"/>
            <a:ext cx="9144000" cy="954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1" algn="ctr" defTabSz="820738" fontAlgn="base">
              <a:spcAft>
                <a:spcPts val="600"/>
              </a:spcAft>
              <a:buClr>
                <a:schemeClr val="hlink"/>
              </a:buClr>
              <a:buSzTx/>
              <a:defRPr/>
            </a:pPr>
            <a:r>
              <a:rPr lang="en-US" sz="2800" b="1" dirty="0" smtClean="0">
                <a:effectLst>
                  <a:outerShdw blurRad="38100" dist="38100" dir="2700000" algn="tl">
                    <a:srgbClr val="000000">
                      <a:alpha val="43137"/>
                    </a:srgbClr>
                  </a:outerShdw>
                </a:effectLst>
                <a:latin typeface="Georgia" pitchFamily="18" charset="0"/>
                <a:cs typeface="Estrangelo Edessa" pitchFamily="66" charset="0"/>
              </a:rPr>
              <a:t>People will want to work with you </a:t>
            </a:r>
            <a:br>
              <a:rPr lang="en-US" sz="2800" b="1" dirty="0" smtClean="0">
                <a:effectLst>
                  <a:outerShdw blurRad="38100" dist="38100" dir="2700000" algn="tl">
                    <a:srgbClr val="000000">
                      <a:alpha val="43137"/>
                    </a:srgbClr>
                  </a:outerShdw>
                </a:effectLst>
                <a:latin typeface="Georgia" pitchFamily="18" charset="0"/>
                <a:cs typeface="Estrangelo Edessa" pitchFamily="66" charset="0"/>
              </a:rPr>
            </a:br>
            <a:r>
              <a:rPr lang="en-US" sz="2800" b="1" dirty="0" smtClean="0">
                <a:effectLst>
                  <a:outerShdw blurRad="38100" dist="38100" dir="2700000" algn="tl">
                    <a:srgbClr val="000000">
                      <a:alpha val="43137"/>
                    </a:srgbClr>
                  </a:outerShdw>
                </a:effectLst>
                <a:latin typeface="Georgia" pitchFamily="18" charset="0"/>
                <a:cs typeface="Estrangelo Edessa" pitchFamily="66" charset="0"/>
              </a:rPr>
              <a:t>(not run from you)</a:t>
            </a:r>
          </a:p>
        </p:txBody>
      </p:sp>
      <p:pic>
        <p:nvPicPr>
          <p:cNvPr id="6" name="Picture 2"/>
          <p:cNvPicPr>
            <a:picLocks noChangeAspect="1" noChangeArrowheads="1"/>
          </p:cNvPicPr>
          <p:nvPr/>
        </p:nvPicPr>
        <p:blipFill>
          <a:blip r:embed="rId4" cstate="print"/>
          <a:srcRect l="3213" t="8247"/>
          <a:stretch>
            <a:fillRect/>
          </a:stretch>
        </p:blipFill>
        <p:spPr bwMode="auto">
          <a:xfrm>
            <a:off x="6477000" y="4572000"/>
            <a:ext cx="2295525" cy="1695450"/>
          </a:xfrm>
          <a:prstGeom prst="rect">
            <a:avLst/>
          </a:prstGeom>
          <a:noFill/>
          <a:ln w="9525">
            <a:noFill/>
            <a:miter lim="800000"/>
            <a:headEnd/>
            <a:tailEnd/>
          </a:ln>
        </p:spPr>
      </p:pic>
      <p:sp>
        <p:nvSpPr>
          <p:cNvPr id="8" name="TextBox 7"/>
          <p:cNvSpPr txBox="1"/>
          <p:nvPr/>
        </p:nvSpPr>
        <p:spPr>
          <a:xfrm>
            <a:off x="2857500" y="2967335"/>
            <a:ext cx="3429000" cy="923330"/>
          </a:xfrm>
          <a:prstGeom prst="rect">
            <a:avLst/>
          </a:prstGeom>
          <a:noFill/>
        </p:spPr>
        <p:txBody>
          <a:bodyPr wrap="square" rtlCol="0">
            <a:spAutoFit/>
          </a:bodyPr>
          <a:lstStyle/>
          <a:p>
            <a:r>
              <a:rPr lang="en-US" sz="5400" b="1" dirty="0" smtClean="0">
                <a:latin typeface="+mj-lt"/>
              </a:rPr>
              <a:t>RESPECT</a:t>
            </a:r>
          </a:p>
        </p:txBody>
      </p:sp>
      <p:sp>
        <p:nvSpPr>
          <p:cNvPr id="9" name="TextBox 8"/>
          <p:cNvSpPr txBox="1"/>
          <p:nvPr/>
        </p:nvSpPr>
        <p:spPr>
          <a:xfrm>
            <a:off x="1524000" y="2209800"/>
            <a:ext cx="2287806" cy="461665"/>
          </a:xfrm>
          <a:prstGeom prst="rect">
            <a:avLst/>
          </a:prstGeom>
          <a:noFill/>
        </p:spPr>
        <p:txBody>
          <a:bodyPr wrap="none" rtlCol="0">
            <a:spAutoFit/>
          </a:bodyPr>
          <a:lstStyle/>
          <a:p>
            <a:r>
              <a:rPr lang="en-US" sz="2400" dirty="0" smtClean="0">
                <a:effectLst>
                  <a:outerShdw blurRad="38100" dist="38100" dir="2700000" algn="tl">
                    <a:srgbClr val="000000">
                      <a:alpha val="43137"/>
                    </a:srgbClr>
                  </a:outerShdw>
                </a:effectLst>
                <a:latin typeface="Georgia" pitchFamily="18" charset="0"/>
                <a:ea typeface="Tahoma" pitchFamily="34" charset="0"/>
                <a:cs typeface="Tahoma" pitchFamily="34" charset="0"/>
              </a:rPr>
              <a:t>Gain credibility</a:t>
            </a:r>
          </a:p>
        </p:txBody>
      </p:sp>
      <p:sp>
        <p:nvSpPr>
          <p:cNvPr id="10" name="TextBox 9"/>
          <p:cNvSpPr txBox="1"/>
          <p:nvPr/>
        </p:nvSpPr>
        <p:spPr>
          <a:xfrm>
            <a:off x="685800" y="5734456"/>
            <a:ext cx="3547766" cy="461665"/>
          </a:xfrm>
          <a:prstGeom prst="rect">
            <a:avLst/>
          </a:prstGeom>
          <a:noFill/>
        </p:spPr>
        <p:txBody>
          <a:bodyPr wrap="none" rtlCol="0">
            <a:spAutoFit/>
          </a:bodyPr>
          <a:lstStyle/>
          <a:p>
            <a:r>
              <a:rPr lang="en-US" sz="2400" b="1" dirty="0" smtClean="0">
                <a:solidFill>
                  <a:srgbClr val="0000CC"/>
                </a:solidFill>
                <a:effectLst>
                  <a:outerShdw blurRad="38100" dist="38100" dir="2700000" algn="tl">
                    <a:srgbClr val="000000">
                      <a:alpha val="43137"/>
                    </a:srgbClr>
                  </a:outerShdw>
                </a:effectLst>
                <a:ea typeface="Tahoma" pitchFamily="34" charset="0"/>
                <a:cs typeface="Tahoma" pitchFamily="34" charset="0"/>
              </a:rPr>
              <a:t>Builds good reputation</a:t>
            </a:r>
          </a:p>
        </p:txBody>
      </p:sp>
      <p:sp>
        <p:nvSpPr>
          <p:cNvPr id="11" name="TextBox 10"/>
          <p:cNvSpPr txBox="1"/>
          <p:nvPr/>
        </p:nvSpPr>
        <p:spPr>
          <a:xfrm>
            <a:off x="228600" y="4495800"/>
            <a:ext cx="4572000" cy="369332"/>
          </a:xfrm>
          <a:prstGeom prst="rect">
            <a:avLst/>
          </a:prstGeom>
          <a:noFill/>
          <a:ln>
            <a:noFill/>
          </a:ln>
        </p:spPr>
        <p:txBody>
          <a:bodyPr wrap="square" rtlCol="0">
            <a:spAutoFit/>
          </a:bodyPr>
          <a:lstStyle/>
          <a:p>
            <a:pPr marL="0" lvl="1"/>
            <a:r>
              <a:rPr lang="en-US" b="1" dirty="0" smtClean="0">
                <a:solidFill>
                  <a:srgbClr val="C00000"/>
                </a:solidFill>
                <a:latin typeface="Helvetica" pitchFamily="34" charset="0"/>
              </a:rPr>
              <a:t>Free exchange of ideas and information</a:t>
            </a:r>
          </a:p>
        </p:txBody>
      </p:sp>
      <p:sp>
        <p:nvSpPr>
          <p:cNvPr id="12" name="TextBox 11"/>
          <p:cNvSpPr txBox="1"/>
          <p:nvPr/>
        </p:nvSpPr>
        <p:spPr>
          <a:xfrm>
            <a:off x="4876800" y="2667000"/>
            <a:ext cx="3962400" cy="461665"/>
          </a:xfrm>
          <a:prstGeom prst="rect">
            <a:avLst/>
          </a:prstGeom>
          <a:noFill/>
        </p:spPr>
        <p:txBody>
          <a:bodyPr wrap="square" rtlCol="0">
            <a:spAutoFit/>
          </a:bodyPr>
          <a:lstStyle/>
          <a:p>
            <a:pPr marL="0" lvl="1"/>
            <a:r>
              <a:rPr lang="en-US" sz="2400" dirty="0" smtClean="0">
                <a:solidFill>
                  <a:srgbClr val="0091B5"/>
                </a:solidFill>
              </a:rPr>
              <a:t>Improved understanding </a:t>
            </a:r>
          </a:p>
        </p:txBody>
      </p:sp>
      <p:sp>
        <p:nvSpPr>
          <p:cNvPr id="13" name="TextBox 12"/>
          <p:cNvSpPr txBox="1"/>
          <p:nvPr/>
        </p:nvSpPr>
        <p:spPr>
          <a:xfrm>
            <a:off x="228600" y="1676400"/>
            <a:ext cx="3733800" cy="400110"/>
          </a:xfrm>
          <a:prstGeom prst="rect">
            <a:avLst/>
          </a:prstGeom>
          <a:noFill/>
        </p:spPr>
        <p:txBody>
          <a:bodyPr wrap="square" rtlCol="0">
            <a:spAutoFit/>
          </a:bodyPr>
          <a:lstStyle/>
          <a:p>
            <a:pPr marL="0" lvl="1"/>
            <a:r>
              <a:rPr lang="en-US" sz="2000" dirty="0" smtClean="0">
                <a:solidFill>
                  <a:srgbClr val="339966"/>
                </a:solidFill>
                <a:latin typeface="Helvetica" pitchFamily="34" charset="0"/>
              </a:rPr>
              <a:t>Differences become strengths</a:t>
            </a:r>
            <a:endParaRPr lang="en-US" sz="2000" i="1" dirty="0" smtClean="0">
              <a:solidFill>
                <a:srgbClr val="339966"/>
              </a:solidFill>
              <a:latin typeface="Helvetica" pitchFamily="34" charset="0"/>
            </a:endParaRPr>
          </a:p>
        </p:txBody>
      </p:sp>
      <p:sp>
        <p:nvSpPr>
          <p:cNvPr id="14" name="TextBox 13"/>
          <p:cNvSpPr txBox="1"/>
          <p:nvPr/>
        </p:nvSpPr>
        <p:spPr>
          <a:xfrm>
            <a:off x="1219200" y="1219200"/>
            <a:ext cx="3810000" cy="369332"/>
          </a:xfrm>
          <a:prstGeom prst="rect">
            <a:avLst/>
          </a:prstGeom>
          <a:noFill/>
        </p:spPr>
        <p:txBody>
          <a:bodyPr wrap="square" lIns="0" rIns="0" rtlCol="0">
            <a:spAutoFit/>
          </a:bodyPr>
          <a:lstStyle/>
          <a:p>
            <a:pPr marL="0" lvl="1" algn="ctr"/>
            <a:r>
              <a:rPr lang="en-US" b="1" cap="small" dirty="0" smtClean="0">
                <a:solidFill>
                  <a:srgbClr val="660066"/>
                </a:solidFill>
                <a:latin typeface="Helvetica" pitchFamily="34" charset="0"/>
              </a:rPr>
              <a:t>Increased productivity</a:t>
            </a:r>
            <a:endParaRPr lang="en-US" b="1" i="1" cap="small" dirty="0" smtClean="0">
              <a:solidFill>
                <a:srgbClr val="660066"/>
              </a:solidFill>
              <a:latin typeface="Helvetica" pitchFamily="34" charset="0"/>
            </a:endParaRPr>
          </a:p>
        </p:txBody>
      </p:sp>
      <p:sp>
        <p:nvSpPr>
          <p:cNvPr id="15" name="TextBox 14"/>
          <p:cNvSpPr txBox="1"/>
          <p:nvPr/>
        </p:nvSpPr>
        <p:spPr>
          <a:xfrm>
            <a:off x="5791200" y="1143000"/>
            <a:ext cx="3048000" cy="461665"/>
          </a:xfrm>
          <a:prstGeom prst="rect">
            <a:avLst/>
          </a:prstGeom>
          <a:noFill/>
        </p:spPr>
        <p:txBody>
          <a:bodyPr wrap="square" rtlCol="0">
            <a:spAutoFit/>
          </a:bodyPr>
          <a:lstStyle/>
          <a:p>
            <a:pPr marL="0" lvl="1" algn="ctr"/>
            <a:r>
              <a:rPr lang="en-US" sz="2400" b="1" dirty="0" smtClean="0">
                <a:solidFill>
                  <a:srgbClr val="C00000"/>
                </a:solidFill>
                <a:latin typeface="Georgia" pitchFamily="18" charset="0"/>
              </a:rPr>
              <a:t>Shared objectives</a:t>
            </a:r>
            <a:endParaRPr lang="en-US" sz="2400" b="1" i="1" dirty="0" smtClean="0">
              <a:solidFill>
                <a:srgbClr val="C00000"/>
              </a:solidFill>
              <a:latin typeface="Georgia" pitchFamily="18" charset="0"/>
            </a:endParaRPr>
          </a:p>
        </p:txBody>
      </p:sp>
      <p:sp>
        <p:nvSpPr>
          <p:cNvPr id="16" name="TextBox 15"/>
          <p:cNvSpPr txBox="1"/>
          <p:nvPr/>
        </p:nvSpPr>
        <p:spPr>
          <a:xfrm>
            <a:off x="228600" y="2819400"/>
            <a:ext cx="2438400" cy="369332"/>
          </a:xfrm>
          <a:prstGeom prst="rect">
            <a:avLst/>
          </a:prstGeom>
          <a:noFill/>
        </p:spPr>
        <p:txBody>
          <a:bodyPr wrap="square" lIns="0" rIns="0" rtlCol="0">
            <a:spAutoFit/>
          </a:bodyPr>
          <a:lstStyle/>
          <a:p>
            <a:pPr marL="0" lvl="1" algn="ctr"/>
            <a:r>
              <a:rPr lang="en-US" b="1" cap="small" dirty="0" smtClean="0">
                <a:solidFill>
                  <a:schemeClr val="accent6">
                    <a:lumMod val="50000"/>
                  </a:schemeClr>
                </a:solidFill>
              </a:rPr>
              <a:t>Achievement of Goals</a:t>
            </a:r>
            <a:endParaRPr lang="en-US" b="1" i="1" cap="small" dirty="0" smtClean="0">
              <a:solidFill>
                <a:schemeClr val="accent6">
                  <a:lumMod val="50000"/>
                </a:schemeClr>
              </a:solidFill>
              <a:latin typeface="Adobe Caslon Pro Bold" pitchFamily="18" charset="0"/>
            </a:endParaRPr>
          </a:p>
        </p:txBody>
      </p:sp>
      <p:sp>
        <p:nvSpPr>
          <p:cNvPr id="17" name="TextBox 16"/>
          <p:cNvSpPr txBox="1"/>
          <p:nvPr/>
        </p:nvSpPr>
        <p:spPr>
          <a:xfrm>
            <a:off x="3124200" y="3048000"/>
            <a:ext cx="2895600" cy="923330"/>
          </a:xfrm>
          <a:prstGeom prst="rect">
            <a:avLst/>
          </a:prstGeom>
          <a:noFill/>
        </p:spPr>
        <p:txBody>
          <a:bodyPr wrap="square" rtlCol="0">
            <a:spAutoFit/>
          </a:bodyPr>
          <a:lstStyle/>
          <a:p>
            <a:r>
              <a:rPr lang="en-US" sz="5400" b="1" dirty="0" smtClean="0">
                <a:solidFill>
                  <a:srgbClr val="003D4D"/>
                </a:solidFill>
                <a:effectLst>
                  <a:outerShdw blurRad="38100" dist="38100" dir="2700000" algn="tl">
                    <a:srgbClr val="000000">
                      <a:alpha val="43137"/>
                    </a:srgbClr>
                  </a:outerShdw>
                </a:effectLst>
              </a:rPr>
              <a:t>Loyalty</a:t>
            </a:r>
            <a:endParaRPr lang="en-US" sz="5400" b="1" i="1" dirty="0" smtClean="0">
              <a:solidFill>
                <a:srgbClr val="003D4D"/>
              </a:solidFill>
              <a:effectLst>
                <a:outerShdw blurRad="38100" dist="38100" dir="2700000" algn="tl">
                  <a:srgbClr val="000000">
                    <a:alpha val="43137"/>
                  </a:srgbClr>
                </a:outerShdw>
              </a:effectLst>
              <a:latin typeface="Adobe Caslon Pro Bold" pitchFamily="18" charset="0"/>
            </a:endParaRPr>
          </a:p>
        </p:txBody>
      </p:sp>
      <p:sp>
        <p:nvSpPr>
          <p:cNvPr id="18" name="TextBox 17"/>
          <p:cNvSpPr txBox="1"/>
          <p:nvPr/>
        </p:nvSpPr>
        <p:spPr>
          <a:xfrm>
            <a:off x="3962400" y="4876800"/>
            <a:ext cx="2438400" cy="1015663"/>
          </a:xfrm>
          <a:prstGeom prst="rect">
            <a:avLst/>
          </a:prstGeom>
          <a:noFill/>
        </p:spPr>
        <p:txBody>
          <a:bodyPr wrap="square" rtlCol="0">
            <a:spAutoFit/>
          </a:bodyPr>
          <a:lstStyle/>
          <a:p>
            <a:pPr marL="0" lvl="1" algn="ctr"/>
            <a:r>
              <a:rPr lang="en-US" sz="2000" dirty="0" smtClean="0">
                <a:solidFill>
                  <a:srgbClr val="660066"/>
                </a:solidFill>
                <a:latin typeface="Georgia" pitchFamily="18" charset="0"/>
              </a:rPr>
              <a:t>Provides a feeling of security and confidence</a:t>
            </a:r>
            <a:endParaRPr lang="en-US" sz="2000" i="1" dirty="0" smtClean="0">
              <a:solidFill>
                <a:srgbClr val="660066"/>
              </a:solidFill>
              <a:latin typeface="Georgia" pitchFamily="18" charset="0"/>
            </a:endParaRPr>
          </a:p>
        </p:txBody>
      </p:sp>
    </p:spTree>
    <p:custDataLst>
      <p:tags r:id="rId1"/>
    </p:custDataLst>
  </p:cSld>
  <p:clrMapOvr>
    <a:masterClrMapping/>
  </p:clrMapOvr>
  <p:transition advTm="347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0"/>
                                  </p:iterate>
                                  <p:childTnLst>
                                    <p:set>
                                      <p:cBhvr>
                                        <p:cTn id="6" dur="1" fill="hold">
                                          <p:stCondLst>
                                            <p:cond delay="0"/>
                                          </p:stCondLst>
                                        </p:cTn>
                                        <p:tgtEl>
                                          <p:spTgt spid="8"/>
                                        </p:tgtEl>
                                        <p:attrNameLst>
                                          <p:attrName>style.visibility</p:attrName>
                                        </p:attrNameLst>
                                      </p:cBhvr>
                                      <p:to>
                                        <p:strVal val="visible"/>
                                      </p:to>
                                    </p:set>
                                  </p:childTnLst>
                                </p:cTn>
                              </p:par>
                              <p:par>
                                <p:cTn id="7" presetID="3" presetClass="emph" presetSubtype="2" accel="50000" fill="hold" grpId="1" nodeType="withEffect">
                                  <p:stCondLst>
                                    <p:cond delay="0"/>
                                  </p:stCondLst>
                                  <p:iterate type="wd">
                                    <p:tmPct val="0"/>
                                  </p:iterate>
                                  <p:childTnLst>
                                    <p:animClr clrSpc="rgb">
                                      <p:cBhvr override="childStyle">
                                        <p:cTn id="8" dur="2000" fill="hold"/>
                                        <p:tgtEl>
                                          <p:spTgt spid="8"/>
                                        </p:tgtEl>
                                        <p:attrNameLst>
                                          <p:attrName>style.color</p:attrName>
                                        </p:attrNameLst>
                                      </p:cBhvr>
                                      <p:to>
                                        <a:srgbClr val="004BE2"/>
                                      </p:to>
                                    </p:animClr>
                                  </p:childTnLst>
                                </p:cTn>
                              </p:par>
                            </p:childTnLst>
                          </p:cTn>
                        </p:par>
                        <p:par>
                          <p:cTn id="9" fill="hold">
                            <p:stCondLst>
                              <p:cond delay="2000"/>
                            </p:stCondLst>
                            <p:childTnLst>
                              <p:par>
                                <p:cTn id="10" presetID="56" presetClass="path" presetSubtype="0" accel="50000" decel="50000" fill="hold" grpId="2" nodeType="afterEffect">
                                  <p:stCondLst>
                                    <p:cond delay="0"/>
                                  </p:stCondLst>
                                  <p:iterate type="wd">
                                    <p:tmPct val="10000"/>
                                  </p:iterate>
                                  <p:childTnLst>
                                    <p:animMotion origin="layout" path="M 0 2.53469E-6 L 0.2 -0.19982 " pathEditMode="relative" rAng="0" ptsTypes="AA">
                                      <p:cBhvr>
                                        <p:cTn id="11" dur="2000" fill="hold"/>
                                        <p:tgtEl>
                                          <p:spTgt spid="8"/>
                                        </p:tgtEl>
                                        <p:attrNameLst>
                                          <p:attrName>ppt_x</p:attrName>
                                          <p:attrName>ppt_y</p:attrName>
                                        </p:attrNameLst>
                                      </p:cBhvr>
                                      <p:rCtr x="100" y="-100"/>
                                    </p:animMotion>
                                  </p:childTnLst>
                                  <p:subTnLst>
                                    <p:animClr>
                                      <p:cBhvr override="childStyle">
                                        <p:cTn dur="1" fill="hold" display="0" masterRel="nextClick" afterEffect="1"/>
                                        <p:tgtEl>
                                          <p:spTgt spid="8"/>
                                        </p:tgtEl>
                                        <p:attrNameLst>
                                          <p:attrName>ppt_c</p:attrName>
                                        </p:attrNameLst>
                                      </p:cBhvr>
                                      <p:to>
                                        <a:srgbClr val="CCECFF"/>
                                      </p:to>
                                    </p:animClr>
                                  </p:subTnLst>
                                </p:cTn>
                              </p:par>
                            </p:childTnLst>
                          </p:cTn>
                        </p:par>
                        <p:par>
                          <p:cTn id="12" fill="hold">
                            <p:stCondLst>
                              <p:cond delay="4000"/>
                            </p:stCondLst>
                            <p:childTnLst>
                              <p:par>
                                <p:cTn id="13" presetID="29" presetClass="entr" presetSubtype="0" fill="hold" grpId="0" nodeType="after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ppt_x</p:attrName>
                                        </p:attrNameLst>
                                      </p:cBhvr>
                                      <p:tavLst>
                                        <p:tav tm="0">
                                          <p:val>
                                            <p:strVal val="#ppt_x-.2"/>
                                          </p:val>
                                        </p:tav>
                                        <p:tav tm="100000">
                                          <p:val>
                                            <p:strVal val="#ppt_x"/>
                                          </p:val>
                                        </p:tav>
                                      </p:tavLst>
                                    </p:anim>
                                    <p:anim calcmode="lin" valueType="num">
                                      <p:cBhvr>
                                        <p:cTn id="16"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7" dur="1000"/>
                                        <p:tgtEl>
                                          <p:spTgt spid="11"/>
                                        </p:tgtEl>
                                      </p:cBhvr>
                                    </p:animEffect>
                                  </p:childTnLst>
                                  <p:subTnLst>
                                    <p:animClr>
                                      <p:cBhvr override="childStyle">
                                        <p:cTn dur="1" fill="hold" display="0" masterRel="nextClick" afterEffect="1"/>
                                        <p:tgtEl>
                                          <p:spTgt spid="11"/>
                                        </p:tgtEl>
                                        <p:attrNameLst>
                                          <p:attrName>ppt_c</p:attrName>
                                        </p:attrNameLst>
                                      </p:cBhvr>
                                      <p:to>
                                        <a:srgbClr val="FF9999"/>
                                      </p:to>
                                    </p:animClr>
                                  </p:subTnLst>
                                </p:cTn>
                              </p:par>
                            </p:childTnLst>
                          </p:cTn>
                        </p:par>
                        <p:par>
                          <p:cTn id="18" fill="hold">
                            <p:stCondLst>
                              <p:cond delay="6000"/>
                            </p:stCondLst>
                            <p:childTnLst>
                              <p:par>
                                <p:cTn id="19" presetID="10" presetClass="entr" presetSubtype="0" fill="hold" grpId="1" nodeType="after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000"/>
                                        <p:tgtEl>
                                          <p:spTgt spid="14"/>
                                        </p:tgtEl>
                                      </p:cBhvr>
                                    </p:animEffect>
                                  </p:childTnLst>
                                </p:cTn>
                              </p:par>
                            </p:childTnLst>
                          </p:cTn>
                        </p:par>
                        <p:par>
                          <p:cTn id="22" fill="hold">
                            <p:stCondLst>
                              <p:cond delay="9000"/>
                            </p:stCondLst>
                            <p:childTnLst>
                              <p:par>
                                <p:cTn id="23" presetID="3" presetClass="emph" presetSubtype="2" fill="hold" grpId="2" nodeType="afterEffect">
                                  <p:stCondLst>
                                    <p:cond delay="0"/>
                                  </p:stCondLst>
                                  <p:childTnLst>
                                    <p:animClr clrSpc="rgb">
                                      <p:cBhvr override="childStyle">
                                        <p:cTn id="24" dur="2000" fill="hold"/>
                                        <p:tgtEl>
                                          <p:spTgt spid="14"/>
                                        </p:tgtEl>
                                        <p:attrNameLst>
                                          <p:attrName>style.color</p:attrName>
                                        </p:attrNameLst>
                                      </p:cBhvr>
                                      <p:to>
                                        <a:srgbClr val="CC99FF"/>
                                      </p:to>
                                    </p:animClr>
                                  </p:childTnLst>
                                </p:cTn>
                              </p:par>
                            </p:childTnLst>
                          </p:cTn>
                        </p:par>
                        <p:par>
                          <p:cTn id="25" fill="hold">
                            <p:stCondLst>
                              <p:cond delay="11000"/>
                            </p:stCondLst>
                            <p:childTnLst>
                              <p:par>
                                <p:cTn id="26" presetID="22" presetClass="entr" presetSubtype="8" fill="hold" grpId="1" nodeType="afterEffect">
                                  <p:stCondLst>
                                    <p:cond delay="1000"/>
                                  </p:stCondLst>
                                  <p:iterate type="lt">
                                    <p:tmPct val="0"/>
                                  </p:iterate>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wipe(left)">
                                      <p:cBhvr>
                                        <p:cTn id="28" dur="500"/>
                                        <p:tgtEl>
                                          <p:spTgt spid="10">
                                            <p:txEl>
                                              <p:pRg st="0" end="0"/>
                                            </p:txEl>
                                          </p:spTgt>
                                        </p:tgtEl>
                                      </p:cBhvr>
                                    </p:animEffect>
                                  </p:childTnLst>
                                </p:cTn>
                              </p:par>
                            </p:childTnLst>
                          </p:cTn>
                        </p:par>
                        <p:par>
                          <p:cTn id="29" fill="hold">
                            <p:stCondLst>
                              <p:cond delay="12500"/>
                            </p:stCondLst>
                            <p:childTnLst>
                              <p:par>
                                <p:cTn id="30" presetID="3" presetClass="emph" presetSubtype="2" fill="hold" nodeType="afterEffect">
                                  <p:stCondLst>
                                    <p:cond delay="0"/>
                                  </p:stCondLst>
                                  <p:iterate type="lt">
                                    <p:tmPct val="0"/>
                                  </p:iterate>
                                  <p:childTnLst>
                                    <p:animClr clrSpc="rgb">
                                      <p:cBhvr override="childStyle">
                                        <p:cTn id="31" dur="2000" fill="hold"/>
                                        <p:tgtEl>
                                          <p:spTgt spid="10">
                                            <p:txEl>
                                              <p:pRg st="0" end="0"/>
                                            </p:txEl>
                                          </p:spTgt>
                                        </p:tgtEl>
                                        <p:attrNameLst>
                                          <p:attrName>style.color</p:attrName>
                                        </p:attrNameLst>
                                      </p:cBhvr>
                                      <p:to>
                                        <a:srgbClr val="99CCFF"/>
                                      </p:to>
                                    </p:animClr>
                                  </p:childTnLst>
                                </p:cTn>
                              </p:par>
                            </p:childTnLst>
                          </p:cTn>
                        </p:par>
                        <p:par>
                          <p:cTn id="32" fill="hold">
                            <p:stCondLst>
                              <p:cond delay="14500"/>
                            </p:stCondLst>
                            <p:childTnLst>
                              <p:par>
                                <p:cTn id="33" presetID="9" presetClass="entr" presetSubtype="0" fill="hold" grpId="0" nodeType="afterEffect">
                                  <p:stCondLst>
                                    <p:cond delay="100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subTnLst>
                                    <p:animClr>
                                      <p:cBhvr override="childStyle">
                                        <p:cTn dur="1" fill="hold" display="0" masterRel="nextClick" afterEffect="1"/>
                                        <p:tgtEl>
                                          <p:spTgt spid="15"/>
                                        </p:tgtEl>
                                        <p:attrNameLst>
                                          <p:attrName>ppt_c</p:attrName>
                                        </p:attrNameLst>
                                      </p:cBhvr>
                                      <p:to>
                                        <a:srgbClr val="D78383"/>
                                      </p:to>
                                    </p:animClr>
                                  </p:subTnLst>
                                </p:cTn>
                              </p:par>
                            </p:childTnLst>
                          </p:cTn>
                        </p:par>
                        <p:par>
                          <p:cTn id="36" fill="hold">
                            <p:stCondLst>
                              <p:cond delay="16000"/>
                            </p:stCondLst>
                            <p:childTnLst>
                              <p:par>
                                <p:cTn id="37" presetID="1" presetClass="entr" presetSubtype="0" fill="hold" grpId="0" nodeType="afterEffect">
                                  <p:stCondLst>
                                    <p:cond delay="100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17000"/>
                            </p:stCondLst>
                            <p:childTnLst>
                              <p:par>
                                <p:cTn id="40" presetID="0" presetClass="path" presetSubtype="0" accel="50000" decel="50000" fill="hold" grpId="1" nodeType="afterEffect">
                                  <p:stCondLst>
                                    <p:cond delay="0"/>
                                  </p:stCondLst>
                                  <p:childTnLst>
                                    <p:animMotion origin="layout" path="M 0 -2.09991E-6 L -0.33333 0.26573 " pathEditMode="relative" rAng="0" ptsTypes="AA">
                                      <p:cBhvr>
                                        <p:cTn id="41" dur="2000" fill="hold"/>
                                        <p:tgtEl>
                                          <p:spTgt spid="17"/>
                                        </p:tgtEl>
                                        <p:attrNameLst>
                                          <p:attrName>ppt_x</p:attrName>
                                          <p:attrName>ppt_y</p:attrName>
                                        </p:attrNameLst>
                                      </p:cBhvr>
                                      <p:rCtr x="-167" y="133"/>
                                    </p:animMotion>
                                  </p:childTnLst>
                                  <p:subTnLst>
                                    <p:animClr>
                                      <p:cBhvr override="childStyle">
                                        <p:cTn dur="1" fill="hold" display="0" masterRel="nextClick" afterEffect="1"/>
                                        <p:tgtEl>
                                          <p:spTgt spid="17"/>
                                        </p:tgtEl>
                                        <p:attrNameLst>
                                          <p:attrName>ppt_c</p:attrName>
                                        </p:attrNameLst>
                                      </p:cBhvr>
                                      <p:to>
                                        <a:schemeClr val="accent1"/>
                                      </p:to>
                                    </p:animClr>
                                  </p:subTnLst>
                                </p:cTn>
                              </p:par>
                            </p:childTnLst>
                          </p:cTn>
                        </p:par>
                        <p:par>
                          <p:cTn id="42" fill="hold">
                            <p:stCondLst>
                              <p:cond delay="19000"/>
                            </p:stCondLst>
                            <p:childTnLst>
                              <p:par>
                                <p:cTn id="43" presetID="54" presetClass="entr" presetSubtype="0" accel="100000" fill="hold" grpId="0" nodeType="afterEffect">
                                  <p:stCondLst>
                                    <p:cond delay="100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strVal val="#ppt_w*0.05"/>
                                          </p:val>
                                        </p:tav>
                                        <p:tav tm="100000">
                                          <p:val>
                                            <p:strVal val="#ppt_w"/>
                                          </p:val>
                                        </p:tav>
                                      </p:tavLst>
                                    </p:anim>
                                    <p:anim calcmode="lin" valueType="num">
                                      <p:cBhvr>
                                        <p:cTn id="46" dur="500" fill="hold"/>
                                        <p:tgtEl>
                                          <p:spTgt spid="13"/>
                                        </p:tgtEl>
                                        <p:attrNameLst>
                                          <p:attrName>ppt_h</p:attrName>
                                        </p:attrNameLst>
                                      </p:cBhvr>
                                      <p:tavLst>
                                        <p:tav tm="0">
                                          <p:val>
                                            <p:strVal val="#ppt_h"/>
                                          </p:val>
                                        </p:tav>
                                        <p:tav tm="100000">
                                          <p:val>
                                            <p:strVal val="#ppt_h"/>
                                          </p:val>
                                        </p:tav>
                                      </p:tavLst>
                                    </p:anim>
                                    <p:anim calcmode="lin" valueType="num">
                                      <p:cBhvr>
                                        <p:cTn id="47" dur="500" fill="hold"/>
                                        <p:tgtEl>
                                          <p:spTgt spid="13"/>
                                        </p:tgtEl>
                                        <p:attrNameLst>
                                          <p:attrName>ppt_x</p:attrName>
                                        </p:attrNameLst>
                                      </p:cBhvr>
                                      <p:tavLst>
                                        <p:tav tm="0">
                                          <p:val>
                                            <p:strVal val="#ppt_x-.2"/>
                                          </p:val>
                                        </p:tav>
                                        <p:tav tm="100000">
                                          <p:val>
                                            <p:strVal val="#ppt_x"/>
                                          </p:val>
                                        </p:tav>
                                      </p:tavLst>
                                    </p:anim>
                                    <p:anim calcmode="lin" valueType="num">
                                      <p:cBhvr>
                                        <p:cTn id="48" dur="500" fill="hold"/>
                                        <p:tgtEl>
                                          <p:spTgt spid="13"/>
                                        </p:tgtEl>
                                        <p:attrNameLst>
                                          <p:attrName>ppt_y</p:attrName>
                                        </p:attrNameLst>
                                      </p:cBhvr>
                                      <p:tavLst>
                                        <p:tav tm="0">
                                          <p:val>
                                            <p:strVal val="#ppt_y"/>
                                          </p:val>
                                        </p:tav>
                                        <p:tav tm="100000">
                                          <p:val>
                                            <p:strVal val="#ppt_y"/>
                                          </p:val>
                                        </p:tav>
                                      </p:tavLst>
                                    </p:anim>
                                    <p:animEffect transition="in" filter="fade">
                                      <p:cBhvr>
                                        <p:cTn id="49" dur="500"/>
                                        <p:tgtEl>
                                          <p:spTgt spid="13"/>
                                        </p:tgtEl>
                                      </p:cBhvr>
                                    </p:animEffect>
                                  </p:childTnLst>
                                </p:cTn>
                              </p:par>
                            </p:childTnLst>
                          </p:cTn>
                        </p:par>
                        <p:par>
                          <p:cTn id="50" fill="hold">
                            <p:stCondLst>
                              <p:cond delay="20500"/>
                            </p:stCondLst>
                            <p:childTnLst>
                              <p:par>
                                <p:cTn id="51" presetID="37" presetClass="entr" presetSubtype="0" fill="hold" grpId="0" nodeType="afterEffect">
                                  <p:stCondLst>
                                    <p:cond delay="10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900" decel="100000" fill="hold"/>
                                        <p:tgtEl>
                                          <p:spTgt spid="16"/>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57" fill="hold">
                            <p:stCondLst>
                              <p:cond delay="22500"/>
                            </p:stCondLst>
                            <p:childTnLst>
                              <p:par>
                                <p:cTn id="58" presetID="3" presetClass="emph" presetSubtype="2" fill="hold" grpId="1" nodeType="afterEffect">
                                  <p:stCondLst>
                                    <p:cond delay="500"/>
                                  </p:stCondLst>
                                  <p:childTnLst>
                                    <p:animClr clrSpc="rgb">
                                      <p:cBhvr override="childStyle">
                                        <p:cTn id="59" dur="2000" fill="hold"/>
                                        <p:tgtEl>
                                          <p:spTgt spid="16"/>
                                        </p:tgtEl>
                                        <p:attrNameLst>
                                          <p:attrName>style.color</p:attrName>
                                        </p:attrNameLst>
                                      </p:cBhvr>
                                      <p:to>
                                        <a:srgbClr val="666699"/>
                                      </p:to>
                                    </p:animClr>
                                  </p:childTnLst>
                                </p:cTn>
                              </p:par>
                            </p:childTnLst>
                          </p:cTn>
                        </p:par>
                        <p:par>
                          <p:cTn id="60" fill="hold">
                            <p:stCondLst>
                              <p:cond delay="25000"/>
                            </p:stCondLst>
                            <p:childTnLst>
                              <p:par>
                                <p:cTn id="61" presetID="4" presetClass="entr" presetSubtype="32" fill="hold" grpId="0" nodeType="afterEffect">
                                  <p:stCondLst>
                                    <p:cond delay="1000"/>
                                  </p:stCondLst>
                                  <p:childTnLst>
                                    <p:set>
                                      <p:cBhvr>
                                        <p:cTn id="62" dur="1" fill="hold">
                                          <p:stCondLst>
                                            <p:cond delay="0"/>
                                          </p:stCondLst>
                                        </p:cTn>
                                        <p:tgtEl>
                                          <p:spTgt spid="12"/>
                                        </p:tgtEl>
                                        <p:attrNameLst>
                                          <p:attrName>style.visibility</p:attrName>
                                        </p:attrNameLst>
                                      </p:cBhvr>
                                      <p:to>
                                        <p:strVal val="visible"/>
                                      </p:to>
                                    </p:set>
                                    <p:animEffect transition="in" filter="box(out)">
                                      <p:cBhvr>
                                        <p:cTn id="63" dur="500"/>
                                        <p:tgtEl>
                                          <p:spTgt spid="12"/>
                                        </p:tgtEl>
                                      </p:cBhvr>
                                    </p:animEffect>
                                  </p:childTnLst>
                                  <p:subTnLst>
                                    <p:animClr>
                                      <p:cBhvr override="childStyle">
                                        <p:cTn dur="1" fill="hold" display="0" masterRel="nextClick" afterEffect="1"/>
                                        <p:tgtEl>
                                          <p:spTgt spid="12"/>
                                        </p:tgtEl>
                                        <p:attrNameLst>
                                          <p:attrName>ppt_c</p:attrName>
                                        </p:attrNameLst>
                                      </p:cBhvr>
                                      <p:to>
                                        <a:srgbClr val="5F5F5F"/>
                                      </p:to>
                                    </p:animClr>
                                  </p:subTnLst>
                                </p:cTn>
                              </p:par>
                            </p:childTnLst>
                          </p:cTn>
                        </p:par>
                        <p:par>
                          <p:cTn id="64" fill="hold">
                            <p:stCondLst>
                              <p:cond delay="26500"/>
                            </p:stCondLst>
                            <p:childTnLst>
                              <p:par>
                                <p:cTn id="65" presetID="7" presetClass="entr" presetSubtype="8" fill="hold" grpId="0" nodeType="afterEffect">
                                  <p:stCondLst>
                                    <p:cond delay="100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3000" fill="hold"/>
                                        <p:tgtEl>
                                          <p:spTgt spid="9"/>
                                        </p:tgtEl>
                                        <p:attrNameLst>
                                          <p:attrName>ppt_x</p:attrName>
                                        </p:attrNameLst>
                                      </p:cBhvr>
                                      <p:tavLst>
                                        <p:tav tm="0">
                                          <p:val>
                                            <p:strVal val="0-#ppt_w/2"/>
                                          </p:val>
                                        </p:tav>
                                        <p:tav tm="100000">
                                          <p:val>
                                            <p:strVal val="#ppt_x"/>
                                          </p:val>
                                        </p:tav>
                                      </p:tavLst>
                                    </p:anim>
                                    <p:anim calcmode="lin" valueType="num">
                                      <p:cBhvr additive="base">
                                        <p:cTn id="68" dur="3000" fill="hold"/>
                                        <p:tgtEl>
                                          <p:spTgt spid="9"/>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9"/>
                                        </p:tgtEl>
                                        <p:attrNameLst>
                                          <p:attrName>ppt_c</p:attrName>
                                        </p:attrNameLst>
                                      </p:cBhvr>
                                      <p:to>
                                        <a:srgbClr val="FF99CC"/>
                                      </p:to>
                                    </p:animClr>
                                  </p:subTnLst>
                                </p:cTn>
                              </p:par>
                            </p:childTnLst>
                          </p:cTn>
                        </p:par>
                        <p:par>
                          <p:cTn id="69" fill="hold">
                            <p:stCondLst>
                              <p:cond delay="30500"/>
                            </p:stCondLst>
                            <p:childTnLst>
                              <p:par>
                                <p:cTn id="70" presetID="37" presetClass="entr" presetSubtype="0" fill="hold" grpId="0" nodeType="afterEffect">
                                  <p:stCondLst>
                                    <p:cond delay="100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900" decel="100000" fill="hold"/>
                                        <p:tgtEl>
                                          <p:spTgt spid="18"/>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subTnLst>
                                    <p:animClr>
                                      <p:cBhvr override="childStyle">
                                        <p:cTn dur="1" fill="hold" display="0" masterRel="nextClick" afterEffect="1"/>
                                        <p:tgtEl>
                                          <p:spTgt spid="18"/>
                                        </p:tgtEl>
                                        <p:attrNameLst>
                                          <p:attrName>ppt_c</p:attrName>
                                        </p:attrNameLst>
                                      </p:cBhvr>
                                      <p:to>
                                        <a:srgbClr val="CCCCFF"/>
                                      </p:to>
                                    </p:animClr>
                                  </p:subTnLst>
                                </p:cTn>
                              </p:par>
                            </p:childTnLst>
                          </p:cTn>
                        </p:par>
                        <p:par>
                          <p:cTn id="76" fill="hold">
                            <p:stCondLst>
                              <p:cond delay="32500"/>
                            </p:stCondLst>
                            <p:childTnLst>
                              <p:par>
                                <p:cTn id="77" presetID="1" presetClass="entr" presetSubtype="0" fill="hold" grpId="0" nodeType="afterEffect">
                                  <p:stCondLst>
                                    <p:cond delay="1000"/>
                                  </p:stCondLst>
                                  <p:iterate type="lt">
                                    <p:tmAbs val="0"/>
                                  </p:iterate>
                                  <p:childTnLst>
                                    <p:set>
                                      <p:cBhvr>
                                        <p:cTn id="78" dur="1" fill="hold">
                                          <p:stCondLst>
                                            <p:cond delay="0"/>
                                          </p:stCondLst>
                                        </p:cTn>
                                        <p:tgtEl>
                                          <p:spTgt spid="5">
                                            <p:txEl>
                                              <p:pRg st="0" end="0"/>
                                            </p:txEl>
                                          </p:spTgt>
                                        </p:tgtEl>
                                        <p:attrNameLst>
                                          <p:attrName>style.visibility</p:attrName>
                                        </p:attrNameLst>
                                      </p:cBhvr>
                                      <p:to>
                                        <p:strVal val="visible"/>
                                      </p:to>
                                    </p:set>
                                  </p:childTnLst>
                                </p:cTn>
                              </p:par>
                            </p:childTnLst>
                          </p:cTn>
                        </p:par>
                        <p:par>
                          <p:cTn id="79" fill="hold">
                            <p:stCondLst>
                              <p:cond delay="33500"/>
                            </p:stCondLst>
                            <p:childTnLst>
                              <p:par>
                                <p:cTn id="80" presetID="28" presetClass="emph" presetSubtype="0" fill="hold" grpId="1" nodeType="afterEffect">
                                  <p:stCondLst>
                                    <p:cond delay="0"/>
                                  </p:stCondLst>
                                  <p:iterate type="lt">
                                    <p:tmPct val="10000"/>
                                  </p:iterate>
                                  <p:childTnLst>
                                    <p:animClr clrSpc="rgb">
                                      <p:cBhvr override="childStyle">
                                        <p:cTn id="81" dur="500" fill="hold"/>
                                        <p:tgtEl>
                                          <p:spTgt spid="5">
                                            <p:txEl>
                                              <p:pRg st="0" end="0"/>
                                            </p:txEl>
                                          </p:spTgt>
                                        </p:tgtEl>
                                        <p:attrNameLst>
                                          <p:attrName>style.color</p:attrName>
                                        </p:attrNameLst>
                                      </p:cBhvr>
                                      <p:to>
                                        <a:srgbClr val="0091B5"/>
                                      </p:to>
                                    </p:animClr>
                                    <p:animClr clrSpc="rgb">
                                      <p:cBhvr>
                                        <p:cTn id="82" dur="500" fill="hold"/>
                                        <p:tgtEl>
                                          <p:spTgt spid="5">
                                            <p:txEl>
                                              <p:pRg st="0" end="0"/>
                                            </p:txEl>
                                          </p:spTgt>
                                        </p:tgtEl>
                                        <p:attrNameLst>
                                          <p:attrName>fillcolor</p:attrName>
                                        </p:attrNameLst>
                                      </p:cBhvr>
                                      <p:to>
                                        <a:srgbClr val="0091B5"/>
                                      </p:to>
                                    </p:animClr>
                                    <p:set>
                                      <p:cBhvr>
                                        <p:cTn id="83" dur="500" fill="hold"/>
                                        <p:tgtEl>
                                          <p:spTgt spid="5">
                                            <p:txEl>
                                              <p:pRg st="0" end="0"/>
                                            </p:txEl>
                                          </p:spTgt>
                                        </p:tgtEl>
                                        <p:attrNameLst>
                                          <p:attrName>fill.type</p:attrName>
                                        </p:attrNameLst>
                                      </p:cBhvr>
                                      <p:to>
                                        <p:strVal val="solid"/>
                                      </p:to>
                                    </p:set>
                                    <p:anim to="1.5" calcmode="lin" valueType="num">
                                      <p:cBhvr override="childStyle">
                                        <p:cTn id="84" dur="500" fill="hold"/>
                                        <p:tgtEl>
                                          <p:spTgt spid="5">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allAtOnce"/>
      <p:bldP spid="8" grpId="0"/>
      <p:bldP spid="8" grpId="1"/>
      <p:bldP spid="8" grpId="2"/>
      <p:bldP spid="9" grpId="0"/>
      <p:bldP spid="10" grpId="1" build="allAtOnce"/>
      <p:bldP spid="11" grpId="0"/>
      <p:bldP spid="12" grpId="0"/>
      <p:bldP spid="13" grpId="0"/>
      <p:bldP spid="14" grpId="1"/>
      <p:bldP spid="14" grpId="2"/>
      <p:bldP spid="15" grpId="0"/>
      <p:bldP spid="16" grpId="0"/>
      <p:bldP spid="16" grpId="1"/>
      <p:bldP spid="17" grpId="0"/>
      <p:bldP spid="17" grpId="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23</a:t>
            </a:fld>
            <a:endParaRPr lang="en-US" kern="0" dirty="0">
              <a:solidFill>
                <a:sysClr val="windowText" lastClr="000000"/>
              </a:solidFill>
            </a:endParaRPr>
          </a:p>
        </p:txBody>
      </p:sp>
      <p:sp>
        <p:nvSpPr>
          <p:cNvPr id="10" name="Title 9"/>
          <p:cNvSpPr>
            <a:spLocks noGrp="1"/>
          </p:cNvSpPr>
          <p:nvPr>
            <p:ph type="title"/>
          </p:nvPr>
        </p:nvSpPr>
        <p:spPr/>
        <p:txBody>
          <a:bodyPr/>
          <a:lstStyle/>
          <a:p>
            <a:r>
              <a:rPr lang="en-US" dirty="0" smtClean="0"/>
              <a:t>	Building Trust:  What Did You Learn?</a:t>
            </a:r>
            <a:endParaRPr lang="en-US" dirty="0"/>
          </a:p>
        </p:txBody>
      </p:sp>
      <p:sp>
        <p:nvSpPr>
          <p:cNvPr id="5" name="Title 1"/>
          <p:cNvSpPr txBox="1">
            <a:spLocks/>
          </p:cNvSpPr>
          <p:nvPr/>
        </p:nvSpPr>
        <p:spPr>
          <a:xfrm>
            <a:off x="0" y="3177210"/>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Knowledge Check</a:t>
            </a:r>
            <a:endParaRPr lang="en-US" sz="3000" baseline="60000" dirty="0" smtClean="0">
              <a:solidFill>
                <a:srgbClr val="0091B5"/>
              </a:solidFill>
              <a:latin typeface="Arial" pitchFamily="34" charset="0"/>
              <a:cs typeface="Arial" pitchFamily="34" charset="0"/>
            </a:endParaRPr>
          </a:p>
        </p:txBody>
      </p:sp>
      <p:sp>
        <p:nvSpPr>
          <p:cNvPr id="8" name="TextBox 7"/>
          <p:cNvSpPr txBox="1"/>
          <p:nvPr/>
        </p:nvSpPr>
        <p:spPr>
          <a:xfrm>
            <a:off x="236302" y="6309684"/>
            <a:ext cx="8286243" cy="200055"/>
          </a:xfrm>
          <a:prstGeom prst="rect">
            <a:avLst/>
          </a:prstGeom>
          <a:noFill/>
        </p:spPr>
        <p:txBody>
          <a:bodyPr wrap="none" rtlCol="0">
            <a:spAutoFit/>
          </a:bodyPr>
          <a:lstStyle/>
          <a:p>
            <a:r>
              <a:rPr lang="en-US" sz="700" baseline="30000" dirty="0" smtClean="0"/>
              <a:t>7</a:t>
            </a:r>
            <a:r>
              <a:rPr lang="en-US" sz="700" dirty="0" smtClean="0"/>
              <a:t>Knowledge Check questions are from Skillport. Web. Skillsoft Leadership Advantage: Building and Leading Teams 2.0. ID: sla_02_a23_sla_enus  Accessed February 6, 2014. (</a:t>
            </a:r>
            <a:r>
              <a:rPr lang="en-US" sz="700" kern="0" dirty="0" smtClean="0"/>
              <a:t>https://boeing.skillport.com/)</a:t>
            </a:r>
            <a:endParaRPr lang="en-US" sz="700" dirty="0" smtClean="0"/>
          </a:p>
        </p:txBody>
      </p:sp>
    </p:spTree>
  </p:cSld>
  <p:clrMapOvr>
    <a:masterClrMapping/>
  </p:clrMapOvr>
  <p:transition advTm="2277"/>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368321"/>
            <a:ext cx="8915400" cy="4708981"/>
          </a:xfrm>
          <a:prstGeom prst="rect">
            <a:avLst/>
          </a:prstGeom>
          <a:noFill/>
        </p:spPr>
        <p:txBody>
          <a:bodyPr wrap="square" rtlCol="0">
            <a:spAutoFit/>
          </a:bodyPr>
          <a:lstStyle/>
          <a:p>
            <a:pPr fontAlgn="base">
              <a:spcAft>
                <a:spcPts val="600"/>
              </a:spcAft>
              <a:buClr>
                <a:schemeClr val="hlink"/>
              </a:buClr>
            </a:pPr>
            <a:r>
              <a:rPr lang="en-US" b="1" dirty="0" smtClean="0">
                <a:latin typeface="Arial" pitchFamily="34" charset="0"/>
                <a:cs typeface="Arial" pitchFamily="34" charset="0"/>
              </a:rPr>
              <a:t>Question: </a:t>
            </a:r>
            <a:endParaRPr lang="en-US" dirty="0" smtClean="0">
              <a:latin typeface="Arial" pitchFamily="34" charset="0"/>
              <a:cs typeface="Arial" pitchFamily="34" charset="0"/>
            </a:endParaRPr>
          </a:p>
          <a:p>
            <a:pPr fontAlgn="base">
              <a:spcAft>
                <a:spcPts val="600"/>
              </a:spcAft>
              <a:buClr>
                <a:schemeClr val="hlink"/>
              </a:buClr>
            </a:pPr>
            <a:r>
              <a:rPr lang="en-US" sz="1600" dirty="0" smtClean="0">
                <a:latin typeface="Arial" pitchFamily="34" charset="0"/>
                <a:cs typeface="Arial" pitchFamily="34" charset="0"/>
              </a:rPr>
              <a:t>Your team is developing new products using plant extracts.  You just found out you can’t use the extract you wanted to because of dermatological reactions.  The team is already behind schedule.  You haven’t finished your initial research, and Anne is behind due to computer problems.  How can you use the principles for building trust among team members in this situation?</a:t>
            </a:r>
          </a:p>
          <a:p>
            <a:pPr>
              <a:spcAft>
                <a:spcPts val="600"/>
              </a:spcAft>
            </a:pPr>
            <a:endParaRPr lang="en-US" sz="1600" dirty="0" smtClean="0">
              <a:latin typeface="Arial" pitchFamily="34" charset="0"/>
              <a:cs typeface="Arial" pitchFamily="34" charset="0"/>
            </a:endParaRPr>
          </a:p>
          <a:p>
            <a:pPr>
              <a:spcBef>
                <a:spcPts val="480"/>
              </a:spcBef>
              <a:spcAft>
                <a:spcPts val="600"/>
              </a:spcAft>
            </a:pPr>
            <a:r>
              <a:rPr lang="en-US" sz="1600" dirty="0" smtClean="0">
                <a:latin typeface="Arial" pitchFamily="34" charset="0"/>
                <a:cs typeface="Arial" pitchFamily="34" charset="0"/>
              </a:rPr>
              <a:t>Choose more than one option.</a:t>
            </a:r>
            <a:endParaRPr lang="en-US" sz="1600" dirty="0">
              <a:latin typeface="Arial" pitchFamily="34" charset="0"/>
              <a:cs typeface="Arial" pitchFamily="34" charset="0"/>
            </a:endParaRPr>
          </a:p>
          <a:p>
            <a:pPr marL="574675" indent="-349250" defTabSz="820738" fontAlgn="base">
              <a:spcBef>
                <a:spcPts val="480"/>
              </a:spcBef>
              <a:spcAft>
                <a:spcPts val="600"/>
              </a:spcAft>
              <a:buClr>
                <a:srgbClr val="0038A8"/>
              </a:buClr>
              <a:buFont typeface="+mj-lt"/>
              <a:buAutoNum type="arabicParenR"/>
            </a:pPr>
            <a:r>
              <a:rPr lang="en-US" sz="1600" dirty="0" smtClean="0">
                <a:latin typeface="Arial" pitchFamily="34" charset="0"/>
                <a:cs typeface="Arial" pitchFamily="34" charset="0"/>
              </a:rPr>
              <a:t>Tell the team that everything is OK with the plant extract</a:t>
            </a:r>
          </a:p>
          <a:p>
            <a:pPr marL="574675" indent="-349250" defTabSz="820738" fontAlgn="base">
              <a:spcBef>
                <a:spcPts val="480"/>
              </a:spcBef>
              <a:spcAft>
                <a:spcPts val="600"/>
              </a:spcAft>
              <a:buClr>
                <a:srgbClr val="0038A8"/>
              </a:buClr>
              <a:buFont typeface="+mj-lt"/>
              <a:buAutoNum type="arabicParenR"/>
            </a:pPr>
            <a:r>
              <a:rPr lang="en-US" sz="1600" dirty="0" smtClean="0">
                <a:latin typeface="Arial" pitchFamily="34" charset="0"/>
                <a:cs typeface="Arial" pitchFamily="34" charset="0"/>
              </a:rPr>
              <a:t>Tell the team the initial research still isn’t complete and you’ll find out why</a:t>
            </a:r>
          </a:p>
          <a:p>
            <a:pPr marL="574675" indent="-349250" defTabSz="820738" fontAlgn="base">
              <a:spcBef>
                <a:spcPts val="480"/>
              </a:spcBef>
              <a:spcAft>
                <a:spcPts val="600"/>
              </a:spcAft>
              <a:buClr>
                <a:srgbClr val="0038A8"/>
              </a:buClr>
              <a:buFont typeface="+mj-lt"/>
              <a:buAutoNum type="arabicParenR"/>
            </a:pPr>
            <a:r>
              <a:rPr lang="en-US" sz="1600" dirty="0" smtClean="0">
                <a:latin typeface="Arial" pitchFamily="34" charset="0"/>
                <a:cs typeface="Arial" pitchFamily="34" charset="0"/>
              </a:rPr>
              <a:t>Let the team know you haven’t completed your research yet</a:t>
            </a:r>
          </a:p>
          <a:p>
            <a:pPr marL="574675" indent="-349250" defTabSz="820738" fontAlgn="base">
              <a:spcBef>
                <a:spcPts val="480"/>
              </a:spcBef>
              <a:spcAft>
                <a:spcPts val="600"/>
              </a:spcAft>
              <a:buClr>
                <a:srgbClr val="0038A8"/>
              </a:buClr>
              <a:buFont typeface="+mj-lt"/>
              <a:buAutoNum type="arabicParenR"/>
            </a:pPr>
            <a:r>
              <a:rPr lang="en-US" sz="1600" dirty="0" smtClean="0">
                <a:latin typeface="Arial" pitchFamily="34" charset="0"/>
                <a:cs typeface="Arial" pitchFamily="34" charset="0"/>
              </a:rPr>
              <a:t>Explain to the team that there have been dermatological reactions to the plan extract</a:t>
            </a:r>
          </a:p>
          <a:p>
            <a:pPr marL="574675" indent="-349250" defTabSz="820738" fontAlgn="base">
              <a:spcBef>
                <a:spcPts val="480"/>
              </a:spcBef>
              <a:spcAft>
                <a:spcPts val="600"/>
              </a:spcAft>
              <a:buClr>
                <a:srgbClr val="0038A8"/>
              </a:buClr>
              <a:buFont typeface="+mj-lt"/>
              <a:buAutoNum type="arabicParenR"/>
            </a:pPr>
            <a:r>
              <a:rPr lang="en-US" sz="1600" dirty="0" smtClean="0">
                <a:latin typeface="Arial" pitchFamily="34" charset="0"/>
                <a:cs typeface="Arial" pitchFamily="34" charset="0"/>
              </a:rPr>
              <a:t>Explain that you're all behind because Anne has been having problems</a:t>
            </a:r>
          </a:p>
          <a:p>
            <a:pPr marL="574675" indent="-349250">
              <a:buFontTx/>
              <a:buChar char="-"/>
            </a:pPr>
            <a:endParaRPr lang="en-US" sz="2000" dirty="0" smtClean="0">
              <a:latin typeface="Arial" pitchFamily="34" charset="0"/>
              <a:cs typeface="Arial" pitchFamily="34" charset="0"/>
            </a:endParaRPr>
          </a:p>
        </p:txBody>
      </p:sp>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24</a:t>
            </a:fld>
            <a:endParaRPr lang="en-US" kern="0" dirty="0">
              <a:solidFill>
                <a:sysClr val="windowText" lastClr="000000"/>
              </a:solidFill>
            </a:endParaRPr>
          </a:p>
        </p:txBody>
      </p:sp>
      <p:sp>
        <p:nvSpPr>
          <p:cNvPr id="6" name="Title 3"/>
          <p:cNvSpPr>
            <a:spLocks noGrp="1"/>
          </p:cNvSpPr>
          <p:nvPr>
            <p:ph type="title"/>
          </p:nvPr>
        </p:nvSpPr>
        <p:spPr/>
        <p:txBody>
          <a:bodyPr/>
          <a:lstStyle/>
          <a:p>
            <a:r>
              <a:rPr lang="en-US" dirty="0" smtClean="0"/>
              <a:t>	</a:t>
            </a:r>
            <a:br>
              <a:rPr lang="en-US" dirty="0" smtClean="0"/>
            </a:br>
            <a:r>
              <a:rPr lang="en-US" dirty="0" smtClean="0"/>
              <a:t>Building Trust:  What Did You Learn?</a:t>
            </a:r>
            <a:endParaRPr lang="en-US" dirty="0"/>
          </a:p>
        </p:txBody>
      </p:sp>
      <p:sp>
        <p:nvSpPr>
          <p:cNvPr id="8" name="Rectangle 7"/>
          <p:cNvSpPr/>
          <p:nvPr/>
        </p:nvSpPr>
        <p:spPr>
          <a:xfrm>
            <a:off x="228600" y="5943600"/>
            <a:ext cx="1864613"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#3, #4</a:t>
            </a:r>
            <a:endParaRPr lang="en-US" kern="0" dirty="0"/>
          </a:p>
        </p:txBody>
      </p:sp>
    </p:spTree>
    <p:custDataLst>
      <p:tags r:id="rId1"/>
    </p:custDataLst>
  </p:cSld>
  <p:clrMapOvr>
    <a:masterClrMapping/>
  </p:clrMapOvr>
  <p:transition advTm="4160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25</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71600"/>
            <a:ext cx="8077200" cy="723275"/>
          </a:xfrm>
        </p:spPr>
        <p:txBody>
          <a:bodyPr lIns="91440" tIns="45720" rIns="91440" bIns="45720">
            <a:noAutofit/>
          </a:bodyPr>
          <a:lstStyle/>
          <a:p>
            <a:pPr marL="0" indent="0" defTabSz="914400">
              <a:spcBef>
                <a:spcPts val="528"/>
              </a:spcBef>
              <a:buNone/>
            </a:pPr>
            <a:r>
              <a:rPr lang="en-US" kern="1200" dirty="0" smtClean="0">
                <a:latin typeface="Arial" pitchFamily="34" charset="0"/>
                <a:cs typeface="Arial" pitchFamily="34" charset="0"/>
              </a:rPr>
              <a:t>Question:</a:t>
            </a:r>
          </a:p>
          <a:p>
            <a:pPr marL="0" indent="0" defTabSz="914400">
              <a:buNone/>
            </a:pPr>
            <a:r>
              <a:rPr lang="en-US" sz="1600" b="0" dirty="0" smtClean="0"/>
              <a:t>The emergency response team at a utilities company is having issues related to lack of trust.  People are friendly and encouraging face to face, but some tend to bad-mouth teammates to non-team members behind their backs.  One team member has withdrawn and never participates during meetings.  Most members perform pretty well, and Tim, the team lead, does a great job of keeping everyone up to date.  He types up the meeting minutes and sends them out in an e-mail within 24 hours of each meeting without fail.  Based on what you know about trust, which behaviors are indicators of a problem with trust?</a:t>
            </a:r>
          </a:p>
          <a:p>
            <a:pPr marL="0" indent="0">
              <a:spcBef>
                <a:spcPts val="0"/>
              </a:spcBef>
              <a:spcAft>
                <a:spcPts val="0"/>
              </a:spcAft>
              <a:buNone/>
            </a:pPr>
            <a:endParaRPr lang="en-US" sz="1600" b="0" dirty="0" smtClean="0"/>
          </a:p>
          <a:p>
            <a:pPr>
              <a:buClrTx/>
            </a:pPr>
            <a:r>
              <a:rPr lang="en-US" sz="1600" b="0" dirty="0" smtClean="0"/>
              <a:t>Choose more than one option.</a:t>
            </a:r>
          </a:p>
          <a:p>
            <a:pPr marL="574675" indent="-349250">
              <a:spcBef>
                <a:spcPts val="480"/>
              </a:spcBef>
              <a:buClr>
                <a:srgbClr val="0038A8"/>
              </a:buClr>
              <a:buFont typeface="+mj-lt"/>
              <a:buAutoNum type="arabicParenR"/>
            </a:pPr>
            <a:r>
              <a:rPr lang="en-US" sz="1600" b="0" kern="1200" dirty="0" smtClean="0">
                <a:latin typeface="Arial" pitchFamily="34" charset="0"/>
                <a:cs typeface="Arial" pitchFamily="34" charset="0"/>
              </a:rPr>
              <a:t>Tim consistently sends out the meeting notices</a:t>
            </a:r>
          </a:p>
          <a:p>
            <a:pPr marL="574675" indent="-349250">
              <a:spcBef>
                <a:spcPts val="480"/>
              </a:spcBef>
              <a:buClr>
                <a:srgbClr val="0038A8"/>
              </a:buClr>
              <a:buFont typeface="+mj-lt"/>
              <a:buAutoNum type="arabicParenR"/>
            </a:pPr>
            <a:r>
              <a:rPr lang="en-US" sz="1600" b="0" kern="1200" dirty="0" smtClean="0">
                <a:latin typeface="Arial" pitchFamily="34" charset="0"/>
                <a:cs typeface="Arial" pitchFamily="34" charset="0"/>
              </a:rPr>
              <a:t>People are friendly and encouraging</a:t>
            </a:r>
          </a:p>
          <a:p>
            <a:pPr marL="574675" indent="-349250">
              <a:spcBef>
                <a:spcPts val="480"/>
              </a:spcBef>
              <a:buClr>
                <a:srgbClr val="0038A8"/>
              </a:buClr>
              <a:buFont typeface="+mj-lt"/>
              <a:buAutoNum type="arabicParenR"/>
            </a:pPr>
            <a:r>
              <a:rPr lang="en-US" sz="1600" b="0" kern="1200" dirty="0" smtClean="0">
                <a:latin typeface="Arial" pitchFamily="34" charset="0"/>
                <a:cs typeface="Arial" pitchFamily="34" charset="0"/>
              </a:rPr>
              <a:t>Some team members bad-mouth teammates to non-team members</a:t>
            </a:r>
          </a:p>
          <a:p>
            <a:pPr marL="574675" indent="-349250">
              <a:spcBef>
                <a:spcPts val="480"/>
              </a:spcBef>
              <a:buClr>
                <a:srgbClr val="0038A8"/>
              </a:buClr>
              <a:buFont typeface="+mj-lt"/>
              <a:buAutoNum type="arabicParenR"/>
            </a:pPr>
            <a:r>
              <a:rPr lang="en-US" sz="1600" b="0" kern="1200" dirty="0" smtClean="0">
                <a:latin typeface="Arial" pitchFamily="34" charset="0"/>
                <a:cs typeface="Arial" pitchFamily="34" charset="0"/>
              </a:rPr>
              <a:t>A team </a:t>
            </a:r>
            <a:r>
              <a:rPr lang="en-US" sz="1600" b="0" dirty="0" smtClean="0"/>
              <a:t>member has withdrawn and never participates during meetings</a:t>
            </a:r>
          </a:p>
        </p:txBody>
      </p:sp>
      <p:sp>
        <p:nvSpPr>
          <p:cNvPr id="8" name="Title 3"/>
          <p:cNvSpPr>
            <a:spLocks noGrp="1"/>
          </p:cNvSpPr>
          <p:nvPr>
            <p:ph type="title"/>
          </p:nvPr>
        </p:nvSpPr>
        <p:spPr/>
        <p:txBody>
          <a:bodyPr/>
          <a:lstStyle/>
          <a:p>
            <a:r>
              <a:rPr lang="en-US" dirty="0" smtClean="0"/>
              <a:t>	</a:t>
            </a:r>
            <a:br>
              <a:rPr lang="en-US" dirty="0" smtClean="0"/>
            </a:br>
            <a:r>
              <a:rPr lang="en-US" dirty="0" smtClean="0"/>
              <a:t>Building Trust:  What Did You Learn?</a:t>
            </a:r>
            <a:endParaRPr lang="en-US" dirty="0"/>
          </a:p>
        </p:txBody>
      </p:sp>
      <p:sp>
        <p:nvSpPr>
          <p:cNvPr id="5" name="Rectangle 4"/>
          <p:cNvSpPr/>
          <p:nvPr/>
        </p:nvSpPr>
        <p:spPr>
          <a:xfrm>
            <a:off x="228600" y="5943600"/>
            <a:ext cx="1864613" cy="369332"/>
          </a:xfrm>
          <a:prstGeom prst="rect">
            <a:avLst/>
          </a:prstGeom>
        </p:spPr>
        <p:txBody>
          <a:bodyPr wrap="none">
            <a:spAutoFit/>
          </a:bodyPr>
          <a:lstStyle/>
          <a:p>
            <a:pPr marL="514350" lvl="0" indent="-514350" defTabSz="820738" fontAlgn="base">
              <a:spcBef>
                <a:spcPct val="20000"/>
              </a:spcBef>
              <a:spcAft>
                <a:spcPct val="0"/>
              </a:spcAft>
              <a:buClr>
                <a:schemeClr val="hlink"/>
              </a:buClr>
              <a:defRPr/>
            </a:pPr>
            <a:r>
              <a:rPr lang="en-US" b="1" kern="0" dirty="0" smtClean="0"/>
              <a:t>Answer:  </a:t>
            </a:r>
            <a:r>
              <a:rPr lang="en-US" kern="0" dirty="0" smtClean="0"/>
              <a:t>#3, #4</a:t>
            </a:r>
            <a:endParaRPr lang="en-US" kern="0" dirty="0"/>
          </a:p>
        </p:txBody>
      </p:sp>
    </p:spTree>
    <p:custDataLst>
      <p:tags r:id="rId1"/>
    </p:custDataLst>
  </p:cSld>
  <p:clrMapOvr>
    <a:masterClrMapping/>
  </p:clrMapOvr>
  <p:transition advTm="38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26</a:t>
            </a:fld>
            <a:endParaRPr lang="en-US" kern="0" dirty="0">
              <a:solidFill>
                <a:sysClr val="windowText" lastClr="000000"/>
              </a:solidFill>
            </a:endParaRPr>
          </a:p>
        </p:txBody>
      </p:sp>
      <p:sp>
        <p:nvSpPr>
          <p:cNvPr id="7" name="Text Placeholder 6"/>
          <p:cNvSpPr>
            <a:spLocks noGrp="1"/>
          </p:cNvSpPr>
          <p:nvPr>
            <p:ph type="body" sz="quarter" idx="11"/>
          </p:nvPr>
        </p:nvSpPr>
        <p:spPr/>
        <p:txBody>
          <a:bodyPr/>
          <a:lstStyle/>
          <a:p>
            <a:r>
              <a:rPr lang="en-US" dirty="0" smtClean="0"/>
              <a:t>Chapter 3:  Sustaining Trust</a:t>
            </a:r>
            <a:endParaRPr lang="en-US" dirty="0"/>
          </a:p>
        </p:txBody>
      </p:sp>
      <p:sp>
        <p:nvSpPr>
          <p:cNvPr id="10" name="Title 3"/>
          <p:cNvSpPr>
            <a:spLocks noGrp="1"/>
          </p:cNvSpPr>
          <p:nvPr>
            <p:ph type="title"/>
          </p:nvPr>
        </p:nvSpPr>
        <p:spPr/>
        <p:txBody>
          <a:bodyPr/>
          <a:lstStyle/>
          <a:p>
            <a:r>
              <a:rPr lang="en-US" dirty="0" smtClean="0"/>
              <a:t>	</a:t>
            </a:r>
            <a:br>
              <a:rPr lang="en-US" dirty="0" smtClean="0"/>
            </a:br>
            <a:r>
              <a:rPr lang="en-US" dirty="0" smtClean="0"/>
              <a:t>Sustaining Trust</a:t>
            </a:r>
            <a:endParaRPr lang="en-US" dirty="0"/>
          </a:p>
        </p:txBody>
      </p:sp>
    </p:spTree>
  </p:cSld>
  <p:clrMapOvr>
    <a:masterClrMapping/>
  </p:clrMapOvr>
  <p:transition advTm="5444"/>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27</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Sustaining Trust:  Discussion</a:t>
            </a:r>
            <a:endParaRPr lang="en-US" dirty="0"/>
          </a:p>
        </p:txBody>
      </p:sp>
      <p:sp>
        <p:nvSpPr>
          <p:cNvPr id="7" name="TextBox 6"/>
          <p:cNvSpPr txBox="1"/>
          <p:nvPr/>
        </p:nvSpPr>
        <p:spPr>
          <a:xfrm>
            <a:off x="228600" y="1335024"/>
            <a:ext cx="8610600" cy="1077218"/>
          </a:xfrm>
          <a:prstGeom prst="rect">
            <a:avLst/>
          </a:prstGeom>
          <a:noFill/>
        </p:spPr>
        <p:txBody>
          <a:bodyPr wrap="square" rtlCol="0">
            <a:spAutoFit/>
          </a:bodyPr>
          <a:lstStyle/>
          <a:p>
            <a:pPr marL="233363" indent="-233363">
              <a:spcAft>
                <a:spcPts val="600"/>
              </a:spcAft>
            </a:pPr>
            <a:r>
              <a:rPr lang="en-US" b="1" dirty="0" smtClean="0"/>
              <a:t>Discussion points:</a:t>
            </a:r>
          </a:p>
          <a:p>
            <a:pPr marL="690563" lvl="1" indent="-233363">
              <a:spcAft>
                <a:spcPts val="600"/>
              </a:spcAft>
              <a:buClr>
                <a:srgbClr val="0038A8"/>
              </a:buClr>
              <a:buFont typeface="Wingdings" pitchFamily="2" charset="2"/>
              <a:buChar char="§"/>
            </a:pPr>
            <a:r>
              <a:rPr lang="en-US" dirty="0" smtClean="0"/>
              <a:t>What are signs that a team Trusts you?</a:t>
            </a:r>
          </a:p>
          <a:p>
            <a:pPr marL="690563" lvl="1" indent="-233363">
              <a:spcAft>
                <a:spcPts val="600"/>
              </a:spcAft>
              <a:buClr>
                <a:srgbClr val="0038A8"/>
              </a:buClr>
              <a:buFont typeface="Wingdings" pitchFamily="2" charset="2"/>
              <a:buChar char="§"/>
            </a:pPr>
            <a:r>
              <a:rPr lang="en-US" dirty="0" smtClean="0"/>
              <a:t>How do you sustain Trust?</a:t>
            </a:r>
          </a:p>
        </p:txBody>
      </p:sp>
      <p:pic>
        <p:nvPicPr>
          <p:cNvPr id="6" name="Picture 3"/>
          <p:cNvPicPr>
            <a:picLocks noChangeAspect="1" noChangeArrowheads="1"/>
          </p:cNvPicPr>
          <p:nvPr/>
        </p:nvPicPr>
        <p:blipFill>
          <a:blip r:embed="rId4" cstate="print"/>
          <a:srcRect/>
          <a:stretch>
            <a:fillRect/>
          </a:stretch>
        </p:blipFill>
        <p:spPr bwMode="auto">
          <a:xfrm>
            <a:off x="7161603" y="3995738"/>
            <a:ext cx="1601397" cy="2252662"/>
          </a:xfrm>
          <a:prstGeom prst="rect">
            <a:avLst/>
          </a:prstGeom>
          <a:noFill/>
          <a:ln w="9525">
            <a:noFill/>
            <a:miter lim="800000"/>
            <a:headEnd/>
            <a:tailEnd/>
          </a:ln>
        </p:spPr>
      </p:pic>
    </p:spTree>
    <p:custDataLst>
      <p:tags r:id="rId1"/>
    </p:custDataLst>
  </p:cSld>
  <p:clrMapOvr>
    <a:masterClrMapping/>
  </p:clrMapOvr>
  <p:transition advTm="2446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28</a:t>
            </a:fld>
            <a:endParaRPr lang="en-US" kern="0" dirty="0">
              <a:solidFill>
                <a:sysClr val="windowText" lastClr="000000"/>
              </a:solidFill>
            </a:endParaRPr>
          </a:p>
        </p:txBody>
      </p:sp>
      <p:sp>
        <p:nvSpPr>
          <p:cNvPr id="57" name="Title 56"/>
          <p:cNvSpPr>
            <a:spLocks noGrp="1"/>
          </p:cNvSpPr>
          <p:nvPr>
            <p:ph type="title"/>
          </p:nvPr>
        </p:nvSpPr>
        <p:spPr/>
        <p:txBody>
          <a:bodyPr/>
          <a:lstStyle/>
          <a:p>
            <a:r>
              <a:rPr lang="en-US" dirty="0" smtClean="0"/>
              <a:t>	Sustaining Trust:  Principles (Self, Interpersonal, Team)</a:t>
            </a:r>
            <a:endParaRPr lang="en-US" dirty="0"/>
          </a:p>
        </p:txBody>
      </p:sp>
      <p:sp>
        <p:nvSpPr>
          <p:cNvPr id="34" name="communicate authentic look"/>
          <p:cNvSpPr txBox="1"/>
          <p:nvPr/>
        </p:nvSpPr>
        <p:spPr>
          <a:xfrm>
            <a:off x="3657600" y="1344133"/>
            <a:ext cx="5257800" cy="896112"/>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45720" rIns="91440" bIns="45720" rtlCol="0">
            <a:spAutoFit/>
          </a:bodyPr>
          <a:lstStyle/>
          <a:p>
            <a:pPr marL="177800" indent="-177800">
              <a:spcAft>
                <a:spcPts val="600"/>
              </a:spcAft>
              <a:buClr>
                <a:srgbClr val="0038A8"/>
              </a:buClr>
              <a:buFont typeface="Wingdings" pitchFamily="2" charset="2"/>
              <a:buChar char="§"/>
            </a:pPr>
            <a:r>
              <a:rPr lang="en-US" sz="1400" dirty="0" smtClean="0"/>
              <a:t>Communicate both good and bad news about the business</a:t>
            </a:r>
          </a:p>
          <a:p>
            <a:pPr marL="177800" indent="-177800">
              <a:spcAft>
                <a:spcPts val="600"/>
              </a:spcAft>
              <a:buClr>
                <a:srgbClr val="0038A8"/>
              </a:buClr>
              <a:buFont typeface="Wingdings" pitchFamily="2" charset="2"/>
              <a:buChar char="§"/>
            </a:pPr>
            <a:r>
              <a:rPr lang="en-US" sz="1400" dirty="0" smtClean="0"/>
              <a:t>Be authentic</a:t>
            </a:r>
          </a:p>
          <a:p>
            <a:pPr marL="177800" indent="-177800">
              <a:spcAft>
                <a:spcPts val="600"/>
              </a:spcAft>
              <a:buClr>
                <a:srgbClr val="0038A8"/>
              </a:buClr>
              <a:buFont typeface="Wingdings" pitchFamily="2" charset="2"/>
              <a:buChar char="§"/>
            </a:pPr>
            <a:r>
              <a:rPr lang="en-US" sz="1400" dirty="0" smtClean="0"/>
              <a:t>Look at the source of the problem and address constructively</a:t>
            </a:r>
          </a:p>
        </p:txBody>
      </p:sp>
      <p:sp>
        <p:nvSpPr>
          <p:cNvPr id="35" name="accept consistent timely"/>
          <p:cNvSpPr txBox="1"/>
          <p:nvPr/>
        </p:nvSpPr>
        <p:spPr>
          <a:xfrm>
            <a:off x="3657600" y="2652356"/>
            <a:ext cx="5257800" cy="896112"/>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45720" rIns="91440" bIns="45720" rtlCol="0">
            <a:spAutoFit/>
          </a:bodyPr>
          <a:lstStyle/>
          <a:p>
            <a:pPr marL="177800" indent="-177800">
              <a:spcAft>
                <a:spcPts val="600"/>
              </a:spcAft>
              <a:buClr>
                <a:srgbClr val="0038A8"/>
              </a:buClr>
              <a:buFont typeface="Wingdings" pitchFamily="2" charset="2"/>
              <a:buChar char="§"/>
            </a:pPr>
            <a:r>
              <a:rPr lang="en-US" sz="1400" dirty="0" smtClean="0"/>
              <a:t>Accept responsibility when things go wrong</a:t>
            </a:r>
          </a:p>
          <a:p>
            <a:pPr marL="177800" indent="-177800">
              <a:spcAft>
                <a:spcPts val="600"/>
              </a:spcAft>
              <a:buClr>
                <a:srgbClr val="0038A8"/>
              </a:buClr>
              <a:buFont typeface="Wingdings" pitchFamily="2" charset="2"/>
              <a:buChar char="§"/>
            </a:pPr>
            <a:r>
              <a:rPr lang="en-US" sz="1400" dirty="0" smtClean="0"/>
              <a:t>Be consistent in behavior and words</a:t>
            </a:r>
          </a:p>
          <a:p>
            <a:pPr marL="177800" indent="-177800">
              <a:spcAft>
                <a:spcPts val="600"/>
              </a:spcAft>
              <a:buClr>
                <a:srgbClr val="0038A8"/>
              </a:buClr>
              <a:buFont typeface="Wingdings" pitchFamily="2" charset="2"/>
              <a:buChar char="§"/>
            </a:pPr>
            <a:r>
              <a:rPr lang="en-US" sz="1400" dirty="0" smtClean="0"/>
              <a:t>Be timely when dealing with issues</a:t>
            </a:r>
          </a:p>
        </p:txBody>
      </p:sp>
      <p:sp>
        <p:nvSpPr>
          <p:cNvPr id="36" name="include appreciate foster"/>
          <p:cNvSpPr txBox="1"/>
          <p:nvPr/>
        </p:nvSpPr>
        <p:spPr>
          <a:xfrm>
            <a:off x="3657600" y="3960579"/>
            <a:ext cx="5257800" cy="896112"/>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45720" rIns="91440" bIns="45720" rtlCol="0">
            <a:spAutoFit/>
          </a:bodyPr>
          <a:lstStyle/>
          <a:p>
            <a:pPr marL="177800" lvl="0" indent="-177800" fontAlgn="base">
              <a:spcAft>
                <a:spcPts val="600"/>
              </a:spcAft>
              <a:buClr>
                <a:srgbClr val="0038A8"/>
              </a:buClr>
              <a:buFont typeface="Wingdings" pitchFamily="2" charset="2"/>
              <a:buChar char="§"/>
              <a:defRPr/>
            </a:pPr>
            <a:r>
              <a:rPr lang="en-US" sz="1400" dirty="0" smtClean="0"/>
              <a:t>Include entire team in finding solutions to problems</a:t>
            </a:r>
          </a:p>
          <a:p>
            <a:pPr marL="177800" lvl="0" indent="-177800" fontAlgn="base">
              <a:spcAft>
                <a:spcPts val="600"/>
              </a:spcAft>
              <a:buClr>
                <a:srgbClr val="0038A8"/>
              </a:buClr>
              <a:buFont typeface="Wingdings" pitchFamily="2" charset="2"/>
              <a:buChar char="§"/>
              <a:defRPr/>
            </a:pPr>
            <a:r>
              <a:rPr lang="en-US" sz="1400" dirty="0" smtClean="0"/>
              <a:t>Appreciate diversity of thought </a:t>
            </a:r>
          </a:p>
          <a:p>
            <a:pPr marL="177800" lvl="0" indent="-177800" fontAlgn="base">
              <a:spcAft>
                <a:spcPts val="600"/>
              </a:spcAft>
              <a:buClr>
                <a:srgbClr val="0038A8"/>
              </a:buClr>
              <a:buFont typeface="Wingdings" pitchFamily="2" charset="2"/>
              <a:buChar char="§"/>
              <a:defRPr/>
            </a:pPr>
            <a:r>
              <a:rPr lang="en-US" sz="1400" dirty="0" smtClean="0"/>
              <a:t>Foster collaborative environment and group achievement</a:t>
            </a:r>
          </a:p>
        </p:txBody>
      </p:sp>
      <p:sp>
        <p:nvSpPr>
          <p:cNvPr id="15" name="reliable nurture"/>
          <p:cNvSpPr txBox="1"/>
          <p:nvPr/>
        </p:nvSpPr>
        <p:spPr>
          <a:xfrm>
            <a:off x="3657600" y="5263891"/>
            <a:ext cx="5257800" cy="1015663"/>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45720" rIns="91440" bIns="45720" rtlCol="0" anchor="ctr">
            <a:spAutoFit/>
          </a:bodyPr>
          <a:lstStyle/>
          <a:p>
            <a:pPr marL="177800" indent="-177800" fontAlgn="base">
              <a:spcAft>
                <a:spcPts val="600"/>
              </a:spcAft>
              <a:buClr>
                <a:srgbClr val="0038A8"/>
              </a:buClr>
              <a:buFont typeface="Wingdings" pitchFamily="2" charset="2"/>
              <a:buChar char="§"/>
              <a:defRPr/>
            </a:pPr>
            <a:r>
              <a:rPr lang="en-US" sz="1600" b="1" dirty="0" smtClean="0">
                <a:solidFill>
                  <a:sysClr val="windowText" lastClr="000000"/>
                </a:solidFill>
              </a:rPr>
              <a:t>You are more resilient</a:t>
            </a:r>
          </a:p>
          <a:p>
            <a:pPr marL="177800" indent="-177800" fontAlgn="base">
              <a:spcAft>
                <a:spcPts val="600"/>
              </a:spcAft>
              <a:buClr>
                <a:srgbClr val="0038A8"/>
              </a:buClr>
              <a:buFont typeface="Wingdings" pitchFamily="2" charset="2"/>
              <a:buChar char="§"/>
              <a:defRPr/>
            </a:pPr>
            <a:r>
              <a:rPr lang="en-US" sz="1600" b="1" dirty="0" smtClean="0">
                <a:solidFill>
                  <a:sysClr val="windowText" lastClr="000000"/>
                </a:solidFill>
              </a:rPr>
              <a:t>Relationship is more resilient</a:t>
            </a:r>
          </a:p>
          <a:p>
            <a:pPr marL="177800" indent="-177800" fontAlgn="base">
              <a:spcAft>
                <a:spcPts val="600"/>
              </a:spcAft>
              <a:buClr>
                <a:srgbClr val="0038A8"/>
              </a:buClr>
              <a:buFont typeface="Wingdings" pitchFamily="2" charset="2"/>
              <a:buChar char="§"/>
              <a:defRPr/>
            </a:pPr>
            <a:r>
              <a:rPr lang="en-US" sz="1600" b="1" dirty="0" smtClean="0">
                <a:solidFill>
                  <a:sysClr val="windowText" lastClr="000000"/>
                </a:solidFill>
              </a:rPr>
              <a:t>Productivity is more resilient</a:t>
            </a:r>
          </a:p>
        </p:txBody>
      </p:sp>
      <p:sp>
        <p:nvSpPr>
          <p:cNvPr id="20" name="Honesty"/>
          <p:cNvSpPr/>
          <p:nvPr/>
        </p:nvSpPr>
        <p:spPr bwMode="auto">
          <a:xfrm>
            <a:off x="304800" y="1344133"/>
            <a:ext cx="3048000" cy="896112"/>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Continue to</a:t>
            </a:r>
            <a:br>
              <a:rPr kumimoji="0" lang="en-US" sz="2000" b="1" i="0" u="none" strike="noStrike" cap="none" normalizeH="0" baseline="0" dirty="0" smtClean="0">
                <a:ln>
                  <a:noFill/>
                </a:ln>
                <a:solidFill>
                  <a:schemeClr val="tx1"/>
                </a:solidFill>
                <a:effectLst/>
                <a:latin typeface="Arial" charset="0"/>
              </a:rPr>
            </a:br>
            <a:r>
              <a:rPr kumimoji="0" lang="en-US" sz="2000" b="1" i="0" u="none" strike="noStrike" cap="none" normalizeH="0" baseline="0" dirty="0" smtClean="0">
                <a:ln>
                  <a:noFill/>
                </a:ln>
                <a:solidFill>
                  <a:schemeClr val="tx1"/>
                </a:solidFill>
                <a:effectLst/>
                <a:latin typeface="Arial" charset="0"/>
              </a:rPr>
              <a:t>Practice Honesty</a:t>
            </a:r>
            <a:endParaRPr kumimoji="0" lang="en-US" sz="1600" i="0" u="none" strike="noStrike" cap="none" normalizeH="0" baseline="50000" dirty="0" smtClean="0">
              <a:ln>
                <a:noFill/>
              </a:ln>
              <a:solidFill>
                <a:schemeClr val="tx1"/>
              </a:solidFill>
              <a:effectLst/>
              <a:latin typeface="Arial" charset="0"/>
            </a:endParaRPr>
          </a:p>
        </p:txBody>
      </p:sp>
      <p:sp>
        <p:nvSpPr>
          <p:cNvPr id="21" name="Rsponsibility"/>
          <p:cNvSpPr/>
          <p:nvPr/>
        </p:nvSpPr>
        <p:spPr bwMode="auto">
          <a:xfrm>
            <a:off x="304800" y="2652356"/>
            <a:ext cx="3048000" cy="896112"/>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Arial" charset="0"/>
              </a:rPr>
              <a:t>Continue to</a:t>
            </a:r>
            <a:br>
              <a:rPr kumimoji="0" lang="en-US" sz="2000" b="1" i="0" u="none" strike="noStrike" cap="none" normalizeH="0" baseline="0" dirty="0" smtClean="0">
                <a:ln>
                  <a:noFill/>
                </a:ln>
                <a:effectLst/>
                <a:latin typeface="Arial" charset="0"/>
              </a:rPr>
            </a:br>
            <a:r>
              <a:rPr kumimoji="0" lang="en-US" sz="2000" b="1" i="0" u="none" strike="noStrike" cap="none" normalizeH="0" baseline="0" dirty="0" smtClean="0">
                <a:ln>
                  <a:noFill/>
                </a:ln>
                <a:effectLst/>
                <a:latin typeface="Arial" charset="0"/>
              </a:rPr>
              <a:t>Take Responsibility</a:t>
            </a:r>
            <a:endParaRPr kumimoji="0" lang="en-US" sz="1600" i="0" u="none" strike="noStrike" cap="none" normalizeH="0" baseline="50000" dirty="0" smtClean="0">
              <a:ln>
                <a:noFill/>
              </a:ln>
              <a:effectLst/>
              <a:latin typeface="Arial" charset="0"/>
            </a:endParaRPr>
          </a:p>
        </p:txBody>
      </p:sp>
      <p:sp>
        <p:nvSpPr>
          <p:cNvPr id="22" name="Fairly"/>
          <p:cNvSpPr/>
          <p:nvPr/>
        </p:nvSpPr>
        <p:spPr bwMode="auto">
          <a:xfrm>
            <a:off x="304800" y="3960579"/>
            <a:ext cx="3048000" cy="896112"/>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Continue to</a:t>
            </a:r>
            <a:br>
              <a:rPr kumimoji="0" lang="en-US" sz="2000" b="1" i="0" u="none" strike="noStrike" cap="none" normalizeH="0" baseline="0" dirty="0" smtClean="0">
                <a:ln>
                  <a:noFill/>
                </a:ln>
                <a:solidFill>
                  <a:schemeClr val="tx1"/>
                </a:solidFill>
                <a:effectLst/>
                <a:latin typeface="Arial" charset="0"/>
              </a:rPr>
            </a:br>
            <a:r>
              <a:rPr kumimoji="0" lang="en-US" sz="2000" b="1" i="0" u="none" strike="noStrike" cap="none" normalizeH="0" baseline="0" dirty="0" smtClean="0">
                <a:ln>
                  <a:noFill/>
                </a:ln>
                <a:solidFill>
                  <a:schemeClr val="tx1"/>
                </a:solidFill>
                <a:effectLst/>
                <a:latin typeface="Arial" charset="0"/>
              </a:rPr>
              <a:t>Act Fairly</a:t>
            </a:r>
            <a:endParaRPr kumimoji="0" lang="en-US" sz="1600" i="0" u="none" strike="noStrike" cap="none" normalizeH="0" baseline="50000" dirty="0" smtClean="0">
              <a:ln>
                <a:noFill/>
              </a:ln>
              <a:solidFill>
                <a:schemeClr val="tx1"/>
              </a:solidFill>
              <a:effectLst/>
              <a:latin typeface="Arial" charset="0"/>
            </a:endParaRPr>
          </a:p>
        </p:txBody>
      </p:sp>
      <p:sp>
        <p:nvSpPr>
          <p:cNvPr id="23" name="Strengthen"/>
          <p:cNvSpPr/>
          <p:nvPr/>
        </p:nvSpPr>
        <p:spPr bwMode="auto">
          <a:xfrm>
            <a:off x="304800" y="5268802"/>
            <a:ext cx="3048000" cy="1005840"/>
          </a:xfrm>
          <a:prstGeom prst="roundRect">
            <a:avLst/>
          </a:prstGeom>
          <a:solidFill>
            <a:srgbClr val="00B050"/>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200" b="1" dirty="0" smtClean="0">
                <a:latin typeface="Arial" charset="0"/>
              </a:rPr>
              <a:t>Strengthens</a:t>
            </a:r>
            <a:br>
              <a:rPr lang="en-US" sz="2200" b="1" dirty="0" smtClean="0">
                <a:latin typeface="Arial" charset="0"/>
              </a:rPr>
            </a:br>
            <a:r>
              <a:rPr lang="en-US" sz="2200" b="1" dirty="0" smtClean="0">
                <a:latin typeface="Arial" charset="0"/>
              </a:rPr>
              <a:t>Trusting Relationships </a:t>
            </a:r>
          </a:p>
        </p:txBody>
      </p:sp>
      <p:sp>
        <p:nvSpPr>
          <p:cNvPr id="16" name="TextBox 15"/>
          <p:cNvSpPr txBox="1"/>
          <p:nvPr/>
        </p:nvSpPr>
        <p:spPr>
          <a:xfrm>
            <a:off x="3311098" y="2208744"/>
            <a:ext cx="425116" cy="492443"/>
          </a:xfrm>
          <a:prstGeom prst="rect">
            <a:avLst/>
          </a:prstGeom>
          <a:noFill/>
        </p:spPr>
        <p:txBody>
          <a:bodyPr wrap="none" tIns="0" bIns="0" rtlCol="0">
            <a:spAutoFit/>
          </a:bodyPr>
          <a:lstStyle/>
          <a:p>
            <a:r>
              <a:rPr lang="en-US" sz="3200" b="1" dirty="0" smtClean="0"/>
              <a:t>+</a:t>
            </a:r>
            <a:endParaRPr lang="en-US" sz="2800" b="1" dirty="0" smtClean="0"/>
          </a:p>
        </p:txBody>
      </p:sp>
      <p:sp>
        <p:nvSpPr>
          <p:cNvPr id="17" name="TextBox 16"/>
          <p:cNvSpPr txBox="1"/>
          <p:nvPr/>
        </p:nvSpPr>
        <p:spPr>
          <a:xfrm>
            <a:off x="3311098" y="3516967"/>
            <a:ext cx="425116" cy="492443"/>
          </a:xfrm>
          <a:prstGeom prst="rect">
            <a:avLst/>
          </a:prstGeom>
          <a:noFill/>
        </p:spPr>
        <p:txBody>
          <a:bodyPr wrap="none" tIns="0" bIns="0" rtlCol="0">
            <a:spAutoFit/>
          </a:bodyPr>
          <a:lstStyle/>
          <a:p>
            <a:r>
              <a:rPr lang="en-US" sz="3200" b="1" dirty="0" smtClean="0"/>
              <a:t>+</a:t>
            </a:r>
            <a:endParaRPr lang="en-US" sz="3200" b="1" i="1" dirty="0" smtClean="0">
              <a:latin typeface="Adobe Caslon Pro Bold" pitchFamily="18" charset="0"/>
            </a:endParaRPr>
          </a:p>
        </p:txBody>
      </p:sp>
      <p:sp>
        <p:nvSpPr>
          <p:cNvPr id="18" name="TextBox 17"/>
          <p:cNvSpPr txBox="1"/>
          <p:nvPr/>
        </p:nvSpPr>
        <p:spPr>
          <a:xfrm>
            <a:off x="3276600" y="4826834"/>
            <a:ext cx="425116" cy="492443"/>
          </a:xfrm>
          <a:prstGeom prst="rect">
            <a:avLst/>
          </a:prstGeom>
          <a:noFill/>
        </p:spPr>
        <p:txBody>
          <a:bodyPr wrap="none" tIns="0" bIns="0" rtlCol="0">
            <a:spAutoFit/>
          </a:bodyPr>
          <a:lstStyle/>
          <a:p>
            <a:r>
              <a:rPr lang="en-US" sz="3200" b="1" dirty="0" smtClean="0"/>
              <a:t>=</a:t>
            </a:r>
          </a:p>
        </p:txBody>
      </p:sp>
    </p:spTree>
    <p:custDataLst>
      <p:tags r:id="rId1"/>
    </p:custDataLst>
  </p:cSld>
  <p:clrMapOvr>
    <a:masterClrMapping/>
  </p:clrMapOvr>
  <p:transition advTm="5781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15" grpId="0" animBg="1"/>
      <p:bldP spid="21" grpId="0" animBg="1"/>
      <p:bldP spid="22" grpId="0" animBg="1"/>
      <p:bldP spid="23" grpId="0" animBg="1"/>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29</a:t>
            </a:fld>
            <a:endParaRPr lang="en-US" kern="0" dirty="0">
              <a:solidFill>
                <a:sysClr val="windowText" lastClr="000000"/>
              </a:solidFill>
            </a:endParaRPr>
          </a:p>
        </p:txBody>
      </p:sp>
      <p:sp>
        <p:nvSpPr>
          <p:cNvPr id="3" name="Title 2"/>
          <p:cNvSpPr>
            <a:spLocks noGrp="1"/>
          </p:cNvSpPr>
          <p:nvPr>
            <p:ph type="title"/>
          </p:nvPr>
        </p:nvSpPr>
        <p:spPr/>
        <p:txBody>
          <a:bodyPr/>
          <a:lstStyle/>
          <a:p>
            <a:r>
              <a:rPr lang="en-US" dirty="0" smtClean="0"/>
              <a:t>	Sustaining Trust:  Benefits (Self, Interpersonal, Team) </a:t>
            </a:r>
            <a:endParaRPr lang="en-US" dirty="0"/>
          </a:p>
        </p:txBody>
      </p:sp>
      <p:sp>
        <p:nvSpPr>
          <p:cNvPr id="5" name="Content Placeholder 1"/>
          <p:cNvSpPr txBox="1">
            <a:spLocks/>
          </p:cNvSpPr>
          <p:nvPr/>
        </p:nvSpPr>
        <p:spPr bwMode="auto">
          <a:xfrm>
            <a:off x="0" y="3084493"/>
            <a:ext cx="9144000" cy="13849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1" algn="ctr" defTabSz="820738" fontAlgn="base">
              <a:spcAft>
                <a:spcPts val="600"/>
              </a:spcAft>
              <a:buClr>
                <a:schemeClr val="hlink"/>
              </a:buClr>
              <a:buSzTx/>
              <a:defRPr/>
            </a:pPr>
            <a:r>
              <a:rPr lang="en-US" sz="4200" b="1" dirty="0" smtClean="0">
                <a:solidFill>
                  <a:schemeClr val="bg1">
                    <a:lumMod val="95000"/>
                  </a:schemeClr>
                </a:solidFill>
                <a:latin typeface="Georgia" pitchFamily="18" charset="0"/>
                <a:cs typeface="Estrangelo Edessa" pitchFamily="66" charset="0"/>
              </a:rPr>
              <a:t>People will want to work for you </a:t>
            </a:r>
            <a:br>
              <a:rPr lang="en-US" sz="4200" b="1" dirty="0" smtClean="0">
                <a:solidFill>
                  <a:schemeClr val="bg1">
                    <a:lumMod val="95000"/>
                  </a:schemeClr>
                </a:solidFill>
                <a:latin typeface="Georgia" pitchFamily="18" charset="0"/>
                <a:cs typeface="Estrangelo Edessa" pitchFamily="66" charset="0"/>
              </a:rPr>
            </a:br>
            <a:r>
              <a:rPr lang="en-US" sz="4200" b="1" dirty="0" smtClean="0">
                <a:solidFill>
                  <a:schemeClr val="bg1">
                    <a:lumMod val="95000"/>
                  </a:schemeClr>
                </a:solidFill>
                <a:latin typeface="Georgia" pitchFamily="18" charset="0"/>
                <a:cs typeface="Estrangelo Edessa" pitchFamily="66" charset="0"/>
              </a:rPr>
              <a:t>(not run from you)</a:t>
            </a:r>
          </a:p>
        </p:txBody>
      </p:sp>
      <p:pic>
        <p:nvPicPr>
          <p:cNvPr id="6" name="Picture 2"/>
          <p:cNvPicPr>
            <a:picLocks noChangeAspect="1" noChangeArrowheads="1"/>
          </p:cNvPicPr>
          <p:nvPr/>
        </p:nvPicPr>
        <p:blipFill>
          <a:blip r:embed="rId4" cstate="print"/>
          <a:srcRect l="3213" t="8247"/>
          <a:stretch>
            <a:fillRect/>
          </a:stretch>
        </p:blipFill>
        <p:spPr bwMode="auto">
          <a:xfrm>
            <a:off x="6477000" y="4572000"/>
            <a:ext cx="2295525" cy="1695450"/>
          </a:xfrm>
          <a:prstGeom prst="rect">
            <a:avLst/>
          </a:prstGeom>
          <a:noFill/>
          <a:ln w="9525">
            <a:noFill/>
            <a:miter lim="800000"/>
            <a:headEnd/>
            <a:tailEnd/>
          </a:ln>
        </p:spPr>
      </p:pic>
      <p:sp>
        <p:nvSpPr>
          <p:cNvPr id="8" name="TextBox 7"/>
          <p:cNvSpPr txBox="1"/>
          <p:nvPr/>
        </p:nvSpPr>
        <p:spPr>
          <a:xfrm>
            <a:off x="4648200" y="1676400"/>
            <a:ext cx="3429000" cy="923330"/>
          </a:xfrm>
          <a:prstGeom prst="rect">
            <a:avLst/>
          </a:prstGeom>
          <a:noFill/>
        </p:spPr>
        <p:txBody>
          <a:bodyPr wrap="square" rtlCol="0">
            <a:spAutoFit/>
          </a:bodyPr>
          <a:lstStyle/>
          <a:p>
            <a:r>
              <a:rPr lang="en-US" sz="5400" b="1" dirty="0" smtClean="0">
                <a:solidFill>
                  <a:schemeClr val="bg1">
                    <a:lumMod val="95000"/>
                  </a:schemeClr>
                </a:solidFill>
                <a:latin typeface="+mj-lt"/>
              </a:rPr>
              <a:t>RESPECT</a:t>
            </a:r>
          </a:p>
        </p:txBody>
      </p:sp>
      <p:sp>
        <p:nvSpPr>
          <p:cNvPr id="9" name="TextBox 8"/>
          <p:cNvSpPr txBox="1"/>
          <p:nvPr/>
        </p:nvSpPr>
        <p:spPr>
          <a:xfrm>
            <a:off x="1524000" y="2209800"/>
            <a:ext cx="2287806" cy="461665"/>
          </a:xfrm>
          <a:prstGeom prst="rect">
            <a:avLst/>
          </a:prstGeom>
          <a:noFill/>
        </p:spPr>
        <p:txBody>
          <a:bodyPr wrap="none" rtlCol="0">
            <a:spAutoFit/>
          </a:bodyPr>
          <a:lstStyle/>
          <a:p>
            <a:r>
              <a:rPr lang="en-US" sz="2400" dirty="0" smtClean="0">
                <a:solidFill>
                  <a:schemeClr val="bg1">
                    <a:lumMod val="95000"/>
                  </a:schemeClr>
                </a:solidFill>
                <a:latin typeface="Georgia" pitchFamily="18" charset="0"/>
                <a:ea typeface="Tahoma" pitchFamily="34" charset="0"/>
                <a:cs typeface="Tahoma" pitchFamily="34" charset="0"/>
              </a:rPr>
              <a:t>Gain credibility</a:t>
            </a:r>
          </a:p>
        </p:txBody>
      </p:sp>
      <p:sp>
        <p:nvSpPr>
          <p:cNvPr id="10" name="TextBox 9"/>
          <p:cNvSpPr txBox="1"/>
          <p:nvPr/>
        </p:nvSpPr>
        <p:spPr>
          <a:xfrm>
            <a:off x="685800" y="5734456"/>
            <a:ext cx="3547766" cy="461665"/>
          </a:xfrm>
          <a:prstGeom prst="rect">
            <a:avLst/>
          </a:prstGeom>
          <a:noFill/>
        </p:spPr>
        <p:txBody>
          <a:bodyPr wrap="none" rtlCol="0">
            <a:spAutoFit/>
          </a:bodyPr>
          <a:lstStyle/>
          <a:p>
            <a:r>
              <a:rPr lang="en-US" sz="2400" b="1" dirty="0" smtClean="0">
                <a:solidFill>
                  <a:schemeClr val="bg1">
                    <a:lumMod val="95000"/>
                  </a:schemeClr>
                </a:solidFill>
                <a:ea typeface="Tahoma" pitchFamily="34" charset="0"/>
                <a:cs typeface="Tahoma" pitchFamily="34" charset="0"/>
              </a:rPr>
              <a:t>Builds good reputation</a:t>
            </a:r>
          </a:p>
        </p:txBody>
      </p:sp>
      <p:sp>
        <p:nvSpPr>
          <p:cNvPr id="12" name="TextBox 11"/>
          <p:cNvSpPr txBox="1"/>
          <p:nvPr/>
        </p:nvSpPr>
        <p:spPr>
          <a:xfrm>
            <a:off x="4876800" y="2667000"/>
            <a:ext cx="3962400" cy="461665"/>
          </a:xfrm>
          <a:prstGeom prst="rect">
            <a:avLst/>
          </a:prstGeom>
          <a:noFill/>
        </p:spPr>
        <p:txBody>
          <a:bodyPr wrap="square" rtlCol="0">
            <a:spAutoFit/>
          </a:bodyPr>
          <a:lstStyle/>
          <a:p>
            <a:pPr marL="0" lvl="1"/>
            <a:r>
              <a:rPr lang="en-US" sz="2400" dirty="0" smtClean="0">
                <a:solidFill>
                  <a:schemeClr val="bg1">
                    <a:lumMod val="95000"/>
                  </a:schemeClr>
                </a:solidFill>
              </a:rPr>
              <a:t>Improved understanding </a:t>
            </a:r>
          </a:p>
        </p:txBody>
      </p:sp>
      <p:sp>
        <p:nvSpPr>
          <p:cNvPr id="13" name="TextBox 12"/>
          <p:cNvSpPr txBox="1"/>
          <p:nvPr/>
        </p:nvSpPr>
        <p:spPr>
          <a:xfrm>
            <a:off x="228600" y="1676400"/>
            <a:ext cx="3733800" cy="400110"/>
          </a:xfrm>
          <a:prstGeom prst="rect">
            <a:avLst/>
          </a:prstGeom>
          <a:noFill/>
        </p:spPr>
        <p:txBody>
          <a:bodyPr wrap="square" rtlCol="0">
            <a:spAutoFit/>
          </a:bodyPr>
          <a:lstStyle/>
          <a:p>
            <a:pPr marL="0" lvl="1"/>
            <a:r>
              <a:rPr lang="en-US" sz="2000" dirty="0" smtClean="0">
                <a:solidFill>
                  <a:schemeClr val="bg1">
                    <a:lumMod val="95000"/>
                  </a:schemeClr>
                </a:solidFill>
                <a:latin typeface="Helvetica" pitchFamily="34" charset="0"/>
              </a:rPr>
              <a:t>Differences become strengths</a:t>
            </a:r>
            <a:endParaRPr lang="en-US" sz="2000" i="1" dirty="0" smtClean="0">
              <a:solidFill>
                <a:schemeClr val="bg1">
                  <a:lumMod val="95000"/>
                </a:schemeClr>
              </a:solidFill>
              <a:latin typeface="Helvetica" pitchFamily="34" charset="0"/>
            </a:endParaRPr>
          </a:p>
        </p:txBody>
      </p:sp>
      <p:sp>
        <p:nvSpPr>
          <p:cNvPr id="14" name="TextBox 13"/>
          <p:cNvSpPr txBox="1"/>
          <p:nvPr/>
        </p:nvSpPr>
        <p:spPr>
          <a:xfrm>
            <a:off x="1219200" y="1219200"/>
            <a:ext cx="3810000" cy="369332"/>
          </a:xfrm>
          <a:prstGeom prst="rect">
            <a:avLst/>
          </a:prstGeom>
          <a:noFill/>
        </p:spPr>
        <p:txBody>
          <a:bodyPr wrap="square" lIns="0" rIns="0" rtlCol="0">
            <a:spAutoFit/>
          </a:bodyPr>
          <a:lstStyle/>
          <a:p>
            <a:pPr marL="0" lvl="1" algn="ctr"/>
            <a:r>
              <a:rPr lang="en-US" b="1" cap="small" dirty="0" smtClean="0">
                <a:solidFill>
                  <a:schemeClr val="bg1">
                    <a:lumMod val="95000"/>
                  </a:schemeClr>
                </a:solidFill>
                <a:latin typeface="Helvetica" pitchFamily="34" charset="0"/>
              </a:rPr>
              <a:t>Increased productivity</a:t>
            </a:r>
            <a:endParaRPr lang="en-US" b="1" i="1" cap="small" dirty="0" smtClean="0">
              <a:solidFill>
                <a:schemeClr val="bg1">
                  <a:lumMod val="95000"/>
                </a:schemeClr>
              </a:solidFill>
              <a:latin typeface="Helvetica" pitchFamily="34" charset="0"/>
            </a:endParaRPr>
          </a:p>
        </p:txBody>
      </p:sp>
      <p:sp>
        <p:nvSpPr>
          <p:cNvPr id="15" name="TextBox 14"/>
          <p:cNvSpPr txBox="1"/>
          <p:nvPr/>
        </p:nvSpPr>
        <p:spPr>
          <a:xfrm>
            <a:off x="5791200" y="1143000"/>
            <a:ext cx="3048000" cy="461665"/>
          </a:xfrm>
          <a:prstGeom prst="rect">
            <a:avLst/>
          </a:prstGeom>
          <a:noFill/>
        </p:spPr>
        <p:txBody>
          <a:bodyPr wrap="square" rtlCol="0">
            <a:spAutoFit/>
          </a:bodyPr>
          <a:lstStyle/>
          <a:p>
            <a:pPr marL="0" lvl="1" algn="ctr"/>
            <a:r>
              <a:rPr lang="en-US" sz="2400" b="1" dirty="0" smtClean="0">
                <a:solidFill>
                  <a:schemeClr val="bg1">
                    <a:lumMod val="95000"/>
                  </a:schemeClr>
                </a:solidFill>
                <a:latin typeface="Georgia" pitchFamily="18" charset="0"/>
              </a:rPr>
              <a:t>Shared objectives</a:t>
            </a:r>
            <a:endParaRPr lang="en-US" sz="2400" b="1" i="1" dirty="0" smtClean="0">
              <a:solidFill>
                <a:schemeClr val="bg1">
                  <a:lumMod val="95000"/>
                </a:schemeClr>
              </a:solidFill>
              <a:latin typeface="Georgia" pitchFamily="18" charset="0"/>
            </a:endParaRPr>
          </a:p>
        </p:txBody>
      </p:sp>
      <p:sp>
        <p:nvSpPr>
          <p:cNvPr id="16" name="TextBox 15"/>
          <p:cNvSpPr txBox="1"/>
          <p:nvPr/>
        </p:nvSpPr>
        <p:spPr>
          <a:xfrm>
            <a:off x="228600" y="2819400"/>
            <a:ext cx="2438400" cy="369332"/>
          </a:xfrm>
          <a:prstGeom prst="rect">
            <a:avLst/>
          </a:prstGeom>
          <a:noFill/>
        </p:spPr>
        <p:txBody>
          <a:bodyPr wrap="square" lIns="0" rIns="0" rtlCol="0">
            <a:spAutoFit/>
          </a:bodyPr>
          <a:lstStyle/>
          <a:p>
            <a:pPr marL="0" lvl="1" algn="ctr"/>
            <a:r>
              <a:rPr lang="en-US" b="1" cap="small" dirty="0" smtClean="0">
                <a:solidFill>
                  <a:schemeClr val="bg1">
                    <a:lumMod val="95000"/>
                  </a:schemeClr>
                </a:solidFill>
              </a:rPr>
              <a:t>Achievement of Goals</a:t>
            </a:r>
            <a:endParaRPr lang="en-US" b="1" i="1" cap="small" dirty="0" smtClean="0">
              <a:solidFill>
                <a:schemeClr val="bg1">
                  <a:lumMod val="95000"/>
                </a:schemeClr>
              </a:solidFill>
              <a:latin typeface="Adobe Caslon Pro Bold" pitchFamily="18" charset="0"/>
            </a:endParaRPr>
          </a:p>
        </p:txBody>
      </p:sp>
      <p:sp>
        <p:nvSpPr>
          <p:cNvPr id="17" name="TextBox 16"/>
          <p:cNvSpPr txBox="1"/>
          <p:nvPr/>
        </p:nvSpPr>
        <p:spPr>
          <a:xfrm>
            <a:off x="84160" y="4854222"/>
            <a:ext cx="2895600" cy="923330"/>
          </a:xfrm>
          <a:prstGeom prst="rect">
            <a:avLst/>
          </a:prstGeom>
          <a:noFill/>
        </p:spPr>
        <p:txBody>
          <a:bodyPr wrap="square" rtlCol="0">
            <a:spAutoFit/>
          </a:bodyPr>
          <a:lstStyle/>
          <a:p>
            <a:r>
              <a:rPr lang="en-US" sz="5400" b="1" dirty="0" smtClean="0">
                <a:solidFill>
                  <a:schemeClr val="bg1">
                    <a:lumMod val="95000"/>
                  </a:schemeClr>
                </a:solidFill>
              </a:rPr>
              <a:t>Loyalty</a:t>
            </a:r>
            <a:endParaRPr lang="en-US" sz="5400" b="1" i="1" dirty="0" smtClean="0">
              <a:solidFill>
                <a:schemeClr val="bg1">
                  <a:lumMod val="95000"/>
                </a:schemeClr>
              </a:solidFill>
              <a:latin typeface="Adobe Caslon Pro Bold" pitchFamily="18" charset="0"/>
            </a:endParaRPr>
          </a:p>
        </p:txBody>
      </p:sp>
      <p:sp>
        <p:nvSpPr>
          <p:cNvPr id="18" name="TextBox 17"/>
          <p:cNvSpPr txBox="1"/>
          <p:nvPr/>
        </p:nvSpPr>
        <p:spPr>
          <a:xfrm>
            <a:off x="3962400" y="4876800"/>
            <a:ext cx="2438400" cy="1015663"/>
          </a:xfrm>
          <a:prstGeom prst="rect">
            <a:avLst/>
          </a:prstGeom>
          <a:noFill/>
        </p:spPr>
        <p:txBody>
          <a:bodyPr wrap="square" rtlCol="0">
            <a:spAutoFit/>
          </a:bodyPr>
          <a:lstStyle/>
          <a:p>
            <a:pPr marL="0" lvl="1" algn="ctr"/>
            <a:r>
              <a:rPr lang="en-US" sz="2000" dirty="0" smtClean="0">
                <a:solidFill>
                  <a:schemeClr val="bg1">
                    <a:lumMod val="95000"/>
                  </a:schemeClr>
                </a:solidFill>
                <a:latin typeface="Georgia" pitchFamily="18" charset="0"/>
              </a:rPr>
              <a:t>Provides a feeling of security and confidence</a:t>
            </a:r>
            <a:endParaRPr lang="en-US" sz="2000" i="1" dirty="0" smtClean="0">
              <a:solidFill>
                <a:schemeClr val="bg1">
                  <a:lumMod val="95000"/>
                </a:schemeClr>
              </a:solidFill>
              <a:latin typeface="Georgia" pitchFamily="18" charset="0"/>
            </a:endParaRPr>
          </a:p>
        </p:txBody>
      </p:sp>
      <p:sp>
        <p:nvSpPr>
          <p:cNvPr id="20" name="TextBox 19"/>
          <p:cNvSpPr txBox="1"/>
          <p:nvPr/>
        </p:nvSpPr>
        <p:spPr>
          <a:xfrm>
            <a:off x="381000" y="1581784"/>
            <a:ext cx="8534400" cy="830997"/>
          </a:xfrm>
          <a:prstGeom prst="rect">
            <a:avLst/>
          </a:prstGeom>
          <a:gradFill>
            <a:gsLst>
              <a:gs pos="0">
                <a:schemeClr val="bg1"/>
              </a:gs>
              <a:gs pos="50000">
                <a:schemeClr val="bg1">
                  <a:alpha val="52000"/>
                </a:schemeClr>
              </a:gs>
              <a:gs pos="100000">
                <a:schemeClr val="bg1">
                  <a:alpha val="0"/>
                </a:schemeClr>
              </a:gs>
            </a:gsLst>
            <a:lin ang="5400000" scaled="0"/>
          </a:gradFill>
          <a:effectLst/>
        </p:spPr>
        <p:txBody>
          <a:bodyPr wrap="square" rtlCol="0" anchor="ctr">
            <a:spAutoFit/>
          </a:bodyPr>
          <a:lstStyle/>
          <a:p>
            <a:pPr marL="225425" lvl="1">
              <a:spcAft>
                <a:spcPts val="600"/>
              </a:spcAft>
              <a:buClr>
                <a:srgbClr val="0038A8"/>
              </a:buClr>
            </a:pPr>
            <a:r>
              <a:rPr lang="en-US" sz="2400" b="1" dirty="0" smtClean="0"/>
              <a:t>Working together happens more quickly, with less resistance</a:t>
            </a:r>
          </a:p>
        </p:txBody>
      </p:sp>
      <p:sp>
        <p:nvSpPr>
          <p:cNvPr id="19" name="TextBox 18"/>
          <p:cNvSpPr txBox="1"/>
          <p:nvPr/>
        </p:nvSpPr>
        <p:spPr>
          <a:xfrm>
            <a:off x="381000" y="2653234"/>
            <a:ext cx="8458200" cy="830997"/>
          </a:xfrm>
          <a:prstGeom prst="rect">
            <a:avLst/>
          </a:prstGeom>
          <a:gradFill>
            <a:gsLst>
              <a:gs pos="0">
                <a:schemeClr val="bg1"/>
              </a:gs>
              <a:gs pos="50000">
                <a:schemeClr val="bg1">
                  <a:alpha val="52000"/>
                </a:schemeClr>
              </a:gs>
              <a:gs pos="100000">
                <a:schemeClr val="bg1">
                  <a:alpha val="0"/>
                </a:schemeClr>
              </a:gs>
            </a:gsLst>
            <a:lin ang="5400000" scaled="0"/>
          </a:gradFill>
          <a:effectLst/>
        </p:spPr>
        <p:txBody>
          <a:bodyPr wrap="square" rtlCol="0" anchor="ctr">
            <a:spAutoFit/>
          </a:bodyPr>
          <a:lstStyle/>
          <a:p>
            <a:pPr marL="225425" lvl="1">
              <a:spcAft>
                <a:spcPts val="600"/>
              </a:spcAft>
              <a:buClr>
                <a:srgbClr val="0038A8"/>
              </a:buClr>
            </a:pPr>
            <a:r>
              <a:rPr lang="en-US" sz="2400" b="1" dirty="0" smtClean="0"/>
              <a:t>Relationships become more forgiving and able to withstand a brief/minor breach of Trust</a:t>
            </a:r>
          </a:p>
        </p:txBody>
      </p:sp>
      <p:sp>
        <p:nvSpPr>
          <p:cNvPr id="22" name="TextBox 21"/>
          <p:cNvSpPr txBox="1"/>
          <p:nvPr/>
        </p:nvSpPr>
        <p:spPr>
          <a:xfrm>
            <a:off x="381000" y="3909350"/>
            <a:ext cx="7388352" cy="461665"/>
          </a:xfrm>
          <a:prstGeom prst="rect">
            <a:avLst/>
          </a:prstGeom>
          <a:gradFill>
            <a:gsLst>
              <a:gs pos="0">
                <a:schemeClr val="bg1"/>
              </a:gs>
              <a:gs pos="50000">
                <a:schemeClr val="bg1">
                  <a:alpha val="52000"/>
                </a:schemeClr>
              </a:gs>
              <a:gs pos="100000">
                <a:schemeClr val="bg1">
                  <a:alpha val="0"/>
                </a:schemeClr>
              </a:gs>
            </a:gsLst>
            <a:lin ang="5400000" scaled="0"/>
          </a:gradFill>
        </p:spPr>
        <p:txBody>
          <a:bodyPr wrap="square" rtlCol="0" anchor="ctr">
            <a:spAutoFit/>
          </a:bodyPr>
          <a:lstStyle/>
          <a:p>
            <a:pPr marL="225425" lvl="1">
              <a:spcAft>
                <a:spcPts val="600"/>
              </a:spcAft>
              <a:buClr>
                <a:srgbClr val="0038A8"/>
              </a:buClr>
            </a:pPr>
            <a:r>
              <a:rPr lang="en-US" sz="2400" b="1" dirty="0" smtClean="0"/>
              <a:t>Communication is enhanced </a:t>
            </a:r>
          </a:p>
        </p:txBody>
      </p:sp>
      <p:sp>
        <p:nvSpPr>
          <p:cNvPr id="23" name="TextBox 22"/>
          <p:cNvSpPr txBox="1"/>
          <p:nvPr/>
        </p:nvSpPr>
        <p:spPr>
          <a:xfrm>
            <a:off x="381000" y="4796135"/>
            <a:ext cx="5562600" cy="461665"/>
          </a:xfrm>
          <a:prstGeom prst="rect">
            <a:avLst/>
          </a:prstGeom>
          <a:gradFill>
            <a:gsLst>
              <a:gs pos="0">
                <a:schemeClr val="bg1"/>
              </a:gs>
              <a:gs pos="50000">
                <a:schemeClr val="bg1">
                  <a:alpha val="52000"/>
                </a:schemeClr>
              </a:gs>
              <a:gs pos="100000">
                <a:schemeClr val="bg1">
                  <a:alpha val="0"/>
                </a:schemeClr>
              </a:gs>
            </a:gsLst>
            <a:lin ang="5400000" scaled="0"/>
          </a:gradFill>
        </p:spPr>
        <p:txBody>
          <a:bodyPr wrap="square" rtlCol="0" anchor="ctr">
            <a:spAutoFit/>
          </a:bodyPr>
          <a:lstStyle/>
          <a:p>
            <a:pPr marL="225425" lvl="1">
              <a:spcAft>
                <a:spcPts val="600"/>
              </a:spcAft>
              <a:buClr>
                <a:srgbClr val="0038A8"/>
              </a:buClr>
            </a:pPr>
            <a:r>
              <a:rPr lang="en-US" sz="2400" b="1" dirty="0" smtClean="0"/>
              <a:t>Viewed as a role model for others</a:t>
            </a:r>
          </a:p>
        </p:txBody>
      </p:sp>
    </p:spTree>
    <p:custDataLst>
      <p:tags r:id="rId1"/>
    </p:custDataLst>
  </p:cSld>
  <p:clrMapOvr>
    <a:masterClrMapping/>
  </p:clrMapOvr>
  <p:transition advTm="6789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animBg="1"/>
      <p:bldP spid="19" grpId="0" build="p" animBg="1"/>
      <p:bldP spid="22" grpId="0" build="p" animBg="1"/>
      <p:bldP spid="2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a:t>
            </a:fld>
            <a:endParaRPr lang="en-US" kern="0" dirty="0">
              <a:solidFill>
                <a:sysClr val="windowText" lastClr="000000"/>
              </a:solidFill>
            </a:endParaRPr>
          </a:p>
        </p:txBody>
      </p:sp>
      <p:sp>
        <p:nvSpPr>
          <p:cNvPr id="3" name="Content Placeholder 2"/>
          <p:cNvSpPr>
            <a:spLocks noGrp="1"/>
          </p:cNvSpPr>
          <p:nvPr>
            <p:ph type="body" sz="quarter" idx="11"/>
          </p:nvPr>
        </p:nvSpPr>
        <p:spPr/>
        <p:txBody>
          <a:bodyPr lIns="91440" tIns="45720" rIns="91440" bIns="45720">
            <a:noAutofit/>
          </a:bodyPr>
          <a:lstStyle/>
          <a:p>
            <a:pPr marL="2511425">
              <a:buClr>
                <a:srgbClr val="0038A8"/>
              </a:buClr>
              <a:buFont typeface="Wingdings" pitchFamily="2" charset="2"/>
              <a:buChar char="§"/>
            </a:pPr>
            <a:r>
              <a:rPr lang="en-US" sz="2000" dirty="0" smtClean="0"/>
              <a:t>Objectives </a:t>
            </a:r>
            <a:r>
              <a:rPr lang="en-US" sz="1100" b="0" dirty="0" smtClean="0">
                <a:solidFill>
                  <a:srgbClr val="000000"/>
                </a:solidFill>
              </a:rPr>
              <a:t>(2 min*)</a:t>
            </a:r>
            <a:endParaRPr lang="en-US" sz="2000" b="0" dirty="0" smtClean="0"/>
          </a:p>
          <a:p>
            <a:pPr marL="2511425">
              <a:spcBef>
                <a:spcPts val="0"/>
              </a:spcBef>
              <a:spcAft>
                <a:spcPts val="600"/>
              </a:spcAft>
              <a:buClr>
                <a:srgbClr val="0038A8"/>
              </a:buClr>
              <a:buFont typeface="Wingdings" pitchFamily="2" charset="2"/>
              <a:buChar char="§"/>
            </a:pPr>
            <a:r>
              <a:rPr lang="en-US" sz="2000" dirty="0" smtClean="0"/>
              <a:t>Chapter 1:</a:t>
            </a:r>
            <a:r>
              <a:rPr lang="en-US" sz="2000" b="0" dirty="0" smtClean="0"/>
              <a:t>  </a:t>
            </a:r>
            <a:r>
              <a:rPr lang="en-US" sz="2000" dirty="0" smtClean="0"/>
              <a:t>Defining Trust </a:t>
            </a:r>
            <a:r>
              <a:rPr lang="en-US" sz="1100" b="0" dirty="0" smtClean="0">
                <a:solidFill>
                  <a:srgbClr val="000000"/>
                </a:solidFill>
              </a:rPr>
              <a:t>(8 min*)</a:t>
            </a:r>
          </a:p>
          <a:p>
            <a:pPr marL="2511425">
              <a:spcBef>
                <a:spcPts val="0"/>
              </a:spcBef>
              <a:spcAft>
                <a:spcPts val="600"/>
              </a:spcAft>
              <a:buClr>
                <a:srgbClr val="0038A8"/>
              </a:buClr>
              <a:buFont typeface="Wingdings" pitchFamily="2" charset="2"/>
              <a:buChar char="§"/>
            </a:pPr>
            <a:r>
              <a:rPr lang="en-US" sz="2000" dirty="0" smtClean="0"/>
              <a:t>Chapter 2:  Building Trust </a:t>
            </a:r>
            <a:r>
              <a:rPr lang="en-US" sz="1100" b="0" dirty="0" smtClean="0">
                <a:solidFill>
                  <a:srgbClr val="000000"/>
                </a:solidFill>
              </a:rPr>
              <a:t>(55 min*)</a:t>
            </a:r>
          </a:p>
          <a:p>
            <a:pPr marL="2511425">
              <a:buClr>
                <a:srgbClr val="0038A8"/>
              </a:buClr>
              <a:buFont typeface="Wingdings" pitchFamily="2" charset="2"/>
              <a:buChar char="§"/>
            </a:pPr>
            <a:r>
              <a:rPr lang="en-US" sz="2000" dirty="0" smtClean="0"/>
              <a:t>Chapter 3:  Sustaining Trust </a:t>
            </a:r>
            <a:r>
              <a:rPr lang="en-US" sz="1100" b="0" dirty="0" smtClean="0">
                <a:solidFill>
                  <a:srgbClr val="000000"/>
                </a:solidFill>
              </a:rPr>
              <a:t>(10 min*)</a:t>
            </a:r>
            <a:endParaRPr lang="en-US" sz="1600" b="0" dirty="0" smtClean="0"/>
          </a:p>
          <a:p>
            <a:pPr marL="3200400" lvl="1" indent="-457200">
              <a:buClr>
                <a:srgbClr val="0038A8"/>
              </a:buClr>
              <a:buNone/>
            </a:pPr>
            <a:r>
              <a:rPr lang="en-US" dirty="0" smtClean="0">
                <a:solidFill>
                  <a:srgbClr val="000000"/>
                </a:solidFill>
              </a:rPr>
              <a:t>Break </a:t>
            </a:r>
            <a:r>
              <a:rPr lang="en-US" sz="1100" dirty="0" smtClean="0">
                <a:solidFill>
                  <a:srgbClr val="000000"/>
                </a:solidFill>
              </a:rPr>
              <a:t>(10 minutes)</a:t>
            </a:r>
          </a:p>
          <a:p>
            <a:pPr marL="2511425" lvl="1" indent="-225425">
              <a:buClr>
                <a:srgbClr val="0038A8"/>
              </a:buClr>
            </a:pPr>
            <a:r>
              <a:rPr lang="en-US" sz="2000" b="1" dirty="0" smtClean="0">
                <a:ea typeface="+mn-ea"/>
                <a:cs typeface="+mn-cs"/>
              </a:rPr>
              <a:t>Chapter 4:  Rebuilding Trust </a:t>
            </a:r>
            <a:r>
              <a:rPr lang="en-US" sz="1100" dirty="0" smtClean="0">
                <a:solidFill>
                  <a:srgbClr val="000000"/>
                </a:solidFill>
              </a:rPr>
              <a:t>(75 min*)</a:t>
            </a:r>
            <a:endParaRPr lang="en-US" sz="1100" dirty="0" smtClean="0">
              <a:solidFill>
                <a:srgbClr val="000000"/>
              </a:solidFill>
              <a:ea typeface="+mn-ea"/>
              <a:cs typeface="+mn-cs"/>
            </a:endParaRPr>
          </a:p>
          <a:p>
            <a:pPr marL="3200400" lvl="1" indent="-457200">
              <a:buClr>
                <a:srgbClr val="0038A8"/>
              </a:buClr>
              <a:buNone/>
            </a:pPr>
            <a:r>
              <a:rPr lang="en-US" dirty="0" smtClean="0">
                <a:solidFill>
                  <a:srgbClr val="000000"/>
                </a:solidFill>
              </a:rPr>
              <a:t>Break </a:t>
            </a:r>
            <a:r>
              <a:rPr lang="en-US" sz="1100" dirty="0" smtClean="0">
                <a:solidFill>
                  <a:srgbClr val="000000"/>
                </a:solidFill>
              </a:rPr>
              <a:t>(10 minutes)</a:t>
            </a:r>
          </a:p>
          <a:p>
            <a:pPr marL="2511425" lvl="1" indent="-225425">
              <a:buClr>
                <a:srgbClr val="0038A8"/>
              </a:buClr>
            </a:pPr>
            <a:r>
              <a:rPr lang="en-US" sz="2000" b="1" dirty="0" smtClean="0">
                <a:ea typeface="+mn-ea"/>
                <a:cs typeface="+mn-cs"/>
              </a:rPr>
              <a:t>Case Studies </a:t>
            </a:r>
            <a:r>
              <a:rPr lang="en-US" sz="1100" dirty="0" smtClean="0">
                <a:solidFill>
                  <a:srgbClr val="000000"/>
                </a:solidFill>
              </a:rPr>
              <a:t>(20 min*)</a:t>
            </a:r>
            <a:endParaRPr lang="en-US" sz="1100" dirty="0" smtClean="0">
              <a:solidFill>
                <a:srgbClr val="000000"/>
              </a:solidFill>
              <a:ea typeface="+mn-ea"/>
              <a:cs typeface="+mn-cs"/>
            </a:endParaRPr>
          </a:p>
          <a:p>
            <a:pPr marL="2511425" lvl="1" indent="-225425">
              <a:buClr>
                <a:srgbClr val="0038A8"/>
              </a:buClr>
            </a:pPr>
            <a:r>
              <a:rPr lang="en-US" sz="2000" b="1" dirty="0" smtClean="0">
                <a:ea typeface="+mn-ea"/>
                <a:cs typeface="+mn-cs"/>
              </a:rPr>
              <a:t>Review </a:t>
            </a:r>
            <a:r>
              <a:rPr lang="en-US" sz="1200" dirty="0" smtClean="0">
                <a:solidFill>
                  <a:srgbClr val="000000"/>
                </a:solidFill>
              </a:rPr>
              <a:t>(10 min*)</a:t>
            </a:r>
            <a:endParaRPr lang="en-US" sz="1200" dirty="0" smtClean="0">
              <a:ea typeface="+mn-ea"/>
              <a:cs typeface="+mn-cs"/>
            </a:endParaRPr>
          </a:p>
          <a:p>
            <a:pPr marL="3084513" lvl="1" indent="-341313">
              <a:spcBef>
                <a:spcPts val="300"/>
              </a:spcBef>
              <a:spcAft>
                <a:spcPts val="300"/>
              </a:spcAft>
              <a:buClrTx/>
            </a:pPr>
            <a:endParaRPr lang="en-US" dirty="0" smtClean="0">
              <a:ea typeface="+mn-ea"/>
              <a:cs typeface="+mn-cs"/>
            </a:endParaRPr>
          </a:p>
          <a:p>
            <a:pPr marL="461963" lvl="1" indent="-236538">
              <a:spcBef>
                <a:spcPts val="0"/>
              </a:spcBef>
              <a:spcAft>
                <a:spcPts val="300"/>
              </a:spcAft>
              <a:buNone/>
            </a:pPr>
            <a:endParaRPr lang="en-US" sz="1800" dirty="0" smtClean="0"/>
          </a:p>
        </p:txBody>
      </p:sp>
      <p:sp>
        <p:nvSpPr>
          <p:cNvPr id="13" name="Title 12"/>
          <p:cNvSpPr>
            <a:spLocks noGrp="1"/>
          </p:cNvSpPr>
          <p:nvPr>
            <p:ph type="title"/>
          </p:nvPr>
        </p:nvSpPr>
        <p:spPr/>
        <p:txBody>
          <a:bodyPr/>
          <a:lstStyle/>
          <a:p>
            <a:r>
              <a:rPr lang="en-US" dirty="0" smtClean="0"/>
              <a:t>	Trust…The Foundation:  Instructor-Led Agenda</a:t>
            </a:r>
            <a:endParaRPr lang="en-US" dirty="0"/>
          </a:p>
        </p:txBody>
      </p:sp>
      <p:sp>
        <p:nvSpPr>
          <p:cNvPr id="6" name="TextBox 5"/>
          <p:cNvSpPr txBox="1"/>
          <p:nvPr/>
        </p:nvSpPr>
        <p:spPr>
          <a:xfrm>
            <a:off x="7239000" y="6324600"/>
            <a:ext cx="1630575" cy="215444"/>
          </a:xfrm>
          <a:prstGeom prst="rect">
            <a:avLst/>
          </a:prstGeom>
          <a:noFill/>
        </p:spPr>
        <p:txBody>
          <a:bodyPr wrap="none" rtlCol="0">
            <a:spAutoFit/>
          </a:bodyPr>
          <a:lstStyle/>
          <a:p>
            <a:r>
              <a:rPr lang="en-US" sz="800" i="1" dirty="0" smtClean="0">
                <a:latin typeface="+mj-lt"/>
              </a:rPr>
              <a:t>*Agenda times are approximate</a:t>
            </a:r>
          </a:p>
        </p:txBody>
      </p:sp>
    </p:spTree>
  </p:cSld>
  <p:clrMapOvr>
    <a:masterClrMapping/>
  </p:clrMapOvr>
  <p:transition advTm="546"/>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30</a:t>
            </a:fld>
            <a:endParaRPr lang="en-US" kern="0" dirty="0">
              <a:solidFill>
                <a:sysClr val="windowText" lastClr="000000"/>
              </a:solidFill>
            </a:endParaRPr>
          </a:p>
        </p:txBody>
      </p:sp>
      <p:sp>
        <p:nvSpPr>
          <p:cNvPr id="9" name="Title 8"/>
          <p:cNvSpPr>
            <a:spLocks noGrp="1"/>
          </p:cNvSpPr>
          <p:nvPr>
            <p:ph type="title"/>
          </p:nvPr>
        </p:nvSpPr>
        <p:spPr/>
        <p:txBody>
          <a:bodyPr/>
          <a:lstStyle/>
          <a:p>
            <a:r>
              <a:rPr lang="en-US" dirty="0" smtClean="0"/>
              <a:t>	Sustaining Trust:  What Did You Learn?</a:t>
            </a:r>
            <a:endParaRPr lang="en-US" dirty="0"/>
          </a:p>
        </p:txBody>
      </p:sp>
      <p:sp>
        <p:nvSpPr>
          <p:cNvPr id="6"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Knowledge Check</a:t>
            </a:r>
            <a:endParaRPr lang="en-US" sz="3000" baseline="60000" dirty="0" smtClean="0">
              <a:solidFill>
                <a:srgbClr val="0091B5"/>
              </a:solidFill>
              <a:latin typeface="Arial" pitchFamily="34" charset="0"/>
              <a:cs typeface="Arial" pitchFamily="34" charset="0"/>
            </a:endParaRPr>
          </a:p>
        </p:txBody>
      </p:sp>
      <p:sp>
        <p:nvSpPr>
          <p:cNvPr id="7" name="TextBox 6"/>
          <p:cNvSpPr txBox="1"/>
          <p:nvPr/>
        </p:nvSpPr>
        <p:spPr>
          <a:xfrm>
            <a:off x="236302" y="6309684"/>
            <a:ext cx="8311891" cy="200055"/>
          </a:xfrm>
          <a:prstGeom prst="rect">
            <a:avLst/>
          </a:prstGeom>
          <a:noFill/>
        </p:spPr>
        <p:txBody>
          <a:bodyPr wrap="none" rtlCol="0">
            <a:spAutoFit/>
          </a:bodyPr>
          <a:lstStyle/>
          <a:p>
            <a:r>
              <a:rPr lang="en-US" sz="700" baseline="30000" dirty="0" smtClean="0"/>
              <a:t>8</a:t>
            </a:r>
            <a:r>
              <a:rPr lang="en-US" sz="700" dirty="0" smtClean="0"/>
              <a:t>Knowledge Check questions are from Skillport. Web. Skillsoft Leadership Advantage: Building and Leading Teams 2.0. ID: sla_02_a23_sla_enus .  Accessed February 6, 2014. (https://boeing.skillport.com/)</a:t>
            </a:r>
          </a:p>
        </p:txBody>
      </p:sp>
    </p:spTree>
  </p:cSld>
  <p:clrMapOvr>
    <a:masterClrMapping/>
  </p:clrMapOvr>
  <p:transition advTm="2403"/>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31</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295400"/>
            <a:ext cx="8077200" cy="723275"/>
          </a:xfrm>
        </p:spPr>
        <p:txBody>
          <a:bodyPr lIns="91440" tIns="45720" rIns="91440" bIns="45720">
            <a:noAutofit/>
          </a:bodyPr>
          <a:lstStyle/>
          <a:p>
            <a:pPr marL="365125" indent="-365125">
              <a:lnSpc>
                <a:spcPct val="110000"/>
              </a:lnSpc>
              <a:spcAft>
                <a:spcPts val="600"/>
              </a:spcAft>
              <a:buNone/>
            </a:pPr>
            <a:r>
              <a:rPr lang="en-US" dirty="0" smtClean="0"/>
              <a:t>Question:</a:t>
            </a:r>
          </a:p>
          <a:p>
            <a:pPr marL="0" indent="0">
              <a:spcBef>
                <a:spcPts val="0"/>
              </a:spcBef>
              <a:spcAft>
                <a:spcPts val="600"/>
              </a:spcAft>
              <a:buClrTx/>
              <a:buNone/>
            </a:pPr>
            <a:r>
              <a:rPr lang="en-US" sz="1600" b="0" dirty="0" smtClean="0"/>
              <a:t>Your team meets every Monday morning and has had problems recently.  Several team members are chronically late.  The members who do get to the meeting on time are irritated and feel their time is being wasted.  </a:t>
            </a:r>
          </a:p>
          <a:p>
            <a:pPr marL="0" indent="0">
              <a:spcBef>
                <a:spcPts val="0"/>
              </a:spcBef>
              <a:spcAft>
                <a:spcPts val="600"/>
              </a:spcAft>
              <a:buClrTx/>
              <a:buNone/>
            </a:pPr>
            <a:r>
              <a:rPr lang="en-US" sz="1600" b="0" dirty="0" smtClean="0"/>
              <a:t>Which are examples of discussion items that should be covered during a team meeting about this trust issue?</a:t>
            </a:r>
          </a:p>
          <a:p>
            <a:pPr>
              <a:spcAft>
                <a:spcPts val="600"/>
              </a:spcAft>
              <a:buClrTx/>
              <a:buNone/>
            </a:pPr>
            <a:endParaRPr lang="en-US" sz="1600" b="0" dirty="0" smtClean="0"/>
          </a:p>
          <a:p>
            <a:pPr>
              <a:buClrTx/>
            </a:pPr>
            <a:r>
              <a:rPr lang="en-US" sz="1600" b="0" dirty="0" smtClean="0"/>
              <a:t>Choose more than one option.</a:t>
            </a:r>
          </a:p>
          <a:p>
            <a:pPr marL="574675" indent="-349250">
              <a:spcAft>
                <a:spcPts val="600"/>
              </a:spcAft>
              <a:buClr>
                <a:srgbClr val="0038A8"/>
              </a:buClr>
              <a:buFont typeface="+mj-lt"/>
              <a:buAutoNum type="arabicParenR"/>
            </a:pPr>
            <a:r>
              <a:rPr lang="en-US" sz="1600" b="0" dirty="0" smtClean="0"/>
              <a:t>The team decides that members who are chronically late need to start tracking their hours</a:t>
            </a:r>
          </a:p>
          <a:p>
            <a:pPr marL="574675" indent="-349250">
              <a:spcAft>
                <a:spcPts val="600"/>
              </a:spcAft>
              <a:buClr>
                <a:srgbClr val="0038A8"/>
              </a:buClr>
              <a:buFont typeface="+mj-lt"/>
              <a:buAutoNum type="arabicParenR"/>
            </a:pPr>
            <a:r>
              <a:rPr lang="en-US" sz="1600" b="0" dirty="0" smtClean="0"/>
              <a:t>The team agrees to forgive and forget and just move on</a:t>
            </a:r>
          </a:p>
          <a:p>
            <a:pPr marL="574675" indent="-349250">
              <a:spcAft>
                <a:spcPts val="600"/>
              </a:spcAft>
              <a:buClr>
                <a:srgbClr val="0038A8"/>
              </a:buClr>
              <a:buFont typeface="+mj-lt"/>
              <a:buAutoNum type="arabicParenR"/>
            </a:pPr>
            <a:r>
              <a:rPr lang="en-US" sz="1600" b="0" dirty="0" smtClean="0"/>
              <a:t>Team members brainstorm a list of things that they can trust each other on, and the areas where they’re having problems</a:t>
            </a:r>
          </a:p>
          <a:p>
            <a:pPr marL="574675" indent="-349250">
              <a:spcAft>
                <a:spcPts val="600"/>
              </a:spcAft>
              <a:buClr>
                <a:srgbClr val="0038A8"/>
              </a:buClr>
              <a:buFont typeface="+mj-lt"/>
              <a:buAutoNum type="arabicParenR"/>
            </a:pPr>
            <a:r>
              <a:rPr lang="en-US" sz="1600" b="0" dirty="0" smtClean="0"/>
              <a:t>You list the problems you’ve identified</a:t>
            </a:r>
          </a:p>
          <a:p>
            <a:pPr marL="574675" indent="-349250">
              <a:spcAft>
                <a:spcPts val="600"/>
              </a:spcAft>
              <a:buClr>
                <a:srgbClr val="0038A8"/>
              </a:buClr>
              <a:buFont typeface="+mj-lt"/>
              <a:buAutoNum type="arabicParenR"/>
            </a:pPr>
            <a:r>
              <a:rPr lang="en-US" sz="1600" b="0" dirty="0" smtClean="0"/>
              <a:t>You make sure everyone commits to the new punctuality policy</a:t>
            </a:r>
          </a:p>
        </p:txBody>
      </p:sp>
      <p:sp>
        <p:nvSpPr>
          <p:cNvPr id="8" name="Title 7"/>
          <p:cNvSpPr>
            <a:spLocks noGrp="1"/>
          </p:cNvSpPr>
          <p:nvPr>
            <p:ph type="title"/>
          </p:nvPr>
        </p:nvSpPr>
        <p:spPr/>
        <p:txBody>
          <a:bodyPr/>
          <a:lstStyle/>
          <a:p>
            <a:r>
              <a:rPr lang="en-US" dirty="0" smtClean="0"/>
              <a:t>	Sustaining Trust:  What Did You Learn?</a:t>
            </a:r>
            <a:endParaRPr lang="en-US" dirty="0"/>
          </a:p>
        </p:txBody>
      </p:sp>
      <p:sp>
        <p:nvSpPr>
          <p:cNvPr id="7" name="Rectangle 6"/>
          <p:cNvSpPr/>
          <p:nvPr/>
        </p:nvSpPr>
        <p:spPr>
          <a:xfrm>
            <a:off x="228600" y="5943600"/>
            <a:ext cx="1864613" cy="369332"/>
          </a:xfrm>
          <a:prstGeom prst="rect">
            <a:avLst/>
          </a:prstGeom>
        </p:spPr>
        <p:txBody>
          <a:bodyPr wrap="none" lIns="91440" tIns="45720" rIns="91440" bIns="45720">
            <a:spAutoFit/>
          </a:bodyPr>
          <a:lstStyle/>
          <a:p>
            <a:pPr marL="225425" lvl="0" indent="-225425" defTabSz="820738" fontAlgn="base">
              <a:spcBef>
                <a:spcPct val="20000"/>
              </a:spcBef>
              <a:spcAft>
                <a:spcPct val="0"/>
              </a:spcAft>
              <a:buClr>
                <a:srgbClr val="0038A8"/>
              </a:buClr>
            </a:pPr>
            <a:r>
              <a:rPr lang="en-US" b="1" kern="0" dirty="0" smtClean="0">
                <a:solidFill>
                  <a:srgbClr val="000000"/>
                </a:solidFill>
              </a:rPr>
              <a:t>Answer:  </a:t>
            </a:r>
            <a:r>
              <a:rPr lang="en-US" kern="0" dirty="0" smtClean="0">
                <a:solidFill>
                  <a:srgbClr val="000000"/>
                </a:solidFill>
              </a:rPr>
              <a:t>#3, #5</a:t>
            </a:r>
            <a:endParaRPr lang="en-US" kern="0" dirty="0">
              <a:solidFill>
                <a:srgbClr val="000000"/>
              </a:solidFill>
            </a:endParaRPr>
          </a:p>
        </p:txBody>
      </p:sp>
    </p:spTree>
    <p:custDataLst>
      <p:tags r:id="rId1"/>
    </p:custDataLst>
  </p:cSld>
  <p:clrMapOvr>
    <a:masterClrMapping/>
  </p:clrMapOvr>
  <p:transition advTm="3375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32</a:t>
            </a:fld>
            <a:endParaRPr lang="en-US" kern="0" dirty="0">
              <a:solidFill>
                <a:sysClr val="windowText" lastClr="000000"/>
              </a:solidFill>
            </a:endParaRPr>
          </a:p>
        </p:txBody>
      </p:sp>
      <p:sp>
        <p:nvSpPr>
          <p:cNvPr id="6" name="Title 5"/>
          <p:cNvSpPr>
            <a:spLocks noGrp="1"/>
          </p:cNvSpPr>
          <p:nvPr>
            <p:ph type="title"/>
          </p:nvPr>
        </p:nvSpPr>
        <p:spPr/>
        <p:txBody>
          <a:bodyPr/>
          <a:lstStyle/>
          <a:p>
            <a:r>
              <a:rPr lang="en-US" dirty="0" smtClean="0"/>
              <a:t>	Rebuilding Trust</a:t>
            </a: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4:  Rebuilding Trust</a:t>
            </a:r>
          </a:p>
        </p:txBody>
      </p:sp>
    </p:spTree>
  </p:cSld>
  <p:clrMapOvr>
    <a:masterClrMapping/>
  </p:clrMapOvr>
  <p:transition advTm="493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33</a:t>
            </a:fld>
            <a:endParaRPr lang="en-US" kern="0" dirty="0">
              <a:solidFill>
                <a:sysClr val="windowText" lastClr="000000"/>
              </a:solidFill>
            </a:endParaRPr>
          </a:p>
        </p:txBody>
      </p:sp>
      <p:sp>
        <p:nvSpPr>
          <p:cNvPr id="6" name="Title 5"/>
          <p:cNvSpPr>
            <a:spLocks noGrp="1"/>
          </p:cNvSpPr>
          <p:nvPr>
            <p:ph type="title"/>
          </p:nvPr>
        </p:nvSpPr>
        <p:spPr/>
        <p:txBody>
          <a:bodyPr/>
          <a:lstStyle/>
          <a:p>
            <a:r>
              <a:rPr lang="en-US" dirty="0" smtClean="0"/>
              <a:t>	Rebuilding Trust:  Discussion</a:t>
            </a:r>
            <a:endParaRPr lang="en-US" dirty="0"/>
          </a:p>
        </p:txBody>
      </p:sp>
      <p:sp>
        <p:nvSpPr>
          <p:cNvPr id="8" name="TextBox 7"/>
          <p:cNvSpPr txBox="1"/>
          <p:nvPr/>
        </p:nvSpPr>
        <p:spPr>
          <a:xfrm>
            <a:off x="228600" y="1335024"/>
            <a:ext cx="8686800" cy="1431161"/>
          </a:xfrm>
          <a:prstGeom prst="rect">
            <a:avLst/>
          </a:prstGeom>
          <a:noFill/>
        </p:spPr>
        <p:txBody>
          <a:bodyPr wrap="square" rtlCol="0">
            <a:spAutoFit/>
          </a:bodyPr>
          <a:lstStyle/>
          <a:p>
            <a:pPr>
              <a:spcAft>
                <a:spcPts val="600"/>
              </a:spcAft>
            </a:pPr>
            <a:r>
              <a:rPr lang="en-US" b="1" dirty="0" smtClean="0"/>
              <a:t>Discussion points:</a:t>
            </a:r>
          </a:p>
          <a:p>
            <a:pPr marL="690563" lvl="1" indent="-233363">
              <a:spcAft>
                <a:spcPts val="600"/>
              </a:spcAft>
              <a:buClr>
                <a:srgbClr val="0038A8"/>
              </a:buClr>
              <a:buFont typeface="Wingdings" pitchFamily="2" charset="2"/>
              <a:buChar char="§"/>
            </a:pPr>
            <a:r>
              <a:rPr lang="en-US" dirty="0" smtClean="0"/>
              <a:t>Have you ever felt betrayed by someone?  If so, how?</a:t>
            </a:r>
          </a:p>
          <a:p>
            <a:pPr marL="690563" lvl="1" indent="-233363">
              <a:spcAft>
                <a:spcPts val="600"/>
              </a:spcAft>
              <a:buClr>
                <a:srgbClr val="0038A8"/>
              </a:buClr>
              <a:buFont typeface="Wingdings" pitchFamily="2" charset="2"/>
              <a:buChar char="§"/>
            </a:pPr>
            <a:r>
              <a:rPr lang="en-US" dirty="0" smtClean="0"/>
              <a:t>Have you ever betrayed the Trust of another?</a:t>
            </a:r>
          </a:p>
          <a:p>
            <a:pPr marL="690563" lvl="1" indent="-233363">
              <a:spcAft>
                <a:spcPts val="600"/>
              </a:spcAft>
              <a:buClr>
                <a:srgbClr val="0038A8"/>
              </a:buClr>
              <a:buFont typeface="Wingdings" pitchFamily="2" charset="2"/>
              <a:buChar char="§"/>
            </a:pPr>
            <a:r>
              <a:rPr lang="en-US" dirty="0" smtClean="0"/>
              <a:t>Do you think you can rebuild Trust?  Why or why not?</a:t>
            </a:r>
          </a:p>
        </p:txBody>
      </p:sp>
    </p:spTree>
    <p:custDataLst>
      <p:tags r:id="rId1"/>
    </p:custDataLst>
  </p:cSld>
  <p:clrMapOvr>
    <a:masterClrMapping/>
  </p:clrMapOvr>
  <p:transition advTm="10517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Rebuilding Trust:  How Betrayal Occurs</a:t>
            </a:r>
            <a:endParaRPr lang="en-US" dirty="0"/>
          </a:p>
        </p:txBody>
      </p:sp>
      <p:sp>
        <p:nvSpPr>
          <p:cNvPr id="17" name="Rectangle 16"/>
          <p:cNvSpPr/>
          <p:nvPr/>
        </p:nvSpPr>
        <p:spPr>
          <a:xfrm>
            <a:off x="228600" y="1325880"/>
            <a:ext cx="8610600" cy="646331"/>
          </a:xfrm>
          <a:prstGeom prst="rect">
            <a:avLst/>
          </a:prstGeom>
        </p:spPr>
        <p:txBody>
          <a:bodyPr wrap="square">
            <a:spAutoFit/>
          </a:bodyPr>
          <a:lstStyle/>
          <a:p>
            <a:pPr lvl="0" defTabSz="820738" fontAlgn="base">
              <a:spcAft>
                <a:spcPts val="600"/>
              </a:spcAft>
              <a:buClr>
                <a:srgbClr val="0038A8"/>
              </a:buClr>
            </a:pPr>
            <a:r>
              <a:rPr lang="en-US" b="1" kern="0" dirty="0" smtClean="0">
                <a:solidFill>
                  <a:srgbClr val="000000"/>
                </a:solidFill>
              </a:rPr>
              <a:t>Betrayal occurs on a continuum from Unintentional to Intentional and from Minor to Major</a:t>
            </a:r>
            <a:endParaRPr lang="en-US" kern="0" baseline="30000" dirty="0" smtClean="0">
              <a:solidFill>
                <a:srgbClr val="000000"/>
              </a:solidFill>
            </a:endParaRPr>
          </a:p>
        </p:txBody>
      </p:sp>
      <p:sp>
        <p:nvSpPr>
          <p:cNvPr id="19" name="TextBox 18"/>
          <p:cNvSpPr txBox="1"/>
          <p:nvPr/>
        </p:nvSpPr>
        <p:spPr>
          <a:xfrm>
            <a:off x="431292" y="4350206"/>
            <a:ext cx="1783080" cy="215444"/>
          </a:xfrm>
          <a:prstGeom prst="rect">
            <a:avLst/>
          </a:prstGeom>
          <a:solidFill>
            <a:schemeClr val="bg1"/>
          </a:solidFill>
          <a:ln w="12700">
            <a:solidFill>
              <a:schemeClr val="tx1">
                <a:lumMod val="50000"/>
                <a:lumOff val="50000"/>
              </a:schemeClr>
            </a:solidFill>
          </a:ln>
          <a:effectLst/>
        </p:spPr>
        <p:txBody>
          <a:bodyPr wrap="square" lIns="0" tIns="0" rIns="0" bIns="0" rtlCol="0">
            <a:spAutoFit/>
          </a:bodyPr>
          <a:lstStyle/>
          <a:p>
            <a:pPr algn="ctr"/>
            <a:r>
              <a:rPr lang="en-US" sz="1400" b="1" dirty="0" smtClean="0">
                <a:solidFill>
                  <a:srgbClr val="0070C0"/>
                </a:solidFill>
              </a:rPr>
              <a:t>Unintentional</a:t>
            </a:r>
          </a:p>
        </p:txBody>
      </p:sp>
      <p:sp>
        <p:nvSpPr>
          <p:cNvPr id="22" name="TextBox 21"/>
          <p:cNvSpPr txBox="1"/>
          <p:nvPr/>
        </p:nvSpPr>
        <p:spPr>
          <a:xfrm>
            <a:off x="2583942" y="4350206"/>
            <a:ext cx="1783080" cy="215444"/>
          </a:xfrm>
          <a:prstGeom prst="rect">
            <a:avLst/>
          </a:prstGeom>
          <a:solidFill>
            <a:schemeClr val="bg1"/>
          </a:solidFill>
          <a:ln w="12700">
            <a:solidFill>
              <a:schemeClr val="tx1">
                <a:lumMod val="50000"/>
                <a:lumOff val="50000"/>
              </a:schemeClr>
            </a:solidFill>
          </a:ln>
          <a:effectLst/>
        </p:spPr>
        <p:txBody>
          <a:bodyPr wrap="square" lIns="0" tIns="0" rIns="0" bIns="0" rtlCol="0">
            <a:spAutoFit/>
          </a:bodyPr>
          <a:lstStyle/>
          <a:p>
            <a:pPr algn="ctr">
              <a:tabLst>
                <a:tab pos="114300" algn="l"/>
              </a:tabLst>
            </a:pPr>
            <a:r>
              <a:rPr lang="en-US" sz="1400" b="1" dirty="0" smtClean="0">
                <a:solidFill>
                  <a:srgbClr val="820000"/>
                </a:solidFill>
              </a:rPr>
              <a:t>Intentional</a:t>
            </a:r>
          </a:p>
        </p:txBody>
      </p:sp>
      <p:sp>
        <p:nvSpPr>
          <p:cNvPr id="26" name="TextBox 25"/>
          <p:cNvSpPr txBox="1"/>
          <p:nvPr/>
        </p:nvSpPr>
        <p:spPr>
          <a:xfrm>
            <a:off x="283464" y="4570274"/>
            <a:ext cx="2078736" cy="830997"/>
          </a:xfrm>
          <a:prstGeom prst="rect">
            <a:avLst/>
          </a:prstGeom>
          <a:noFill/>
        </p:spPr>
        <p:txBody>
          <a:bodyPr wrap="square" rIns="0" rtlCol="0">
            <a:spAutoFit/>
          </a:bodyPr>
          <a:lstStyle/>
          <a:p>
            <a:pPr marL="171450" indent="-171450">
              <a:buClr>
                <a:srgbClr val="0038A8"/>
              </a:buClr>
              <a:buFont typeface="Wingdings" pitchFamily="2" charset="2"/>
              <a:buChar char="§"/>
            </a:pPr>
            <a:r>
              <a:rPr lang="en-US" sz="1200" b="1" dirty="0" smtClean="0">
                <a:solidFill>
                  <a:schemeClr val="tx1">
                    <a:lumMod val="95000"/>
                    <a:lumOff val="5000"/>
                  </a:schemeClr>
                </a:solidFill>
              </a:rPr>
              <a:t>Arriving late for work</a:t>
            </a:r>
          </a:p>
          <a:p>
            <a:pPr marL="171450" indent="-171450">
              <a:buClr>
                <a:srgbClr val="0038A8"/>
              </a:buClr>
              <a:buFont typeface="Wingdings" pitchFamily="2" charset="2"/>
              <a:buChar char="§"/>
            </a:pPr>
            <a:endParaRPr lang="en-US" sz="1200" b="1" dirty="0" smtClean="0">
              <a:solidFill>
                <a:schemeClr val="tx1">
                  <a:lumMod val="95000"/>
                  <a:lumOff val="5000"/>
                </a:schemeClr>
              </a:solidFill>
            </a:endParaRPr>
          </a:p>
          <a:p>
            <a:pPr marL="171450" indent="-171450">
              <a:buClr>
                <a:srgbClr val="0038A8"/>
              </a:buClr>
              <a:buFont typeface="Wingdings" pitchFamily="2" charset="2"/>
              <a:buChar char="§"/>
            </a:pPr>
            <a:r>
              <a:rPr lang="en-US" sz="1200" b="1" dirty="0" smtClean="0">
                <a:solidFill>
                  <a:schemeClr val="tx1">
                    <a:lumMod val="95000"/>
                    <a:lumOff val="5000"/>
                  </a:schemeClr>
                </a:solidFill>
              </a:rPr>
              <a:t>Not keeping agreements</a:t>
            </a:r>
          </a:p>
          <a:p>
            <a:pPr marL="171450" indent="-171450">
              <a:buClr>
                <a:srgbClr val="0038A8"/>
              </a:buClr>
              <a:buFont typeface="Wingdings" pitchFamily="2" charset="2"/>
              <a:buChar char="§"/>
            </a:pPr>
            <a:endParaRPr lang="en-US" sz="1200" b="1" dirty="0" smtClean="0">
              <a:solidFill>
                <a:schemeClr val="tx1">
                  <a:lumMod val="95000"/>
                  <a:lumOff val="5000"/>
                </a:schemeClr>
              </a:solidFill>
            </a:endParaRPr>
          </a:p>
        </p:txBody>
      </p:sp>
      <p:sp>
        <p:nvSpPr>
          <p:cNvPr id="27" name="TextBox 26"/>
          <p:cNvSpPr txBox="1"/>
          <p:nvPr/>
        </p:nvSpPr>
        <p:spPr>
          <a:xfrm>
            <a:off x="2378542" y="4570274"/>
            <a:ext cx="2117258" cy="1015663"/>
          </a:xfrm>
          <a:prstGeom prst="rect">
            <a:avLst/>
          </a:prstGeom>
          <a:noFill/>
        </p:spPr>
        <p:txBody>
          <a:bodyPr wrap="square" rIns="0" rtlCol="0">
            <a:spAutoFit/>
          </a:bodyPr>
          <a:lstStyle/>
          <a:p>
            <a:pPr marL="171450" indent="-171450">
              <a:buClr>
                <a:srgbClr val="0038A8"/>
              </a:buClr>
              <a:buFont typeface="Wingdings" pitchFamily="2" charset="2"/>
              <a:buChar char="§"/>
            </a:pPr>
            <a:r>
              <a:rPr lang="en-US" sz="1200" b="1" dirty="0" smtClean="0">
                <a:solidFill>
                  <a:schemeClr val="tx1">
                    <a:lumMod val="95000"/>
                    <a:lumOff val="5000"/>
                  </a:schemeClr>
                </a:solidFill>
              </a:rPr>
              <a:t>Gossiping, backbiting</a:t>
            </a:r>
          </a:p>
          <a:p>
            <a:pPr marL="171450" indent="-171450">
              <a:buClr>
                <a:srgbClr val="0038A8"/>
              </a:buClr>
              <a:buFont typeface="Wingdings" pitchFamily="2" charset="2"/>
              <a:buChar char="§"/>
            </a:pPr>
            <a:endParaRPr lang="en-US" sz="1200" b="1" dirty="0" smtClean="0">
              <a:solidFill>
                <a:schemeClr val="tx1">
                  <a:lumMod val="95000"/>
                  <a:lumOff val="5000"/>
                </a:schemeClr>
              </a:solidFill>
            </a:endParaRPr>
          </a:p>
          <a:p>
            <a:pPr marL="171450" indent="-171450">
              <a:buClr>
                <a:srgbClr val="0038A8"/>
              </a:buClr>
              <a:buFont typeface="Wingdings" pitchFamily="2" charset="2"/>
              <a:buChar char="§"/>
            </a:pPr>
            <a:r>
              <a:rPr lang="en-US" sz="1200" b="1" dirty="0" smtClean="0">
                <a:solidFill>
                  <a:schemeClr val="tx1">
                    <a:lumMod val="95000"/>
                    <a:lumOff val="5000"/>
                  </a:schemeClr>
                </a:solidFill>
              </a:rPr>
              <a:t>Accepting credit for another’s work</a:t>
            </a:r>
          </a:p>
          <a:p>
            <a:pPr marL="171450" indent="-171450">
              <a:buClr>
                <a:srgbClr val="0038A8"/>
              </a:buClr>
              <a:buFont typeface="Wingdings" pitchFamily="2" charset="2"/>
              <a:buChar char="§"/>
            </a:pPr>
            <a:endParaRPr lang="en-US" sz="1200" b="1" dirty="0" smtClean="0">
              <a:solidFill>
                <a:schemeClr val="tx1">
                  <a:lumMod val="95000"/>
                  <a:lumOff val="5000"/>
                </a:schemeClr>
              </a:solidFill>
            </a:endParaRPr>
          </a:p>
        </p:txBody>
      </p:sp>
      <p:sp>
        <p:nvSpPr>
          <p:cNvPr id="28" name="TextBox 27"/>
          <p:cNvSpPr txBox="1"/>
          <p:nvPr/>
        </p:nvSpPr>
        <p:spPr>
          <a:xfrm>
            <a:off x="4549664" y="4570274"/>
            <a:ext cx="2284586" cy="1754326"/>
          </a:xfrm>
          <a:prstGeom prst="rect">
            <a:avLst/>
          </a:prstGeom>
          <a:noFill/>
          <a:ln>
            <a:noFill/>
          </a:ln>
        </p:spPr>
        <p:txBody>
          <a:bodyPr wrap="square" rIns="0" rtlCol="0">
            <a:spAutoFit/>
          </a:bodyPr>
          <a:lstStyle/>
          <a:p>
            <a:pPr marL="171450" indent="-171450">
              <a:buClr>
                <a:srgbClr val="0038A8"/>
              </a:buClr>
              <a:buFont typeface="Wingdings" pitchFamily="2" charset="2"/>
              <a:buChar char="§"/>
            </a:pPr>
            <a:r>
              <a:rPr lang="en-US" sz="1200" b="1" dirty="0" smtClean="0">
                <a:solidFill>
                  <a:schemeClr val="tx1">
                    <a:lumMod val="95000"/>
                    <a:lumOff val="5000"/>
                  </a:schemeClr>
                </a:solidFill>
              </a:rPr>
              <a:t>Restructuring resulting in layoffs</a:t>
            </a:r>
          </a:p>
          <a:p>
            <a:pPr marL="171450" indent="-171450">
              <a:buClr>
                <a:srgbClr val="0038A8"/>
              </a:buClr>
              <a:buFont typeface="Wingdings" pitchFamily="2" charset="2"/>
              <a:buChar char="§"/>
            </a:pPr>
            <a:endParaRPr lang="en-US" sz="1200" b="1" dirty="0" smtClean="0">
              <a:solidFill>
                <a:schemeClr val="tx1">
                  <a:lumMod val="95000"/>
                  <a:lumOff val="5000"/>
                </a:schemeClr>
              </a:solidFill>
            </a:endParaRPr>
          </a:p>
          <a:p>
            <a:pPr marL="171450" indent="-171450">
              <a:buClr>
                <a:srgbClr val="0038A8"/>
              </a:buClr>
              <a:buFont typeface="Wingdings" pitchFamily="2" charset="2"/>
              <a:buChar char="§"/>
            </a:pPr>
            <a:r>
              <a:rPr lang="en-US" sz="1200" b="1" dirty="0" smtClean="0">
                <a:solidFill>
                  <a:schemeClr val="tx1">
                    <a:lumMod val="95000"/>
                    <a:lumOff val="5000"/>
                  </a:schemeClr>
                </a:solidFill>
              </a:rPr>
              <a:t>Delegating without giving authority</a:t>
            </a:r>
          </a:p>
          <a:p>
            <a:pPr marL="171450" indent="-171450">
              <a:buClr>
                <a:srgbClr val="0038A8"/>
              </a:buClr>
              <a:buFont typeface="Wingdings" pitchFamily="2" charset="2"/>
              <a:buChar char="§"/>
            </a:pPr>
            <a:endParaRPr lang="en-US" sz="1200" b="1" dirty="0" smtClean="0">
              <a:solidFill>
                <a:schemeClr val="tx1">
                  <a:lumMod val="95000"/>
                  <a:lumOff val="5000"/>
                </a:schemeClr>
              </a:solidFill>
            </a:endParaRPr>
          </a:p>
          <a:p>
            <a:pPr marL="171450" indent="-171450">
              <a:buClr>
                <a:srgbClr val="0038A8"/>
              </a:buClr>
              <a:buFont typeface="Wingdings" pitchFamily="2" charset="2"/>
              <a:buChar char="§"/>
            </a:pPr>
            <a:r>
              <a:rPr lang="en-US" sz="1200" b="1" dirty="0" smtClean="0"/>
              <a:t>Mismanaging</a:t>
            </a:r>
            <a:br>
              <a:rPr lang="en-US" sz="1200" b="1" dirty="0" smtClean="0"/>
            </a:br>
            <a:r>
              <a:rPr lang="en-US" sz="1200" b="1" dirty="0" smtClean="0"/>
              <a:t>organization change</a:t>
            </a:r>
          </a:p>
          <a:p>
            <a:endParaRPr lang="en-US" sz="1200" b="1" dirty="0" smtClean="0">
              <a:solidFill>
                <a:schemeClr val="tx1">
                  <a:lumMod val="95000"/>
                  <a:lumOff val="5000"/>
                </a:schemeClr>
              </a:solidFill>
            </a:endParaRPr>
          </a:p>
        </p:txBody>
      </p:sp>
      <p:sp>
        <p:nvSpPr>
          <p:cNvPr id="29" name="TextBox 28"/>
          <p:cNvSpPr txBox="1"/>
          <p:nvPr/>
        </p:nvSpPr>
        <p:spPr>
          <a:xfrm>
            <a:off x="6769567" y="4570274"/>
            <a:ext cx="1993434" cy="1569660"/>
          </a:xfrm>
          <a:prstGeom prst="rect">
            <a:avLst/>
          </a:prstGeom>
          <a:noFill/>
        </p:spPr>
        <p:txBody>
          <a:bodyPr wrap="square" rIns="0" rtlCol="0">
            <a:spAutoFit/>
          </a:bodyPr>
          <a:lstStyle/>
          <a:p>
            <a:pPr marL="171450" indent="-171450">
              <a:buClr>
                <a:srgbClr val="0038A8"/>
              </a:buClr>
              <a:buFont typeface="Wingdings" pitchFamily="2" charset="2"/>
              <a:buChar char="§"/>
            </a:pPr>
            <a:r>
              <a:rPr lang="en-US" sz="1200" b="1" dirty="0" smtClean="0">
                <a:solidFill>
                  <a:schemeClr val="tx1">
                    <a:lumMod val="95000"/>
                    <a:lumOff val="5000"/>
                  </a:schemeClr>
                </a:solidFill>
              </a:rPr>
              <a:t>Disclosing proprietary information</a:t>
            </a:r>
          </a:p>
          <a:p>
            <a:pPr marL="171450" indent="-171450">
              <a:buClr>
                <a:srgbClr val="0038A8"/>
              </a:buClr>
              <a:buFont typeface="Wingdings" pitchFamily="2" charset="2"/>
              <a:buChar char="§"/>
            </a:pPr>
            <a:endParaRPr lang="en-US" sz="1200" b="1" dirty="0" smtClean="0">
              <a:solidFill>
                <a:schemeClr val="tx1">
                  <a:lumMod val="95000"/>
                  <a:lumOff val="5000"/>
                </a:schemeClr>
              </a:solidFill>
            </a:endParaRPr>
          </a:p>
          <a:p>
            <a:pPr marL="171450" indent="-171450">
              <a:buClr>
                <a:srgbClr val="0038A8"/>
              </a:buClr>
              <a:buFont typeface="Wingdings" pitchFamily="2" charset="2"/>
              <a:buChar char="§"/>
            </a:pPr>
            <a:r>
              <a:rPr lang="en-US" sz="1200" b="1" dirty="0" smtClean="0">
                <a:solidFill>
                  <a:schemeClr val="tx1">
                    <a:lumMod val="95000"/>
                    <a:lumOff val="5000"/>
                  </a:schemeClr>
                </a:solidFill>
              </a:rPr>
              <a:t>Sabotaging data systems</a:t>
            </a:r>
          </a:p>
          <a:p>
            <a:pPr marL="171450" indent="-171450">
              <a:buClr>
                <a:srgbClr val="0038A8"/>
              </a:buClr>
              <a:buFont typeface="Wingdings" pitchFamily="2" charset="2"/>
              <a:buChar char="§"/>
            </a:pPr>
            <a:endParaRPr lang="en-US" sz="1200" b="1" dirty="0" smtClean="0">
              <a:solidFill>
                <a:schemeClr val="tx1">
                  <a:lumMod val="95000"/>
                  <a:lumOff val="5000"/>
                </a:schemeClr>
              </a:solidFill>
            </a:endParaRPr>
          </a:p>
          <a:p>
            <a:pPr marL="171450" indent="-171450">
              <a:buClr>
                <a:srgbClr val="0038A8"/>
              </a:buClr>
              <a:buFont typeface="Wingdings" pitchFamily="2" charset="2"/>
              <a:buChar char="§"/>
            </a:pPr>
            <a:r>
              <a:rPr lang="en-US" sz="1200" b="1" dirty="0" smtClean="0">
                <a:solidFill>
                  <a:schemeClr val="tx1">
                    <a:lumMod val="95000"/>
                    <a:lumOff val="5000"/>
                  </a:schemeClr>
                </a:solidFill>
              </a:rPr>
              <a:t>Knowingly withhold information</a:t>
            </a:r>
          </a:p>
        </p:txBody>
      </p:sp>
      <p:cxnSp>
        <p:nvCxnSpPr>
          <p:cNvPr id="31" name="Straight Connector 30"/>
          <p:cNvCxnSpPr/>
          <p:nvPr/>
        </p:nvCxnSpPr>
        <p:spPr bwMode="auto">
          <a:xfrm>
            <a:off x="2370582" y="4292565"/>
            <a:ext cx="0" cy="1737360"/>
          </a:xfrm>
          <a:prstGeom prst="line">
            <a:avLst/>
          </a:prstGeom>
          <a:solidFill>
            <a:schemeClr val="accent1"/>
          </a:solidFill>
          <a:ln w="9525" cap="flat" cmpd="sng" algn="ctr">
            <a:solidFill>
              <a:schemeClr val="bg1">
                <a:lumMod val="75000"/>
              </a:schemeClr>
            </a:solidFill>
            <a:prstDash val="solid"/>
            <a:round/>
            <a:headEnd type="none" w="sm" len="sm"/>
            <a:tailEnd type="none" w="sm" len="sm"/>
          </a:ln>
          <a:effectLst/>
        </p:spPr>
      </p:cxnSp>
      <p:cxnSp>
        <p:nvCxnSpPr>
          <p:cNvPr id="33" name="Straight Connector 32"/>
          <p:cNvCxnSpPr/>
          <p:nvPr/>
        </p:nvCxnSpPr>
        <p:spPr bwMode="auto">
          <a:xfrm>
            <a:off x="6771132" y="4292565"/>
            <a:ext cx="0" cy="1737360"/>
          </a:xfrm>
          <a:prstGeom prst="line">
            <a:avLst/>
          </a:prstGeom>
          <a:solidFill>
            <a:schemeClr val="accent1"/>
          </a:solidFill>
          <a:ln w="9525" cap="flat" cmpd="sng" algn="ctr">
            <a:solidFill>
              <a:schemeClr val="bg1">
                <a:lumMod val="75000"/>
              </a:schemeClr>
            </a:solidFill>
            <a:prstDash val="solid"/>
            <a:round/>
            <a:headEnd type="none" w="sm" len="sm"/>
            <a:tailEnd type="none" w="sm" len="sm"/>
          </a:ln>
          <a:effectLst/>
        </p:spPr>
      </p:cxnSp>
      <p:sp>
        <p:nvSpPr>
          <p:cNvPr id="36" name="TextBox 35"/>
          <p:cNvSpPr txBox="1"/>
          <p:nvPr/>
        </p:nvSpPr>
        <p:spPr>
          <a:xfrm>
            <a:off x="4765167" y="4350206"/>
            <a:ext cx="1783080" cy="215444"/>
          </a:xfrm>
          <a:prstGeom prst="rect">
            <a:avLst/>
          </a:prstGeom>
          <a:solidFill>
            <a:schemeClr val="bg1"/>
          </a:solidFill>
          <a:ln w="12700">
            <a:solidFill>
              <a:schemeClr val="tx1">
                <a:lumMod val="50000"/>
                <a:lumOff val="50000"/>
              </a:schemeClr>
            </a:solidFill>
          </a:ln>
          <a:effectLst/>
        </p:spPr>
        <p:txBody>
          <a:bodyPr wrap="square" lIns="0" tIns="0" rIns="0" bIns="0" rtlCol="0">
            <a:spAutoFit/>
          </a:bodyPr>
          <a:lstStyle/>
          <a:p>
            <a:pPr algn="ctr"/>
            <a:r>
              <a:rPr lang="en-US" sz="1400" b="1" dirty="0" smtClean="0">
                <a:solidFill>
                  <a:srgbClr val="0070C0"/>
                </a:solidFill>
              </a:rPr>
              <a:t>Unintentional</a:t>
            </a:r>
          </a:p>
        </p:txBody>
      </p:sp>
      <p:sp>
        <p:nvSpPr>
          <p:cNvPr id="37" name="TextBox 36"/>
          <p:cNvSpPr txBox="1"/>
          <p:nvPr/>
        </p:nvSpPr>
        <p:spPr>
          <a:xfrm>
            <a:off x="6974967" y="4350206"/>
            <a:ext cx="1783080" cy="215444"/>
          </a:xfrm>
          <a:prstGeom prst="rect">
            <a:avLst/>
          </a:prstGeom>
          <a:solidFill>
            <a:schemeClr val="bg1"/>
          </a:solidFill>
          <a:ln w="12700">
            <a:solidFill>
              <a:schemeClr val="tx1">
                <a:lumMod val="50000"/>
                <a:lumOff val="50000"/>
              </a:schemeClr>
            </a:solidFill>
          </a:ln>
          <a:effectLst/>
        </p:spPr>
        <p:txBody>
          <a:bodyPr wrap="square" lIns="0" tIns="0" rIns="0" bIns="0" rtlCol="0">
            <a:spAutoFit/>
          </a:bodyPr>
          <a:lstStyle/>
          <a:p>
            <a:pPr algn="ctr">
              <a:tabLst>
                <a:tab pos="114300" algn="l"/>
              </a:tabLst>
            </a:pPr>
            <a:r>
              <a:rPr lang="en-US" sz="1400" b="1" dirty="0" smtClean="0">
                <a:solidFill>
                  <a:srgbClr val="820000"/>
                </a:solidFill>
              </a:rPr>
              <a:t>Intentional</a:t>
            </a:r>
          </a:p>
        </p:txBody>
      </p:sp>
      <p:pic>
        <p:nvPicPr>
          <p:cNvPr id="4099" name="Picture 3"/>
          <p:cNvPicPr>
            <a:picLocks noChangeAspect="1" noChangeArrowheads="1"/>
          </p:cNvPicPr>
          <p:nvPr/>
        </p:nvPicPr>
        <p:blipFill>
          <a:blip r:embed="rId3" cstate="print">
            <a:clrChange>
              <a:clrFrom>
                <a:srgbClr val="FEFEFE"/>
              </a:clrFrom>
              <a:clrTo>
                <a:srgbClr val="FEFEFE">
                  <a:alpha val="0"/>
                </a:srgbClr>
              </a:clrTo>
            </a:clrChange>
          </a:blip>
          <a:srcRect l="3375" t="10049" b="9562"/>
          <a:stretch>
            <a:fillRect/>
          </a:stretch>
        </p:blipFill>
        <p:spPr bwMode="auto">
          <a:xfrm>
            <a:off x="3352800" y="4343400"/>
            <a:ext cx="2438400" cy="1147482"/>
          </a:xfrm>
          <a:prstGeom prst="rect">
            <a:avLst/>
          </a:prstGeom>
          <a:noFill/>
          <a:ln w="9525">
            <a:noFill/>
            <a:miter lim="800000"/>
            <a:headEnd/>
            <a:tailEnd/>
          </a:ln>
        </p:spPr>
      </p:pic>
      <p:sp>
        <p:nvSpPr>
          <p:cNvPr id="41" name="TextBox 40"/>
          <p:cNvSpPr txBox="1"/>
          <p:nvPr/>
        </p:nvSpPr>
        <p:spPr>
          <a:xfrm>
            <a:off x="276224" y="3878719"/>
            <a:ext cx="4219575" cy="400110"/>
          </a:xfrm>
          <a:prstGeom prst="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600" b="1" dirty="0" smtClean="0">
                <a:latin typeface="Arial" charset="0"/>
              </a:rPr>
              <a:t>MINOR (examples)</a:t>
            </a:r>
          </a:p>
        </p:txBody>
      </p:sp>
      <p:sp>
        <p:nvSpPr>
          <p:cNvPr id="42" name="TextBox 41"/>
          <p:cNvSpPr txBox="1"/>
          <p:nvPr/>
        </p:nvSpPr>
        <p:spPr>
          <a:xfrm>
            <a:off x="4576509" y="3875671"/>
            <a:ext cx="4224528" cy="400110"/>
          </a:xfrm>
          <a:prstGeom prst="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600" b="1" dirty="0" smtClean="0">
                <a:latin typeface="Arial" charset="0"/>
              </a:rPr>
              <a:t>MAJOR (examples)</a:t>
            </a:r>
          </a:p>
        </p:txBody>
      </p:sp>
      <p:sp>
        <p:nvSpPr>
          <p:cNvPr id="30" name="TextBox 29"/>
          <p:cNvSpPr txBox="1"/>
          <p:nvPr/>
        </p:nvSpPr>
        <p:spPr>
          <a:xfrm>
            <a:off x="457200" y="7889081"/>
            <a:ext cx="184731" cy="369332"/>
          </a:xfrm>
          <a:prstGeom prst="rect">
            <a:avLst/>
          </a:prstGeom>
          <a:noFill/>
        </p:spPr>
        <p:txBody>
          <a:bodyPr wrap="none" rtlCol="0">
            <a:spAutoFit/>
          </a:bodyPr>
          <a:lstStyle/>
          <a:p>
            <a:endParaRPr lang="en-US" i="1" dirty="0" smtClean="0">
              <a:solidFill>
                <a:srgbClr val="C00000"/>
              </a:solidFill>
              <a:latin typeface="Adobe Caslon Pro Bold" pitchFamily="18" charset="0"/>
            </a:endParaRPr>
          </a:p>
        </p:txBody>
      </p:sp>
      <p:sp>
        <p:nvSpPr>
          <p:cNvPr id="35" name="Rectangle 34"/>
          <p:cNvSpPr/>
          <p:nvPr/>
        </p:nvSpPr>
        <p:spPr bwMode="auto">
          <a:xfrm>
            <a:off x="265044" y="4239841"/>
            <a:ext cx="4224528" cy="184563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5" name="Rectangle 44"/>
          <p:cNvSpPr/>
          <p:nvPr/>
        </p:nvSpPr>
        <p:spPr bwMode="auto">
          <a:xfrm>
            <a:off x="4572000" y="4239841"/>
            <a:ext cx="4224528" cy="184563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2" name="Rectangle 31"/>
          <p:cNvSpPr/>
          <p:nvPr/>
        </p:nvSpPr>
        <p:spPr>
          <a:xfrm>
            <a:off x="533400" y="1957450"/>
            <a:ext cx="8305800" cy="1800493"/>
          </a:xfrm>
          <a:prstGeom prst="rect">
            <a:avLst/>
          </a:prstGeom>
          <a:noFill/>
          <a:ln>
            <a:noFill/>
          </a:ln>
        </p:spPr>
        <p:txBody>
          <a:bodyPr wrap="square">
            <a:spAutoFit/>
          </a:bodyPr>
          <a:lstStyle/>
          <a:p>
            <a:pPr marL="231775" indent="-231775">
              <a:spcAft>
                <a:spcPts val="600"/>
              </a:spcAft>
              <a:buClr>
                <a:srgbClr val="0038A8"/>
              </a:buClr>
              <a:buFont typeface="Wingdings" pitchFamily="2" charset="2"/>
              <a:buChar char="§"/>
            </a:pPr>
            <a:r>
              <a:rPr lang="en-US" sz="1600" b="1" dirty="0" smtClean="0"/>
              <a:t>Unintentional:  </a:t>
            </a:r>
            <a:r>
              <a:rPr lang="en-US" sz="1600" dirty="0" smtClean="0"/>
              <a:t>by-product of a self-serving or careless action that has the result of hurting, damaging or harming another person</a:t>
            </a:r>
          </a:p>
          <a:p>
            <a:pPr marL="231775" indent="-231775">
              <a:spcAft>
                <a:spcPts val="600"/>
              </a:spcAft>
              <a:buClr>
                <a:srgbClr val="0038A8"/>
              </a:buClr>
              <a:buFont typeface="Wingdings" pitchFamily="2" charset="2"/>
              <a:buChar char="§"/>
            </a:pPr>
            <a:r>
              <a:rPr lang="en-US" sz="1600" b="1" dirty="0" smtClean="0"/>
              <a:t>Intentional</a:t>
            </a:r>
            <a:r>
              <a:rPr lang="en-US" sz="1600" dirty="0" smtClean="0"/>
              <a:t>:  a self-serving action committed with the purpose of hurting, damaging, or harming another person</a:t>
            </a:r>
          </a:p>
          <a:p>
            <a:pPr marL="231775" indent="-231775">
              <a:spcAft>
                <a:spcPts val="600"/>
              </a:spcAft>
              <a:buClr>
                <a:srgbClr val="0038A8"/>
              </a:buClr>
              <a:buFont typeface="Wingdings" pitchFamily="2" charset="2"/>
              <a:buChar char="§"/>
            </a:pPr>
            <a:r>
              <a:rPr lang="en-US" sz="1600" b="1" dirty="0" smtClean="0"/>
              <a:t>Minor:  </a:t>
            </a:r>
            <a:r>
              <a:rPr lang="en-US" sz="1600" dirty="0" smtClean="0"/>
              <a:t>erodes trust over time and are more pervasive</a:t>
            </a:r>
          </a:p>
          <a:p>
            <a:pPr marL="231775" indent="-231775">
              <a:spcAft>
                <a:spcPts val="600"/>
              </a:spcAft>
              <a:buClr>
                <a:srgbClr val="0038A8"/>
              </a:buClr>
              <a:buFont typeface="Wingdings" pitchFamily="2" charset="2"/>
              <a:buChar char="§"/>
            </a:pPr>
            <a:r>
              <a:rPr lang="en-US" sz="1600" b="1" dirty="0" smtClean="0"/>
              <a:t>Major:  </a:t>
            </a:r>
            <a:r>
              <a:rPr lang="en-US" sz="1600" dirty="0" smtClean="0"/>
              <a:t>impacts you immediately and dramatically at your deepest core</a:t>
            </a:r>
            <a:endParaRPr lang="en-US" sz="2000" dirty="0"/>
          </a:p>
        </p:txBody>
      </p:sp>
      <p:sp>
        <p:nvSpPr>
          <p:cNvPr id="39" name="Rectangle 38"/>
          <p:cNvSpPr/>
          <p:nvPr/>
        </p:nvSpPr>
        <p:spPr>
          <a:xfrm>
            <a:off x="269544" y="5440615"/>
            <a:ext cx="2092656" cy="646331"/>
          </a:xfrm>
          <a:prstGeom prst="rect">
            <a:avLst/>
          </a:prstGeom>
        </p:spPr>
        <p:txBody>
          <a:bodyPr wrap="square" anchor="ctr">
            <a:spAutoFit/>
          </a:bodyPr>
          <a:lstStyle/>
          <a:p>
            <a:pPr algn="ctr">
              <a:buClr>
                <a:srgbClr val="0038A8"/>
              </a:buClr>
            </a:pPr>
            <a:r>
              <a:rPr lang="en-US" sz="1200" i="1" dirty="0" smtClean="0"/>
              <a:t>Many unintentional minor betrayals have to do with abdicating responsibility</a:t>
            </a:r>
          </a:p>
        </p:txBody>
      </p:sp>
      <p:sp>
        <p:nvSpPr>
          <p:cNvPr id="34" name="Rectangle 33"/>
          <p:cNvSpPr/>
          <p:nvPr/>
        </p:nvSpPr>
        <p:spPr>
          <a:xfrm>
            <a:off x="2375848" y="5440615"/>
            <a:ext cx="2119952" cy="646331"/>
          </a:xfrm>
          <a:prstGeom prst="rect">
            <a:avLst/>
          </a:prstGeom>
        </p:spPr>
        <p:txBody>
          <a:bodyPr wrap="square" anchor="ctr">
            <a:spAutoFit/>
          </a:bodyPr>
          <a:lstStyle/>
          <a:p>
            <a:pPr algn="ctr">
              <a:buClr>
                <a:srgbClr val="0038A8"/>
              </a:buClr>
            </a:pPr>
            <a:r>
              <a:rPr lang="en-US" sz="1200" i="1" dirty="0" smtClean="0"/>
              <a:t>The net result of the accumulation of minor betrayals is major</a:t>
            </a:r>
          </a:p>
        </p:txBody>
      </p:sp>
      <p:sp>
        <p:nvSpPr>
          <p:cNvPr id="40"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34</a:t>
            </a:fld>
            <a:endParaRPr lang="en-US" kern="0" dirty="0">
              <a:solidFill>
                <a:sysClr val="windowText" lastClr="000000"/>
              </a:solidFill>
            </a:endParaRPr>
          </a:p>
        </p:txBody>
      </p:sp>
      <p:sp>
        <p:nvSpPr>
          <p:cNvPr id="47" name="TextBox 46"/>
          <p:cNvSpPr txBox="1"/>
          <p:nvPr/>
        </p:nvSpPr>
        <p:spPr>
          <a:xfrm>
            <a:off x="236302" y="6309684"/>
            <a:ext cx="8602898" cy="307777"/>
          </a:xfrm>
          <a:prstGeom prst="rect">
            <a:avLst/>
          </a:prstGeom>
          <a:noFill/>
        </p:spPr>
        <p:txBody>
          <a:bodyPr wrap="square" rtlCol="0">
            <a:spAutoFit/>
          </a:bodyPr>
          <a:lstStyle/>
          <a:p>
            <a:r>
              <a:rPr lang="en-US" sz="700" baseline="30000" dirty="0" smtClean="0"/>
              <a:t>9</a:t>
            </a:r>
            <a:r>
              <a:rPr lang="en-US" sz="700" dirty="0" smtClean="0"/>
              <a:t>Dennis Reina and Michelle Reina (2010), </a:t>
            </a:r>
            <a:r>
              <a:rPr lang="en-US" sz="700" i="1" dirty="0" smtClean="0"/>
              <a:t>Rebuilding Trust in the Workplace: Seven Steps to Renew Confidence, Commitment, and Energy. San Francisco: Berrett-Koehler Publishers. pp 1-3</a:t>
            </a:r>
            <a:r>
              <a:rPr lang="en-US" sz="700" dirty="0" smtClean="0"/>
              <a:t>. Skillport. Web. </a:t>
            </a:r>
            <a:r>
              <a:rPr lang="en-US" sz="700" dirty="0" smtClean="0">
                <a:latin typeface="Arial" pitchFamily="34" charset="0"/>
                <a:cs typeface="Arial" pitchFamily="34" charset="0"/>
              </a:rPr>
              <a:t>Accessed August 18, 2014. (</a:t>
            </a:r>
            <a:r>
              <a:rPr lang="en-US" sz="700" dirty="0" smtClean="0">
                <a:latin typeface="Arial" pitchFamily="34" charset="0"/>
                <a:cs typeface="Arial" pitchFamily="34" charset="0"/>
                <a:hlinkClick r:id="rId4"/>
              </a:rPr>
              <a:t>https://boeing.skillport.com/</a:t>
            </a:r>
            <a:r>
              <a:rPr lang="en-US" sz="700" dirty="0" smtClean="0"/>
              <a:t>) </a:t>
            </a: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22" presetClass="entr" presetSubtype="8"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left)">
                                      <p:cBhvr>
                                        <p:cTn id="48" dur="500"/>
                                        <p:tgtEl>
                                          <p:spTgt spid="2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22" presetClass="entr" presetSubtype="8"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par>
                          <p:cTn id="64" fill="hold">
                            <p:stCondLst>
                              <p:cond delay="1000"/>
                            </p:stCondLst>
                            <p:childTnLst>
                              <p:par>
                                <p:cTn id="65" presetID="22" presetClass="entr" presetSubtype="8"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left)">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left)">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6" grpId="0"/>
      <p:bldP spid="27" grpId="0"/>
      <p:bldP spid="28" grpId="0"/>
      <p:bldP spid="29" grpId="0"/>
      <p:bldP spid="36" grpId="0" animBg="1"/>
      <p:bldP spid="37" grpId="0" animBg="1"/>
      <p:bldP spid="41" grpId="0" animBg="1"/>
      <p:bldP spid="42" grpId="0" animBg="1"/>
      <p:bldP spid="35" grpId="0" animBg="1"/>
      <p:bldP spid="45" grpId="0" animBg="1"/>
      <p:bldP spid="32" grpId="0" uiExpand="1" build="p"/>
      <p:bldP spid="39"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35</a:t>
            </a:fld>
            <a:endParaRPr lang="en-US" kern="0" dirty="0">
              <a:solidFill>
                <a:sysClr val="windowText" lastClr="000000"/>
              </a:solidFill>
            </a:endParaRPr>
          </a:p>
        </p:txBody>
      </p:sp>
      <p:sp>
        <p:nvSpPr>
          <p:cNvPr id="6" name="Subtitle"/>
          <p:cNvSpPr>
            <a:spLocks noGrp="1"/>
          </p:cNvSpPr>
          <p:nvPr>
            <p:ph type="title"/>
          </p:nvPr>
        </p:nvSpPr>
        <p:spPr/>
        <p:txBody>
          <a:bodyPr/>
          <a:lstStyle/>
          <a:p>
            <a:r>
              <a:rPr lang="en-US" sz="2300" dirty="0" smtClean="0"/>
              <a:t>	Rebuilding Trust:  Behaviors that Betray Trust and Results</a:t>
            </a:r>
            <a:endParaRPr lang="en-US" sz="2300" baseline="30000" dirty="0"/>
          </a:p>
        </p:txBody>
      </p:sp>
      <p:sp>
        <p:nvSpPr>
          <p:cNvPr id="23" name="BetrayalBehavior"/>
          <p:cNvSpPr txBox="1"/>
          <p:nvPr/>
        </p:nvSpPr>
        <p:spPr>
          <a:xfrm>
            <a:off x="609600" y="1143000"/>
            <a:ext cx="4191000" cy="338554"/>
          </a:xfrm>
          <a:prstGeom prst="rect">
            <a:avLst/>
          </a:prstGeom>
          <a:noFill/>
          <a:ln>
            <a:noFill/>
          </a:ln>
        </p:spPr>
        <p:txBody>
          <a:bodyPr wrap="square" rtlCol="0">
            <a:spAutoFit/>
          </a:bodyPr>
          <a:lstStyle/>
          <a:p>
            <a:pPr algn="ctr"/>
            <a:r>
              <a:rPr lang="en-US" sz="1600" b="1" u="sng" dirty="0" smtClean="0">
                <a:solidFill>
                  <a:schemeClr val="tx1">
                    <a:lumMod val="95000"/>
                    <a:lumOff val="5000"/>
                  </a:schemeClr>
                </a:solidFill>
              </a:rPr>
              <a:t>BETRAYAL BEHAVIOR</a:t>
            </a:r>
          </a:p>
        </p:txBody>
      </p:sp>
      <p:sp>
        <p:nvSpPr>
          <p:cNvPr id="24" name="Result"/>
          <p:cNvSpPr txBox="1"/>
          <p:nvPr/>
        </p:nvSpPr>
        <p:spPr>
          <a:xfrm>
            <a:off x="5105400" y="1143000"/>
            <a:ext cx="3581400" cy="338554"/>
          </a:xfrm>
          <a:prstGeom prst="rect">
            <a:avLst/>
          </a:prstGeom>
          <a:noFill/>
          <a:ln>
            <a:noFill/>
          </a:ln>
        </p:spPr>
        <p:txBody>
          <a:bodyPr wrap="square" rtlCol="0">
            <a:spAutoFit/>
          </a:bodyPr>
          <a:lstStyle/>
          <a:p>
            <a:pPr algn="ctr"/>
            <a:r>
              <a:rPr lang="en-US" sz="1600" b="1" u="sng" dirty="0" smtClean="0">
                <a:solidFill>
                  <a:schemeClr val="tx1">
                    <a:lumMod val="95000"/>
                    <a:lumOff val="5000"/>
                  </a:schemeClr>
                </a:solidFill>
              </a:rPr>
              <a:t>RESULT</a:t>
            </a:r>
          </a:p>
        </p:txBody>
      </p:sp>
      <p:sp>
        <p:nvSpPr>
          <p:cNvPr id="47" name="BlameOthersArrow"/>
          <p:cNvSpPr/>
          <p:nvPr/>
        </p:nvSpPr>
        <p:spPr>
          <a:xfrm>
            <a:off x="1383475" y="5631875"/>
            <a:ext cx="3721608" cy="640080"/>
          </a:xfrm>
          <a:prstGeom prst="rightArrow">
            <a:avLst/>
          </a:prstGeom>
          <a:solidFill>
            <a:srgbClr val="00AAD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49" name="People"/>
          <p:cNvSpPr/>
          <p:nvPr/>
        </p:nvSpPr>
        <p:spPr>
          <a:xfrm>
            <a:off x="5104739" y="5794687"/>
            <a:ext cx="3566160" cy="292608"/>
          </a:xfrm>
          <a:custGeom>
            <a:avLst/>
            <a:gdLst>
              <a:gd name="connsiteX0" fmla="*/ 0 w 3620723"/>
              <a:gd name="connsiteY0" fmla="*/ 36577 h 219456"/>
              <a:gd name="connsiteX1" fmla="*/ 10713 w 3620723"/>
              <a:gd name="connsiteY1" fmla="*/ 10713 h 219456"/>
              <a:gd name="connsiteX2" fmla="*/ 36577 w 3620723"/>
              <a:gd name="connsiteY2" fmla="*/ 0 h 219456"/>
              <a:gd name="connsiteX3" fmla="*/ 3584146 w 3620723"/>
              <a:gd name="connsiteY3" fmla="*/ 0 h 219456"/>
              <a:gd name="connsiteX4" fmla="*/ 3610010 w 3620723"/>
              <a:gd name="connsiteY4" fmla="*/ 10713 h 219456"/>
              <a:gd name="connsiteX5" fmla="*/ 3620723 w 3620723"/>
              <a:gd name="connsiteY5" fmla="*/ 36577 h 219456"/>
              <a:gd name="connsiteX6" fmla="*/ 3620723 w 3620723"/>
              <a:gd name="connsiteY6" fmla="*/ 182879 h 219456"/>
              <a:gd name="connsiteX7" fmla="*/ 3610010 w 3620723"/>
              <a:gd name="connsiteY7" fmla="*/ 208743 h 219456"/>
              <a:gd name="connsiteX8" fmla="*/ 3584146 w 3620723"/>
              <a:gd name="connsiteY8" fmla="*/ 219456 h 219456"/>
              <a:gd name="connsiteX9" fmla="*/ 36577 w 3620723"/>
              <a:gd name="connsiteY9" fmla="*/ 219456 h 219456"/>
              <a:gd name="connsiteX10" fmla="*/ 10713 w 3620723"/>
              <a:gd name="connsiteY10" fmla="*/ 208743 h 219456"/>
              <a:gd name="connsiteX11" fmla="*/ 0 w 3620723"/>
              <a:gd name="connsiteY11" fmla="*/ 182879 h 219456"/>
              <a:gd name="connsiteX12" fmla="*/ 0 w 3620723"/>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0723" h="219456">
                <a:moveTo>
                  <a:pt x="0" y="36577"/>
                </a:moveTo>
                <a:cubicBezTo>
                  <a:pt x="0" y="26876"/>
                  <a:pt x="3854" y="17573"/>
                  <a:pt x="10713" y="10713"/>
                </a:cubicBezTo>
                <a:cubicBezTo>
                  <a:pt x="17573" y="3853"/>
                  <a:pt x="26876" y="0"/>
                  <a:pt x="36577" y="0"/>
                </a:cubicBezTo>
                <a:lnTo>
                  <a:pt x="3584146" y="0"/>
                </a:lnTo>
                <a:cubicBezTo>
                  <a:pt x="3593847" y="0"/>
                  <a:pt x="3603150" y="3854"/>
                  <a:pt x="3610010" y="10713"/>
                </a:cubicBezTo>
                <a:cubicBezTo>
                  <a:pt x="3616870" y="17573"/>
                  <a:pt x="3620723" y="26876"/>
                  <a:pt x="3620723" y="36577"/>
                </a:cubicBezTo>
                <a:lnTo>
                  <a:pt x="3620723" y="182879"/>
                </a:lnTo>
                <a:cubicBezTo>
                  <a:pt x="3620723" y="192580"/>
                  <a:pt x="3616869" y="201883"/>
                  <a:pt x="3610010" y="208743"/>
                </a:cubicBezTo>
                <a:cubicBezTo>
                  <a:pt x="3603150" y="215603"/>
                  <a:pt x="3593847" y="219456"/>
                  <a:pt x="3584146" y="219456"/>
                </a:cubicBezTo>
                <a:lnTo>
                  <a:pt x="36577" y="219456"/>
                </a:lnTo>
                <a:cubicBezTo>
                  <a:pt x="26876" y="219456"/>
                  <a:pt x="17573" y="215602"/>
                  <a:pt x="10713" y="208743"/>
                </a:cubicBezTo>
                <a:cubicBezTo>
                  <a:pt x="3853" y="201883"/>
                  <a:pt x="0" y="192580"/>
                  <a:pt x="0" y="182879"/>
                </a:cubicBezTo>
                <a:lnTo>
                  <a:pt x="0" y="36577"/>
                </a:lnTo>
                <a:close/>
              </a:path>
            </a:pathLst>
          </a:custGeom>
          <a:solidFill>
            <a:srgbClr val="006C86"/>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60243" rIns="60243" bIns="60243"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People leave your team to get away from </a:t>
            </a:r>
            <a:r>
              <a:rPr lang="en-US" sz="1300" b="1" kern="1200" dirty="0" smtClean="0">
                <a:solidFill>
                  <a:schemeClr val="bg1"/>
                </a:solidFill>
              </a:rPr>
              <a:t>YOU</a:t>
            </a:r>
            <a:endParaRPr lang="en-US" sz="1300" b="1" kern="1200" dirty="0">
              <a:solidFill>
                <a:schemeClr val="bg1"/>
              </a:solidFill>
            </a:endParaRPr>
          </a:p>
        </p:txBody>
      </p:sp>
      <p:sp>
        <p:nvSpPr>
          <p:cNvPr id="48" name="BlameOthers"/>
          <p:cNvSpPr/>
          <p:nvPr/>
        </p:nvSpPr>
        <p:spPr>
          <a:xfrm>
            <a:off x="609832" y="5842187"/>
            <a:ext cx="3749040" cy="219456"/>
          </a:xfrm>
          <a:custGeom>
            <a:avLst/>
            <a:gdLst>
              <a:gd name="connsiteX0" fmla="*/ 0 w 4073324"/>
              <a:gd name="connsiteY0" fmla="*/ 36577 h 219456"/>
              <a:gd name="connsiteX1" fmla="*/ 10713 w 4073324"/>
              <a:gd name="connsiteY1" fmla="*/ 10713 h 219456"/>
              <a:gd name="connsiteX2" fmla="*/ 36577 w 4073324"/>
              <a:gd name="connsiteY2" fmla="*/ 0 h 219456"/>
              <a:gd name="connsiteX3" fmla="*/ 4036747 w 4073324"/>
              <a:gd name="connsiteY3" fmla="*/ 0 h 219456"/>
              <a:gd name="connsiteX4" fmla="*/ 4062611 w 4073324"/>
              <a:gd name="connsiteY4" fmla="*/ 10713 h 219456"/>
              <a:gd name="connsiteX5" fmla="*/ 4073324 w 4073324"/>
              <a:gd name="connsiteY5" fmla="*/ 36577 h 219456"/>
              <a:gd name="connsiteX6" fmla="*/ 4073324 w 4073324"/>
              <a:gd name="connsiteY6" fmla="*/ 182879 h 219456"/>
              <a:gd name="connsiteX7" fmla="*/ 4062611 w 4073324"/>
              <a:gd name="connsiteY7" fmla="*/ 208743 h 219456"/>
              <a:gd name="connsiteX8" fmla="*/ 4036747 w 4073324"/>
              <a:gd name="connsiteY8" fmla="*/ 219456 h 219456"/>
              <a:gd name="connsiteX9" fmla="*/ 36577 w 4073324"/>
              <a:gd name="connsiteY9" fmla="*/ 219456 h 219456"/>
              <a:gd name="connsiteX10" fmla="*/ 10713 w 4073324"/>
              <a:gd name="connsiteY10" fmla="*/ 208743 h 219456"/>
              <a:gd name="connsiteX11" fmla="*/ 0 w 4073324"/>
              <a:gd name="connsiteY11" fmla="*/ 182879 h 219456"/>
              <a:gd name="connsiteX12" fmla="*/ 0 w 4073324"/>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3324" h="219456">
                <a:moveTo>
                  <a:pt x="0" y="36577"/>
                </a:moveTo>
                <a:cubicBezTo>
                  <a:pt x="0" y="26876"/>
                  <a:pt x="3854" y="17573"/>
                  <a:pt x="10713" y="10713"/>
                </a:cubicBezTo>
                <a:cubicBezTo>
                  <a:pt x="17573" y="3853"/>
                  <a:pt x="26876" y="0"/>
                  <a:pt x="36577" y="0"/>
                </a:cubicBezTo>
                <a:lnTo>
                  <a:pt x="4036747" y="0"/>
                </a:lnTo>
                <a:cubicBezTo>
                  <a:pt x="4046448" y="0"/>
                  <a:pt x="4055751" y="3854"/>
                  <a:pt x="4062611" y="10713"/>
                </a:cubicBezTo>
                <a:cubicBezTo>
                  <a:pt x="4069471" y="17573"/>
                  <a:pt x="4073324" y="26876"/>
                  <a:pt x="4073324" y="36577"/>
                </a:cubicBezTo>
                <a:lnTo>
                  <a:pt x="4073324" y="182879"/>
                </a:lnTo>
                <a:cubicBezTo>
                  <a:pt x="4073324" y="192580"/>
                  <a:pt x="4069470" y="201883"/>
                  <a:pt x="4062611" y="208743"/>
                </a:cubicBezTo>
                <a:cubicBezTo>
                  <a:pt x="4055751" y="215603"/>
                  <a:pt x="4046448" y="219456"/>
                  <a:pt x="4036747" y="219456"/>
                </a:cubicBezTo>
                <a:lnTo>
                  <a:pt x="36577" y="219456"/>
                </a:lnTo>
                <a:cubicBezTo>
                  <a:pt x="26876" y="219456"/>
                  <a:pt x="17573" y="215602"/>
                  <a:pt x="10713" y="208743"/>
                </a:cubicBezTo>
                <a:cubicBezTo>
                  <a:pt x="3853" y="201883"/>
                  <a:pt x="0" y="192580"/>
                  <a:pt x="0" y="182879"/>
                </a:cubicBezTo>
                <a:lnTo>
                  <a:pt x="0" y="36577"/>
                </a:lnTo>
                <a:close/>
              </a:path>
            </a:pathLst>
          </a:custGeom>
          <a:solidFill>
            <a:schemeClr val="bg2">
              <a:lumMod val="20000"/>
              <a:lumOff val="80000"/>
            </a:schemeClr>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60243" rIns="60243" bIns="60243" numCol="1" spcCol="1270" anchor="ctr" anchorCtr="0">
            <a:noAutofit/>
          </a:bodyPr>
          <a:lstStyle/>
          <a:p>
            <a:pPr lvl="0" algn="ctr" defTabSz="577850">
              <a:lnSpc>
                <a:spcPct val="90000"/>
              </a:lnSpc>
              <a:spcBef>
                <a:spcPct val="0"/>
              </a:spcBef>
              <a:spcAft>
                <a:spcPct val="35000"/>
              </a:spcAft>
            </a:pPr>
            <a:r>
              <a:rPr lang="en-US" sz="1300" kern="1200" dirty="0" smtClean="0">
                <a:solidFill>
                  <a:srgbClr val="000000"/>
                </a:solidFill>
              </a:rPr>
              <a:t>Blame others; take credit for the work of others</a:t>
            </a:r>
            <a:endParaRPr lang="en-US" sz="1300" kern="1200" dirty="0">
              <a:solidFill>
                <a:schemeClr val="tx1"/>
              </a:solidFill>
            </a:endParaRPr>
          </a:p>
        </p:txBody>
      </p:sp>
      <p:sp>
        <p:nvSpPr>
          <p:cNvPr id="41" name="CoverUpArrow"/>
          <p:cNvSpPr/>
          <p:nvPr/>
        </p:nvSpPr>
        <p:spPr>
          <a:xfrm>
            <a:off x="1383475" y="4936510"/>
            <a:ext cx="3721608" cy="640080"/>
          </a:xfrm>
          <a:prstGeom prst="rightArrow">
            <a:avLst/>
          </a:prstGeom>
          <a:solidFill>
            <a:srgbClr val="00AAD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5" name="Loss"/>
          <p:cNvSpPr/>
          <p:nvPr/>
        </p:nvSpPr>
        <p:spPr>
          <a:xfrm>
            <a:off x="5104739" y="5110246"/>
            <a:ext cx="3566160" cy="292608"/>
          </a:xfrm>
          <a:custGeom>
            <a:avLst/>
            <a:gdLst>
              <a:gd name="connsiteX0" fmla="*/ 0 w 3588134"/>
              <a:gd name="connsiteY0" fmla="*/ 36577 h 219456"/>
              <a:gd name="connsiteX1" fmla="*/ 10713 w 3588134"/>
              <a:gd name="connsiteY1" fmla="*/ 10713 h 219456"/>
              <a:gd name="connsiteX2" fmla="*/ 36577 w 3588134"/>
              <a:gd name="connsiteY2" fmla="*/ 0 h 219456"/>
              <a:gd name="connsiteX3" fmla="*/ 3551557 w 3588134"/>
              <a:gd name="connsiteY3" fmla="*/ 0 h 219456"/>
              <a:gd name="connsiteX4" fmla="*/ 3577421 w 3588134"/>
              <a:gd name="connsiteY4" fmla="*/ 10713 h 219456"/>
              <a:gd name="connsiteX5" fmla="*/ 3588134 w 3588134"/>
              <a:gd name="connsiteY5" fmla="*/ 36577 h 219456"/>
              <a:gd name="connsiteX6" fmla="*/ 3588134 w 3588134"/>
              <a:gd name="connsiteY6" fmla="*/ 182879 h 219456"/>
              <a:gd name="connsiteX7" fmla="*/ 3577421 w 3588134"/>
              <a:gd name="connsiteY7" fmla="*/ 208743 h 219456"/>
              <a:gd name="connsiteX8" fmla="*/ 3551557 w 3588134"/>
              <a:gd name="connsiteY8" fmla="*/ 219456 h 219456"/>
              <a:gd name="connsiteX9" fmla="*/ 36577 w 3588134"/>
              <a:gd name="connsiteY9" fmla="*/ 219456 h 219456"/>
              <a:gd name="connsiteX10" fmla="*/ 10713 w 3588134"/>
              <a:gd name="connsiteY10" fmla="*/ 208743 h 219456"/>
              <a:gd name="connsiteX11" fmla="*/ 0 w 3588134"/>
              <a:gd name="connsiteY11" fmla="*/ 182879 h 219456"/>
              <a:gd name="connsiteX12" fmla="*/ 0 w 3588134"/>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88134" h="219456">
                <a:moveTo>
                  <a:pt x="0" y="36577"/>
                </a:moveTo>
                <a:cubicBezTo>
                  <a:pt x="0" y="26876"/>
                  <a:pt x="3854" y="17573"/>
                  <a:pt x="10713" y="10713"/>
                </a:cubicBezTo>
                <a:cubicBezTo>
                  <a:pt x="17573" y="3853"/>
                  <a:pt x="26876" y="0"/>
                  <a:pt x="36577" y="0"/>
                </a:cubicBezTo>
                <a:lnTo>
                  <a:pt x="3551557" y="0"/>
                </a:lnTo>
                <a:cubicBezTo>
                  <a:pt x="3561258" y="0"/>
                  <a:pt x="3570561" y="3854"/>
                  <a:pt x="3577421" y="10713"/>
                </a:cubicBezTo>
                <a:cubicBezTo>
                  <a:pt x="3584281" y="17573"/>
                  <a:pt x="3588134" y="26876"/>
                  <a:pt x="3588134" y="36577"/>
                </a:cubicBezTo>
                <a:lnTo>
                  <a:pt x="3588134" y="182879"/>
                </a:lnTo>
                <a:cubicBezTo>
                  <a:pt x="3588134" y="192580"/>
                  <a:pt x="3584280" y="201883"/>
                  <a:pt x="3577421" y="208743"/>
                </a:cubicBezTo>
                <a:cubicBezTo>
                  <a:pt x="3570561" y="215603"/>
                  <a:pt x="3561258" y="219456"/>
                  <a:pt x="3551557" y="219456"/>
                </a:cubicBezTo>
                <a:lnTo>
                  <a:pt x="36577" y="219456"/>
                </a:lnTo>
                <a:cubicBezTo>
                  <a:pt x="26876" y="219456"/>
                  <a:pt x="17573" y="215602"/>
                  <a:pt x="10713" y="208743"/>
                </a:cubicBezTo>
                <a:cubicBezTo>
                  <a:pt x="3853" y="201883"/>
                  <a:pt x="0" y="192580"/>
                  <a:pt x="0" y="182879"/>
                </a:cubicBezTo>
                <a:lnTo>
                  <a:pt x="0" y="36577"/>
                </a:lnTo>
                <a:close/>
              </a:path>
            </a:pathLst>
          </a:custGeom>
          <a:solidFill>
            <a:srgbClr val="006C86"/>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60243" rIns="60243" bIns="60243"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Loss of credibility and reputation</a:t>
            </a:r>
            <a:endParaRPr lang="en-US" sz="1300" kern="1200" dirty="0">
              <a:solidFill>
                <a:schemeClr val="bg1"/>
              </a:solidFill>
            </a:endParaRPr>
          </a:p>
        </p:txBody>
      </p:sp>
      <p:sp>
        <p:nvSpPr>
          <p:cNvPr id="42" name="CoverUPText"/>
          <p:cNvSpPr/>
          <p:nvPr/>
        </p:nvSpPr>
        <p:spPr>
          <a:xfrm>
            <a:off x="609832" y="5146822"/>
            <a:ext cx="3749040" cy="219456"/>
          </a:xfrm>
          <a:custGeom>
            <a:avLst/>
            <a:gdLst>
              <a:gd name="connsiteX0" fmla="*/ 0 w 4036661"/>
              <a:gd name="connsiteY0" fmla="*/ 36577 h 219456"/>
              <a:gd name="connsiteX1" fmla="*/ 10713 w 4036661"/>
              <a:gd name="connsiteY1" fmla="*/ 10713 h 219456"/>
              <a:gd name="connsiteX2" fmla="*/ 36577 w 4036661"/>
              <a:gd name="connsiteY2" fmla="*/ 0 h 219456"/>
              <a:gd name="connsiteX3" fmla="*/ 4000084 w 4036661"/>
              <a:gd name="connsiteY3" fmla="*/ 0 h 219456"/>
              <a:gd name="connsiteX4" fmla="*/ 4025948 w 4036661"/>
              <a:gd name="connsiteY4" fmla="*/ 10713 h 219456"/>
              <a:gd name="connsiteX5" fmla="*/ 4036661 w 4036661"/>
              <a:gd name="connsiteY5" fmla="*/ 36577 h 219456"/>
              <a:gd name="connsiteX6" fmla="*/ 4036661 w 4036661"/>
              <a:gd name="connsiteY6" fmla="*/ 182879 h 219456"/>
              <a:gd name="connsiteX7" fmla="*/ 4025948 w 4036661"/>
              <a:gd name="connsiteY7" fmla="*/ 208743 h 219456"/>
              <a:gd name="connsiteX8" fmla="*/ 4000084 w 4036661"/>
              <a:gd name="connsiteY8" fmla="*/ 219456 h 219456"/>
              <a:gd name="connsiteX9" fmla="*/ 36577 w 4036661"/>
              <a:gd name="connsiteY9" fmla="*/ 219456 h 219456"/>
              <a:gd name="connsiteX10" fmla="*/ 10713 w 4036661"/>
              <a:gd name="connsiteY10" fmla="*/ 208743 h 219456"/>
              <a:gd name="connsiteX11" fmla="*/ 0 w 4036661"/>
              <a:gd name="connsiteY11" fmla="*/ 182879 h 219456"/>
              <a:gd name="connsiteX12" fmla="*/ 0 w 4036661"/>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6661" h="219456">
                <a:moveTo>
                  <a:pt x="0" y="36577"/>
                </a:moveTo>
                <a:cubicBezTo>
                  <a:pt x="0" y="26876"/>
                  <a:pt x="3854" y="17573"/>
                  <a:pt x="10713" y="10713"/>
                </a:cubicBezTo>
                <a:cubicBezTo>
                  <a:pt x="17573" y="3853"/>
                  <a:pt x="26876" y="0"/>
                  <a:pt x="36577" y="0"/>
                </a:cubicBezTo>
                <a:lnTo>
                  <a:pt x="4000084" y="0"/>
                </a:lnTo>
                <a:cubicBezTo>
                  <a:pt x="4009785" y="0"/>
                  <a:pt x="4019088" y="3854"/>
                  <a:pt x="4025948" y="10713"/>
                </a:cubicBezTo>
                <a:cubicBezTo>
                  <a:pt x="4032808" y="17573"/>
                  <a:pt x="4036661" y="26876"/>
                  <a:pt x="4036661" y="36577"/>
                </a:cubicBezTo>
                <a:lnTo>
                  <a:pt x="4036661" y="182879"/>
                </a:lnTo>
                <a:cubicBezTo>
                  <a:pt x="4036661" y="192580"/>
                  <a:pt x="4032807" y="201883"/>
                  <a:pt x="4025948" y="208743"/>
                </a:cubicBezTo>
                <a:cubicBezTo>
                  <a:pt x="4019088" y="215603"/>
                  <a:pt x="4009785" y="219456"/>
                  <a:pt x="4000084" y="219456"/>
                </a:cubicBezTo>
                <a:lnTo>
                  <a:pt x="36577" y="219456"/>
                </a:lnTo>
                <a:cubicBezTo>
                  <a:pt x="26876" y="219456"/>
                  <a:pt x="17573" y="215602"/>
                  <a:pt x="10713" y="208743"/>
                </a:cubicBezTo>
                <a:cubicBezTo>
                  <a:pt x="3853" y="201883"/>
                  <a:pt x="0" y="192580"/>
                  <a:pt x="0" y="182879"/>
                </a:cubicBezTo>
                <a:lnTo>
                  <a:pt x="0" y="36577"/>
                </a:lnTo>
                <a:close/>
              </a:path>
            </a:pathLst>
          </a:custGeom>
          <a:solidFill>
            <a:schemeClr val="bg2">
              <a:lumMod val="20000"/>
              <a:lumOff val="80000"/>
            </a:schemeClr>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60243" rIns="60243" bIns="60243" numCol="1" spcCol="1270" anchor="ctr" anchorCtr="0">
            <a:noAutofit/>
          </a:bodyPr>
          <a:lstStyle/>
          <a:p>
            <a:pPr lvl="0" algn="ctr" defTabSz="577850">
              <a:lnSpc>
                <a:spcPct val="90000"/>
              </a:lnSpc>
              <a:spcBef>
                <a:spcPct val="0"/>
              </a:spcBef>
              <a:spcAft>
                <a:spcPct val="35000"/>
              </a:spcAft>
            </a:pPr>
            <a:r>
              <a:rPr lang="en-US" sz="1300" kern="1200" dirty="0" smtClean="0">
                <a:solidFill>
                  <a:srgbClr val="000000"/>
                </a:solidFill>
              </a:rPr>
              <a:t>Cover up, do not admit or fix mistakes</a:t>
            </a:r>
            <a:endParaRPr lang="en-US" sz="1300" kern="1200" dirty="0">
              <a:solidFill>
                <a:schemeClr val="tx1"/>
              </a:solidFill>
            </a:endParaRPr>
          </a:p>
        </p:txBody>
      </p:sp>
      <p:sp>
        <p:nvSpPr>
          <p:cNvPr id="35" name="UsingSarcasmArrow"/>
          <p:cNvSpPr/>
          <p:nvPr/>
        </p:nvSpPr>
        <p:spPr>
          <a:xfrm>
            <a:off x="1383475" y="4241143"/>
            <a:ext cx="3721608" cy="640080"/>
          </a:xfrm>
          <a:prstGeom prst="rightArrow">
            <a:avLst/>
          </a:prstGeom>
          <a:solidFill>
            <a:srgbClr val="00AAD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9" name="BadAttitude"/>
          <p:cNvSpPr/>
          <p:nvPr/>
        </p:nvSpPr>
        <p:spPr>
          <a:xfrm>
            <a:off x="5104739" y="4414879"/>
            <a:ext cx="3566160" cy="292608"/>
          </a:xfrm>
          <a:custGeom>
            <a:avLst/>
            <a:gdLst>
              <a:gd name="connsiteX0" fmla="*/ 0 w 3600961"/>
              <a:gd name="connsiteY0" fmla="*/ 36577 h 219456"/>
              <a:gd name="connsiteX1" fmla="*/ 10713 w 3600961"/>
              <a:gd name="connsiteY1" fmla="*/ 10713 h 219456"/>
              <a:gd name="connsiteX2" fmla="*/ 36577 w 3600961"/>
              <a:gd name="connsiteY2" fmla="*/ 0 h 219456"/>
              <a:gd name="connsiteX3" fmla="*/ 3564384 w 3600961"/>
              <a:gd name="connsiteY3" fmla="*/ 0 h 219456"/>
              <a:gd name="connsiteX4" fmla="*/ 3590248 w 3600961"/>
              <a:gd name="connsiteY4" fmla="*/ 10713 h 219456"/>
              <a:gd name="connsiteX5" fmla="*/ 3600961 w 3600961"/>
              <a:gd name="connsiteY5" fmla="*/ 36577 h 219456"/>
              <a:gd name="connsiteX6" fmla="*/ 3600961 w 3600961"/>
              <a:gd name="connsiteY6" fmla="*/ 182879 h 219456"/>
              <a:gd name="connsiteX7" fmla="*/ 3590248 w 3600961"/>
              <a:gd name="connsiteY7" fmla="*/ 208743 h 219456"/>
              <a:gd name="connsiteX8" fmla="*/ 3564384 w 3600961"/>
              <a:gd name="connsiteY8" fmla="*/ 219456 h 219456"/>
              <a:gd name="connsiteX9" fmla="*/ 36577 w 3600961"/>
              <a:gd name="connsiteY9" fmla="*/ 219456 h 219456"/>
              <a:gd name="connsiteX10" fmla="*/ 10713 w 3600961"/>
              <a:gd name="connsiteY10" fmla="*/ 208743 h 219456"/>
              <a:gd name="connsiteX11" fmla="*/ 0 w 3600961"/>
              <a:gd name="connsiteY11" fmla="*/ 182879 h 219456"/>
              <a:gd name="connsiteX12" fmla="*/ 0 w 3600961"/>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961" h="219456">
                <a:moveTo>
                  <a:pt x="0" y="36577"/>
                </a:moveTo>
                <a:cubicBezTo>
                  <a:pt x="0" y="26876"/>
                  <a:pt x="3854" y="17573"/>
                  <a:pt x="10713" y="10713"/>
                </a:cubicBezTo>
                <a:cubicBezTo>
                  <a:pt x="17573" y="3853"/>
                  <a:pt x="26876" y="0"/>
                  <a:pt x="36577" y="0"/>
                </a:cubicBezTo>
                <a:lnTo>
                  <a:pt x="3564384" y="0"/>
                </a:lnTo>
                <a:cubicBezTo>
                  <a:pt x="3574085" y="0"/>
                  <a:pt x="3583388" y="3854"/>
                  <a:pt x="3590248" y="10713"/>
                </a:cubicBezTo>
                <a:cubicBezTo>
                  <a:pt x="3597108" y="17573"/>
                  <a:pt x="3600961" y="26876"/>
                  <a:pt x="3600961" y="36577"/>
                </a:cubicBezTo>
                <a:lnTo>
                  <a:pt x="3600961" y="182879"/>
                </a:lnTo>
                <a:cubicBezTo>
                  <a:pt x="3600961" y="192580"/>
                  <a:pt x="3597107" y="201883"/>
                  <a:pt x="3590248" y="208743"/>
                </a:cubicBezTo>
                <a:cubicBezTo>
                  <a:pt x="3583388" y="215603"/>
                  <a:pt x="3574085" y="219456"/>
                  <a:pt x="3564384" y="219456"/>
                </a:cubicBezTo>
                <a:lnTo>
                  <a:pt x="36577" y="219456"/>
                </a:lnTo>
                <a:cubicBezTo>
                  <a:pt x="26876" y="219456"/>
                  <a:pt x="17573" y="215602"/>
                  <a:pt x="10713" y="208743"/>
                </a:cubicBezTo>
                <a:cubicBezTo>
                  <a:pt x="3853" y="201883"/>
                  <a:pt x="0" y="192580"/>
                  <a:pt x="0" y="182879"/>
                </a:cubicBezTo>
                <a:lnTo>
                  <a:pt x="0" y="36577"/>
                </a:lnTo>
                <a:close/>
              </a:path>
            </a:pathLst>
          </a:custGeom>
          <a:solidFill>
            <a:srgbClr val="006C86"/>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10713" rIns="60243" bIns="10713"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Bad attitude</a:t>
            </a:r>
            <a:endParaRPr lang="en-US" sz="1300" kern="1200" dirty="0">
              <a:solidFill>
                <a:schemeClr val="bg1"/>
              </a:solidFill>
            </a:endParaRPr>
          </a:p>
        </p:txBody>
      </p:sp>
      <p:sp>
        <p:nvSpPr>
          <p:cNvPr id="36" name="UsingSarcasmText"/>
          <p:cNvSpPr/>
          <p:nvPr/>
        </p:nvSpPr>
        <p:spPr>
          <a:xfrm>
            <a:off x="609832" y="4451455"/>
            <a:ext cx="3749040" cy="219456"/>
          </a:xfrm>
          <a:custGeom>
            <a:avLst/>
            <a:gdLst>
              <a:gd name="connsiteX0" fmla="*/ 0 w 4051092"/>
              <a:gd name="connsiteY0" fmla="*/ 36577 h 219456"/>
              <a:gd name="connsiteX1" fmla="*/ 10713 w 4051092"/>
              <a:gd name="connsiteY1" fmla="*/ 10713 h 219456"/>
              <a:gd name="connsiteX2" fmla="*/ 36577 w 4051092"/>
              <a:gd name="connsiteY2" fmla="*/ 0 h 219456"/>
              <a:gd name="connsiteX3" fmla="*/ 4014515 w 4051092"/>
              <a:gd name="connsiteY3" fmla="*/ 0 h 219456"/>
              <a:gd name="connsiteX4" fmla="*/ 4040379 w 4051092"/>
              <a:gd name="connsiteY4" fmla="*/ 10713 h 219456"/>
              <a:gd name="connsiteX5" fmla="*/ 4051092 w 4051092"/>
              <a:gd name="connsiteY5" fmla="*/ 36577 h 219456"/>
              <a:gd name="connsiteX6" fmla="*/ 4051092 w 4051092"/>
              <a:gd name="connsiteY6" fmla="*/ 182879 h 219456"/>
              <a:gd name="connsiteX7" fmla="*/ 4040379 w 4051092"/>
              <a:gd name="connsiteY7" fmla="*/ 208743 h 219456"/>
              <a:gd name="connsiteX8" fmla="*/ 4014515 w 4051092"/>
              <a:gd name="connsiteY8" fmla="*/ 219456 h 219456"/>
              <a:gd name="connsiteX9" fmla="*/ 36577 w 4051092"/>
              <a:gd name="connsiteY9" fmla="*/ 219456 h 219456"/>
              <a:gd name="connsiteX10" fmla="*/ 10713 w 4051092"/>
              <a:gd name="connsiteY10" fmla="*/ 208743 h 219456"/>
              <a:gd name="connsiteX11" fmla="*/ 0 w 4051092"/>
              <a:gd name="connsiteY11" fmla="*/ 182879 h 219456"/>
              <a:gd name="connsiteX12" fmla="*/ 0 w 4051092"/>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1092" h="219456">
                <a:moveTo>
                  <a:pt x="0" y="36577"/>
                </a:moveTo>
                <a:cubicBezTo>
                  <a:pt x="0" y="26876"/>
                  <a:pt x="3854" y="17573"/>
                  <a:pt x="10713" y="10713"/>
                </a:cubicBezTo>
                <a:cubicBezTo>
                  <a:pt x="17573" y="3853"/>
                  <a:pt x="26876" y="0"/>
                  <a:pt x="36577" y="0"/>
                </a:cubicBezTo>
                <a:lnTo>
                  <a:pt x="4014515" y="0"/>
                </a:lnTo>
                <a:cubicBezTo>
                  <a:pt x="4024216" y="0"/>
                  <a:pt x="4033519" y="3854"/>
                  <a:pt x="4040379" y="10713"/>
                </a:cubicBezTo>
                <a:cubicBezTo>
                  <a:pt x="4047239" y="17573"/>
                  <a:pt x="4051092" y="26876"/>
                  <a:pt x="4051092" y="36577"/>
                </a:cubicBezTo>
                <a:lnTo>
                  <a:pt x="4051092" y="182879"/>
                </a:lnTo>
                <a:cubicBezTo>
                  <a:pt x="4051092" y="192580"/>
                  <a:pt x="4047238" y="201883"/>
                  <a:pt x="4040379" y="208743"/>
                </a:cubicBezTo>
                <a:cubicBezTo>
                  <a:pt x="4033519" y="215603"/>
                  <a:pt x="4024216" y="219456"/>
                  <a:pt x="4014515" y="219456"/>
                </a:cubicBezTo>
                <a:lnTo>
                  <a:pt x="36577" y="219456"/>
                </a:lnTo>
                <a:cubicBezTo>
                  <a:pt x="26876" y="219456"/>
                  <a:pt x="17573" y="215602"/>
                  <a:pt x="10713" y="208743"/>
                </a:cubicBezTo>
                <a:cubicBezTo>
                  <a:pt x="3853" y="201883"/>
                  <a:pt x="0" y="192580"/>
                  <a:pt x="0" y="182879"/>
                </a:cubicBezTo>
                <a:lnTo>
                  <a:pt x="0" y="36577"/>
                </a:lnTo>
                <a:close/>
              </a:path>
            </a:pathLst>
          </a:custGeom>
          <a:solidFill>
            <a:schemeClr val="bg2">
              <a:lumMod val="20000"/>
              <a:lumOff val="80000"/>
            </a:schemeClr>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10713" rIns="60243" bIns="10713" numCol="1" spcCol="1270" anchor="ctr" anchorCtr="0">
            <a:noAutofit/>
          </a:bodyPr>
          <a:lstStyle/>
          <a:p>
            <a:pPr lvl="0" algn="ctr" defTabSz="577850">
              <a:lnSpc>
                <a:spcPct val="90000"/>
              </a:lnSpc>
              <a:spcBef>
                <a:spcPct val="0"/>
              </a:spcBef>
              <a:spcAft>
                <a:spcPct val="35000"/>
              </a:spcAft>
            </a:pPr>
            <a:r>
              <a:rPr lang="en-US" sz="1300" kern="1200" dirty="0" smtClean="0">
                <a:solidFill>
                  <a:srgbClr val="000000"/>
                </a:solidFill>
              </a:rPr>
              <a:t>Use sarcasm when dealing with issues</a:t>
            </a:r>
            <a:endParaRPr lang="en-US" sz="1300" kern="1200" dirty="0">
              <a:solidFill>
                <a:schemeClr val="tx1"/>
              </a:solidFill>
            </a:endParaRPr>
          </a:p>
        </p:txBody>
      </p:sp>
      <p:sp>
        <p:nvSpPr>
          <p:cNvPr id="31" name="DoNotPutArrow"/>
          <p:cNvSpPr/>
          <p:nvPr/>
        </p:nvSpPr>
        <p:spPr>
          <a:xfrm>
            <a:off x="1383475" y="3545776"/>
            <a:ext cx="3721608" cy="640080"/>
          </a:xfrm>
          <a:prstGeom prst="rightArrow">
            <a:avLst/>
          </a:prstGeom>
          <a:solidFill>
            <a:srgbClr val="00AAD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3" name="Decreased"/>
          <p:cNvSpPr/>
          <p:nvPr/>
        </p:nvSpPr>
        <p:spPr>
          <a:xfrm>
            <a:off x="5104739" y="3719512"/>
            <a:ext cx="3566160" cy="292608"/>
          </a:xfrm>
          <a:custGeom>
            <a:avLst/>
            <a:gdLst>
              <a:gd name="connsiteX0" fmla="*/ 0 w 3608059"/>
              <a:gd name="connsiteY0" fmla="*/ 36577 h 219456"/>
              <a:gd name="connsiteX1" fmla="*/ 10713 w 3608059"/>
              <a:gd name="connsiteY1" fmla="*/ 10713 h 219456"/>
              <a:gd name="connsiteX2" fmla="*/ 36577 w 3608059"/>
              <a:gd name="connsiteY2" fmla="*/ 0 h 219456"/>
              <a:gd name="connsiteX3" fmla="*/ 3571482 w 3608059"/>
              <a:gd name="connsiteY3" fmla="*/ 0 h 219456"/>
              <a:gd name="connsiteX4" fmla="*/ 3597346 w 3608059"/>
              <a:gd name="connsiteY4" fmla="*/ 10713 h 219456"/>
              <a:gd name="connsiteX5" fmla="*/ 3608059 w 3608059"/>
              <a:gd name="connsiteY5" fmla="*/ 36577 h 219456"/>
              <a:gd name="connsiteX6" fmla="*/ 3608059 w 3608059"/>
              <a:gd name="connsiteY6" fmla="*/ 182879 h 219456"/>
              <a:gd name="connsiteX7" fmla="*/ 3597346 w 3608059"/>
              <a:gd name="connsiteY7" fmla="*/ 208743 h 219456"/>
              <a:gd name="connsiteX8" fmla="*/ 3571482 w 3608059"/>
              <a:gd name="connsiteY8" fmla="*/ 219456 h 219456"/>
              <a:gd name="connsiteX9" fmla="*/ 36577 w 3608059"/>
              <a:gd name="connsiteY9" fmla="*/ 219456 h 219456"/>
              <a:gd name="connsiteX10" fmla="*/ 10713 w 3608059"/>
              <a:gd name="connsiteY10" fmla="*/ 208743 h 219456"/>
              <a:gd name="connsiteX11" fmla="*/ 0 w 3608059"/>
              <a:gd name="connsiteY11" fmla="*/ 182879 h 219456"/>
              <a:gd name="connsiteX12" fmla="*/ 0 w 3608059"/>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8059" h="219456">
                <a:moveTo>
                  <a:pt x="0" y="36577"/>
                </a:moveTo>
                <a:cubicBezTo>
                  <a:pt x="0" y="26876"/>
                  <a:pt x="3854" y="17573"/>
                  <a:pt x="10713" y="10713"/>
                </a:cubicBezTo>
                <a:cubicBezTo>
                  <a:pt x="17573" y="3853"/>
                  <a:pt x="26876" y="0"/>
                  <a:pt x="36577" y="0"/>
                </a:cubicBezTo>
                <a:lnTo>
                  <a:pt x="3571482" y="0"/>
                </a:lnTo>
                <a:cubicBezTo>
                  <a:pt x="3581183" y="0"/>
                  <a:pt x="3590486" y="3854"/>
                  <a:pt x="3597346" y="10713"/>
                </a:cubicBezTo>
                <a:cubicBezTo>
                  <a:pt x="3604206" y="17573"/>
                  <a:pt x="3608059" y="26876"/>
                  <a:pt x="3608059" y="36577"/>
                </a:cubicBezTo>
                <a:lnTo>
                  <a:pt x="3608059" y="182879"/>
                </a:lnTo>
                <a:cubicBezTo>
                  <a:pt x="3608059" y="192580"/>
                  <a:pt x="3604205" y="201883"/>
                  <a:pt x="3597346" y="208743"/>
                </a:cubicBezTo>
                <a:cubicBezTo>
                  <a:pt x="3590486" y="215603"/>
                  <a:pt x="3581183" y="219456"/>
                  <a:pt x="3571482" y="219456"/>
                </a:cubicBezTo>
                <a:lnTo>
                  <a:pt x="36577" y="219456"/>
                </a:lnTo>
                <a:cubicBezTo>
                  <a:pt x="26876" y="219456"/>
                  <a:pt x="17573" y="215602"/>
                  <a:pt x="10713" y="208743"/>
                </a:cubicBezTo>
                <a:cubicBezTo>
                  <a:pt x="3853" y="201883"/>
                  <a:pt x="0" y="192580"/>
                  <a:pt x="0" y="182879"/>
                </a:cubicBezTo>
                <a:lnTo>
                  <a:pt x="0" y="36577"/>
                </a:lnTo>
                <a:close/>
              </a:path>
            </a:pathLst>
          </a:custGeom>
          <a:solidFill>
            <a:srgbClr val="006C86"/>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10713" rIns="60243" bIns="10713"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Decreased morale and productivity</a:t>
            </a:r>
            <a:endParaRPr lang="en-US" sz="1300" kern="1200" dirty="0">
              <a:solidFill>
                <a:schemeClr val="bg1"/>
              </a:solidFill>
            </a:endParaRPr>
          </a:p>
        </p:txBody>
      </p:sp>
      <p:sp>
        <p:nvSpPr>
          <p:cNvPr id="32" name="DoNotPutText"/>
          <p:cNvSpPr/>
          <p:nvPr/>
        </p:nvSpPr>
        <p:spPr>
          <a:xfrm>
            <a:off x="609832" y="3756088"/>
            <a:ext cx="3749040" cy="219456"/>
          </a:xfrm>
          <a:custGeom>
            <a:avLst/>
            <a:gdLst>
              <a:gd name="connsiteX0" fmla="*/ 0 w 4059076"/>
              <a:gd name="connsiteY0" fmla="*/ 36577 h 219456"/>
              <a:gd name="connsiteX1" fmla="*/ 10713 w 4059076"/>
              <a:gd name="connsiteY1" fmla="*/ 10713 h 219456"/>
              <a:gd name="connsiteX2" fmla="*/ 36577 w 4059076"/>
              <a:gd name="connsiteY2" fmla="*/ 0 h 219456"/>
              <a:gd name="connsiteX3" fmla="*/ 4022499 w 4059076"/>
              <a:gd name="connsiteY3" fmla="*/ 0 h 219456"/>
              <a:gd name="connsiteX4" fmla="*/ 4048363 w 4059076"/>
              <a:gd name="connsiteY4" fmla="*/ 10713 h 219456"/>
              <a:gd name="connsiteX5" fmla="*/ 4059076 w 4059076"/>
              <a:gd name="connsiteY5" fmla="*/ 36577 h 219456"/>
              <a:gd name="connsiteX6" fmla="*/ 4059076 w 4059076"/>
              <a:gd name="connsiteY6" fmla="*/ 182879 h 219456"/>
              <a:gd name="connsiteX7" fmla="*/ 4048363 w 4059076"/>
              <a:gd name="connsiteY7" fmla="*/ 208743 h 219456"/>
              <a:gd name="connsiteX8" fmla="*/ 4022499 w 4059076"/>
              <a:gd name="connsiteY8" fmla="*/ 219456 h 219456"/>
              <a:gd name="connsiteX9" fmla="*/ 36577 w 4059076"/>
              <a:gd name="connsiteY9" fmla="*/ 219456 h 219456"/>
              <a:gd name="connsiteX10" fmla="*/ 10713 w 4059076"/>
              <a:gd name="connsiteY10" fmla="*/ 208743 h 219456"/>
              <a:gd name="connsiteX11" fmla="*/ 0 w 4059076"/>
              <a:gd name="connsiteY11" fmla="*/ 182879 h 219456"/>
              <a:gd name="connsiteX12" fmla="*/ 0 w 4059076"/>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9076" h="219456">
                <a:moveTo>
                  <a:pt x="0" y="36577"/>
                </a:moveTo>
                <a:cubicBezTo>
                  <a:pt x="0" y="26876"/>
                  <a:pt x="3854" y="17573"/>
                  <a:pt x="10713" y="10713"/>
                </a:cubicBezTo>
                <a:cubicBezTo>
                  <a:pt x="17573" y="3853"/>
                  <a:pt x="26876" y="0"/>
                  <a:pt x="36577" y="0"/>
                </a:cubicBezTo>
                <a:lnTo>
                  <a:pt x="4022499" y="0"/>
                </a:lnTo>
                <a:cubicBezTo>
                  <a:pt x="4032200" y="0"/>
                  <a:pt x="4041503" y="3854"/>
                  <a:pt x="4048363" y="10713"/>
                </a:cubicBezTo>
                <a:cubicBezTo>
                  <a:pt x="4055223" y="17573"/>
                  <a:pt x="4059076" y="26876"/>
                  <a:pt x="4059076" y="36577"/>
                </a:cubicBezTo>
                <a:lnTo>
                  <a:pt x="4059076" y="182879"/>
                </a:lnTo>
                <a:cubicBezTo>
                  <a:pt x="4059076" y="192580"/>
                  <a:pt x="4055222" y="201883"/>
                  <a:pt x="4048363" y="208743"/>
                </a:cubicBezTo>
                <a:cubicBezTo>
                  <a:pt x="4041503" y="215603"/>
                  <a:pt x="4032200" y="219456"/>
                  <a:pt x="4022499" y="219456"/>
                </a:cubicBezTo>
                <a:lnTo>
                  <a:pt x="36577" y="219456"/>
                </a:lnTo>
                <a:cubicBezTo>
                  <a:pt x="26876" y="219456"/>
                  <a:pt x="17573" y="215602"/>
                  <a:pt x="10713" y="208743"/>
                </a:cubicBezTo>
                <a:cubicBezTo>
                  <a:pt x="3853" y="201883"/>
                  <a:pt x="0" y="192580"/>
                  <a:pt x="0" y="182879"/>
                </a:cubicBezTo>
                <a:lnTo>
                  <a:pt x="0" y="36577"/>
                </a:lnTo>
                <a:close/>
              </a:path>
            </a:pathLst>
          </a:custGeom>
          <a:solidFill>
            <a:schemeClr val="bg2">
              <a:lumMod val="20000"/>
              <a:lumOff val="80000"/>
            </a:schemeClr>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10713" rIns="60243" bIns="10713" numCol="1" spcCol="1270" anchor="ctr" anchorCtr="0">
            <a:noAutofit/>
          </a:bodyPr>
          <a:lstStyle/>
          <a:p>
            <a:pPr lvl="0" algn="ctr" defTabSz="577850">
              <a:lnSpc>
                <a:spcPct val="90000"/>
              </a:lnSpc>
              <a:spcBef>
                <a:spcPct val="0"/>
              </a:spcBef>
              <a:spcAft>
                <a:spcPct val="35000"/>
              </a:spcAft>
            </a:pPr>
            <a:r>
              <a:rPr lang="en-US" sz="1300" kern="1200" dirty="0" smtClean="0">
                <a:solidFill>
                  <a:srgbClr val="000000"/>
                </a:solidFill>
              </a:rPr>
              <a:t>Do not put effort into the job, just show up</a:t>
            </a:r>
            <a:endParaRPr lang="en-US" sz="1300" kern="1200" dirty="0">
              <a:solidFill>
                <a:schemeClr val="tx1"/>
              </a:solidFill>
            </a:endParaRPr>
          </a:p>
        </p:txBody>
      </p:sp>
      <p:sp>
        <p:nvSpPr>
          <p:cNvPr id="27" name="TalkBadArrow"/>
          <p:cNvSpPr/>
          <p:nvPr/>
        </p:nvSpPr>
        <p:spPr>
          <a:xfrm>
            <a:off x="1383475" y="2850409"/>
            <a:ext cx="3721608" cy="640080"/>
          </a:xfrm>
          <a:prstGeom prst="rightArrow">
            <a:avLst/>
          </a:prstGeom>
          <a:solidFill>
            <a:srgbClr val="00AAD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9" name="Everyone"/>
          <p:cNvSpPr/>
          <p:nvPr/>
        </p:nvSpPr>
        <p:spPr>
          <a:xfrm>
            <a:off x="5104739" y="3024145"/>
            <a:ext cx="3566160" cy="292608"/>
          </a:xfrm>
          <a:custGeom>
            <a:avLst/>
            <a:gdLst>
              <a:gd name="connsiteX0" fmla="*/ 0 w 3600961"/>
              <a:gd name="connsiteY0" fmla="*/ 36577 h 219456"/>
              <a:gd name="connsiteX1" fmla="*/ 10713 w 3600961"/>
              <a:gd name="connsiteY1" fmla="*/ 10713 h 219456"/>
              <a:gd name="connsiteX2" fmla="*/ 36577 w 3600961"/>
              <a:gd name="connsiteY2" fmla="*/ 0 h 219456"/>
              <a:gd name="connsiteX3" fmla="*/ 3564384 w 3600961"/>
              <a:gd name="connsiteY3" fmla="*/ 0 h 219456"/>
              <a:gd name="connsiteX4" fmla="*/ 3590248 w 3600961"/>
              <a:gd name="connsiteY4" fmla="*/ 10713 h 219456"/>
              <a:gd name="connsiteX5" fmla="*/ 3600961 w 3600961"/>
              <a:gd name="connsiteY5" fmla="*/ 36577 h 219456"/>
              <a:gd name="connsiteX6" fmla="*/ 3600961 w 3600961"/>
              <a:gd name="connsiteY6" fmla="*/ 182879 h 219456"/>
              <a:gd name="connsiteX7" fmla="*/ 3590248 w 3600961"/>
              <a:gd name="connsiteY7" fmla="*/ 208743 h 219456"/>
              <a:gd name="connsiteX8" fmla="*/ 3564384 w 3600961"/>
              <a:gd name="connsiteY8" fmla="*/ 219456 h 219456"/>
              <a:gd name="connsiteX9" fmla="*/ 36577 w 3600961"/>
              <a:gd name="connsiteY9" fmla="*/ 219456 h 219456"/>
              <a:gd name="connsiteX10" fmla="*/ 10713 w 3600961"/>
              <a:gd name="connsiteY10" fmla="*/ 208743 h 219456"/>
              <a:gd name="connsiteX11" fmla="*/ 0 w 3600961"/>
              <a:gd name="connsiteY11" fmla="*/ 182879 h 219456"/>
              <a:gd name="connsiteX12" fmla="*/ 0 w 3600961"/>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961" h="219456">
                <a:moveTo>
                  <a:pt x="0" y="36577"/>
                </a:moveTo>
                <a:cubicBezTo>
                  <a:pt x="0" y="26876"/>
                  <a:pt x="3854" y="17573"/>
                  <a:pt x="10713" y="10713"/>
                </a:cubicBezTo>
                <a:cubicBezTo>
                  <a:pt x="17573" y="3853"/>
                  <a:pt x="26876" y="0"/>
                  <a:pt x="36577" y="0"/>
                </a:cubicBezTo>
                <a:lnTo>
                  <a:pt x="3564384" y="0"/>
                </a:lnTo>
                <a:cubicBezTo>
                  <a:pt x="3574085" y="0"/>
                  <a:pt x="3583388" y="3854"/>
                  <a:pt x="3590248" y="10713"/>
                </a:cubicBezTo>
                <a:cubicBezTo>
                  <a:pt x="3597108" y="17573"/>
                  <a:pt x="3600961" y="26876"/>
                  <a:pt x="3600961" y="36577"/>
                </a:cubicBezTo>
                <a:lnTo>
                  <a:pt x="3600961" y="182879"/>
                </a:lnTo>
                <a:cubicBezTo>
                  <a:pt x="3600961" y="192580"/>
                  <a:pt x="3597107" y="201883"/>
                  <a:pt x="3590248" y="208743"/>
                </a:cubicBezTo>
                <a:cubicBezTo>
                  <a:pt x="3583388" y="215603"/>
                  <a:pt x="3574085" y="219456"/>
                  <a:pt x="3564384" y="219456"/>
                </a:cubicBezTo>
                <a:lnTo>
                  <a:pt x="36577" y="219456"/>
                </a:lnTo>
                <a:cubicBezTo>
                  <a:pt x="26876" y="219456"/>
                  <a:pt x="17573" y="215602"/>
                  <a:pt x="10713" y="208743"/>
                </a:cubicBezTo>
                <a:cubicBezTo>
                  <a:pt x="3853" y="201883"/>
                  <a:pt x="0" y="192580"/>
                  <a:pt x="0" y="182879"/>
                </a:cubicBezTo>
                <a:lnTo>
                  <a:pt x="0" y="36577"/>
                </a:lnTo>
                <a:close/>
              </a:path>
            </a:pathLst>
          </a:custGeom>
          <a:solidFill>
            <a:srgbClr val="006C86"/>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10713" rIns="60243" bIns="10713"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Everyone starts to watch out for self</a:t>
            </a:r>
            <a:endParaRPr lang="en-US" sz="1300" kern="1200" dirty="0">
              <a:solidFill>
                <a:schemeClr val="bg1"/>
              </a:solidFill>
            </a:endParaRPr>
          </a:p>
        </p:txBody>
      </p:sp>
      <p:sp>
        <p:nvSpPr>
          <p:cNvPr id="28" name="TalkBadText"/>
          <p:cNvSpPr/>
          <p:nvPr/>
        </p:nvSpPr>
        <p:spPr>
          <a:xfrm>
            <a:off x="609832" y="3048846"/>
            <a:ext cx="3749040" cy="219456"/>
          </a:xfrm>
          <a:custGeom>
            <a:avLst/>
            <a:gdLst>
              <a:gd name="connsiteX0" fmla="*/ 0 w 4051092"/>
              <a:gd name="connsiteY0" fmla="*/ 36577 h 219456"/>
              <a:gd name="connsiteX1" fmla="*/ 10713 w 4051092"/>
              <a:gd name="connsiteY1" fmla="*/ 10713 h 219456"/>
              <a:gd name="connsiteX2" fmla="*/ 36577 w 4051092"/>
              <a:gd name="connsiteY2" fmla="*/ 0 h 219456"/>
              <a:gd name="connsiteX3" fmla="*/ 4014515 w 4051092"/>
              <a:gd name="connsiteY3" fmla="*/ 0 h 219456"/>
              <a:gd name="connsiteX4" fmla="*/ 4040379 w 4051092"/>
              <a:gd name="connsiteY4" fmla="*/ 10713 h 219456"/>
              <a:gd name="connsiteX5" fmla="*/ 4051092 w 4051092"/>
              <a:gd name="connsiteY5" fmla="*/ 36577 h 219456"/>
              <a:gd name="connsiteX6" fmla="*/ 4051092 w 4051092"/>
              <a:gd name="connsiteY6" fmla="*/ 182879 h 219456"/>
              <a:gd name="connsiteX7" fmla="*/ 4040379 w 4051092"/>
              <a:gd name="connsiteY7" fmla="*/ 208743 h 219456"/>
              <a:gd name="connsiteX8" fmla="*/ 4014515 w 4051092"/>
              <a:gd name="connsiteY8" fmla="*/ 219456 h 219456"/>
              <a:gd name="connsiteX9" fmla="*/ 36577 w 4051092"/>
              <a:gd name="connsiteY9" fmla="*/ 219456 h 219456"/>
              <a:gd name="connsiteX10" fmla="*/ 10713 w 4051092"/>
              <a:gd name="connsiteY10" fmla="*/ 208743 h 219456"/>
              <a:gd name="connsiteX11" fmla="*/ 0 w 4051092"/>
              <a:gd name="connsiteY11" fmla="*/ 182879 h 219456"/>
              <a:gd name="connsiteX12" fmla="*/ 0 w 4051092"/>
              <a:gd name="connsiteY12" fmla="*/ 36577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1092" h="219456">
                <a:moveTo>
                  <a:pt x="0" y="36577"/>
                </a:moveTo>
                <a:cubicBezTo>
                  <a:pt x="0" y="26876"/>
                  <a:pt x="3854" y="17573"/>
                  <a:pt x="10713" y="10713"/>
                </a:cubicBezTo>
                <a:cubicBezTo>
                  <a:pt x="17573" y="3853"/>
                  <a:pt x="26876" y="0"/>
                  <a:pt x="36577" y="0"/>
                </a:cubicBezTo>
                <a:lnTo>
                  <a:pt x="4014515" y="0"/>
                </a:lnTo>
                <a:cubicBezTo>
                  <a:pt x="4024216" y="0"/>
                  <a:pt x="4033519" y="3854"/>
                  <a:pt x="4040379" y="10713"/>
                </a:cubicBezTo>
                <a:cubicBezTo>
                  <a:pt x="4047239" y="17573"/>
                  <a:pt x="4051092" y="26876"/>
                  <a:pt x="4051092" y="36577"/>
                </a:cubicBezTo>
                <a:lnTo>
                  <a:pt x="4051092" y="182879"/>
                </a:lnTo>
                <a:cubicBezTo>
                  <a:pt x="4051092" y="192580"/>
                  <a:pt x="4047238" y="201883"/>
                  <a:pt x="4040379" y="208743"/>
                </a:cubicBezTo>
                <a:cubicBezTo>
                  <a:pt x="4033519" y="215603"/>
                  <a:pt x="4024216" y="219456"/>
                  <a:pt x="4014515" y="219456"/>
                </a:cubicBezTo>
                <a:lnTo>
                  <a:pt x="36577" y="219456"/>
                </a:lnTo>
                <a:cubicBezTo>
                  <a:pt x="26876" y="219456"/>
                  <a:pt x="17573" y="215602"/>
                  <a:pt x="10713" y="208743"/>
                </a:cubicBezTo>
                <a:cubicBezTo>
                  <a:pt x="3853" y="201883"/>
                  <a:pt x="0" y="192580"/>
                  <a:pt x="0" y="182879"/>
                </a:cubicBezTo>
                <a:lnTo>
                  <a:pt x="0" y="36577"/>
                </a:lnTo>
                <a:close/>
              </a:path>
            </a:pathLst>
          </a:custGeom>
          <a:solidFill>
            <a:schemeClr val="bg2">
              <a:lumMod val="20000"/>
              <a:lumOff val="80000"/>
            </a:schemeClr>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243" tIns="10713" rIns="60243" bIns="10713" numCol="1" spcCol="1270" anchor="ctr" anchorCtr="0">
            <a:noAutofit/>
          </a:bodyPr>
          <a:lstStyle/>
          <a:p>
            <a:pPr lvl="0" algn="ctr" defTabSz="577850">
              <a:lnSpc>
                <a:spcPct val="90000"/>
              </a:lnSpc>
              <a:spcBef>
                <a:spcPct val="0"/>
              </a:spcBef>
              <a:spcAft>
                <a:spcPct val="35000"/>
              </a:spcAft>
            </a:pPr>
            <a:r>
              <a:rPr lang="en-US" sz="1300" kern="1200" dirty="0" smtClean="0">
                <a:solidFill>
                  <a:srgbClr val="000000"/>
                </a:solidFill>
              </a:rPr>
              <a:t>Gossip about people</a:t>
            </a:r>
            <a:endParaRPr lang="en-US" sz="1300" kern="1200" dirty="0">
              <a:solidFill>
                <a:schemeClr val="tx1"/>
              </a:solidFill>
            </a:endParaRPr>
          </a:p>
        </p:txBody>
      </p:sp>
      <p:sp>
        <p:nvSpPr>
          <p:cNvPr id="25" name="Perception"/>
          <p:cNvSpPr/>
          <p:nvPr/>
        </p:nvSpPr>
        <p:spPr>
          <a:xfrm>
            <a:off x="5104739" y="2328778"/>
            <a:ext cx="3566160" cy="292608"/>
          </a:xfrm>
          <a:custGeom>
            <a:avLst/>
            <a:gdLst>
              <a:gd name="connsiteX0" fmla="*/ 0 w 3586396"/>
              <a:gd name="connsiteY0" fmla="*/ 38910 h 233457"/>
              <a:gd name="connsiteX1" fmla="*/ 11397 w 3586396"/>
              <a:gd name="connsiteY1" fmla="*/ 11396 h 233457"/>
              <a:gd name="connsiteX2" fmla="*/ 38911 w 3586396"/>
              <a:gd name="connsiteY2" fmla="*/ 0 h 233457"/>
              <a:gd name="connsiteX3" fmla="*/ 3547486 w 3586396"/>
              <a:gd name="connsiteY3" fmla="*/ 0 h 233457"/>
              <a:gd name="connsiteX4" fmla="*/ 3575000 w 3586396"/>
              <a:gd name="connsiteY4" fmla="*/ 11397 h 233457"/>
              <a:gd name="connsiteX5" fmla="*/ 3586396 w 3586396"/>
              <a:gd name="connsiteY5" fmla="*/ 38911 h 233457"/>
              <a:gd name="connsiteX6" fmla="*/ 3586396 w 3586396"/>
              <a:gd name="connsiteY6" fmla="*/ 194547 h 233457"/>
              <a:gd name="connsiteX7" fmla="*/ 3575000 w 3586396"/>
              <a:gd name="connsiteY7" fmla="*/ 222061 h 233457"/>
              <a:gd name="connsiteX8" fmla="*/ 3547486 w 3586396"/>
              <a:gd name="connsiteY8" fmla="*/ 233457 h 233457"/>
              <a:gd name="connsiteX9" fmla="*/ 38910 w 3586396"/>
              <a:gd name="connsiteY9" fmla="*/ 233457 h 233457"/>
              <a:gd name="connsiteX10" fmla="*/ 11396 w 3586396"/>
              <a:gd name="connsiteY10" fmla="*/ 222061 h 233457"/>
              <a:gd name="connsiteX11" fmla="*/ 0 w 3586396"/>
              <a:gd name="connsiteY11" fmla="*/ 194547 h 233457"/>
              <a:gd name="connsiteX12" fmla="*/ 0 w 3586396"/>
              <a:gd name="connsiteY12" fmla="*/ 38910 h 23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86396" h="233457">
                <a:moveTo>
                  <a:pt x="0" y="38910"/>
                </a:moveTo>
                <a:cubicBezTo>
                  <a:pt x="0" y="28590"/>
                  <a:pt x="4099" y="18694"/>
                  <a:pt x="11397" y="11396"/>
                </a:cubicBezTo>
                <a:cubicBezTo>
                  <a:pt x="18694" y="4099"/>
                  <a:pt x="28591" y="0"/>
                  <a:pt x="38911" y="0"/>
                </a:cubicBezTo>
                <a:lnTo>
                  <a:pt x="3547486" y="0"/>
                </a:lnTo>
                <a:cubicBezTo>
                  <a:pt x="3557806" y="0"/>
                  <a:pt x="3567702" y="4099"/>
                  <a:pt x="3575000" y="11397"/>
                </a:cubicBezTo>
                <a:cubicBezTo>
                  <a:pt x="3582297" y="18694"/>
                  <a:pt x="3586396" y="28591"/>
                  <a:pt x="3586396" y="38911"/>
                </a:cubicBezTo>
                <a:lnTo>
                  <a:pt x="3586396" y="194547"/>
                </a:lnTo>
                <a:cubicBezTo>
                  <a:pt x="3586396" y="204867"/>
                  <a:pt x="3582297" y="214763"/>
                  <a:pt x="3575000" y="222061"/>
                </a:cubicBezTo>
                <a:cubicBezTo>
                  <a:pt x="3567703" y="229358"/>
                  <a:pt x="3557806" y="233457"/>
                  <a:pt x="3547486" y="233457"/>
                </a:cubicBezTo>
                <a:lnTo>
                  <a:pt x="38910" y="233457"/>
                </a:lnTo>
                <a:cubicBezTo>
                  <a:pt x="28590" y="233457"/>
                  <a:pt x="18694" y="229358"/>
                  <a:pt x="11396" y="222061"/>
                </a:cubicBezTo>
                <a:cubicBezTo>
                  <a:pt x="4099" y="214764"/>
                  <a:pt x="0" y="204867"/>
                  <a:pt x="0" y="194547"/>
                </a:cubicBezTo>
                <a:lnTo>
                  <a:pt x="0" y="38910"/>
                </a:lnTo>
                <a:close/>
              </a:path>
            </a:pathLst>
          </a:custGeom>
          <a:solidFill>
            <a:srgbClr val="006C86"/>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926" tIns="11396" rIns="60926" bIns="11396"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Perception of incompetence</a:t>
            </a:r>
            <a:endParaRPr lang="en-US" sz="1300" kern="1200" dirty="0">
              <a:solidFill>
                <a:schemeClr val="bg1"/>
              </a:solidFill>
            </a:endParaRPr>
          </a:p>
        </p:txBody>
      </p:sp>
      <p:sp>
        <p:nvSpPr>
          <p:cNvPr id="51" name="OverpromiseArrow"/>
          <p:cNvSpPr/>
          <p:nvPr/>
        </p:nvSpPr>
        <p:spPr>
          <a:xfrm>
            <a:off x="1383475" y="2155042"/>
            <a:ext cx="3721608" cy="640080"/>
          </a:xfrm>
          <a:prstGeom prst="rightArrow">
            <a:avLst/>
          </a:prstGeom>
          <a:solidFill>
            <a:srgbClr val="00AAD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2" name="OverpromiseText"/>
          <p:cNvSpPr/>
          <p:nvPr/>
        </p:nvSpPr>
        <p:spPr>
          <a:xfrm>
            <a:off x="609832" y="2346479"/>
            <a:ext cx="3749040" cy="233457"/>
          </a:xfrm>
          <a:custGeom>
            <a:avLst/>
            <a:gdLst>
              <a:gd name="connsiteX0" fmla="*/ 0 w 4064752"/>
              <a:gd name="connsiteY0" fmla="*/ 38910 h 233457"/>
              <a:gd name="connsiteX1" fmla="*/ 11397 w 4064752"/>
              <a:gd name="connsiteY1" fmla="*/ 11396 h 233457"/>
              <a:gd name="connsiteX2" fmla="*/ 38911 w 4064752"/>
              <a:gd name="connsiteY2" fmla="*/ 0 h 233457"/>
              <a:gd name="connsiteX3" fmla="*/ 4025842 w 4064752"/>
              <a:gd name="connsiteY3" fmla="*/ 0 h 233457"/>
              <a:gd name="connsiteX4" fmla="*/ 4053356 w 4064752"/>
              <a:gd name="connsiteY4" fmla="*/ 11397 h 233457"/>
              <a:gd name="connsiteX5" fmla="*/ 4064752 w 4064752"/>
              <a:gd name="connsiteY5" fmla="*/ 38911 h 233457"/>
              <a:gd name="connsiteX6" fmla="*/ 4064752 w 4064752"/>
              <a:gd name="connsiteY6" fmla="*/ 194547 h 233457"/>
              <a:gd name="connsiteX7" fmla="*/ 4053356 w 4064752"/>
              <a:gd name="connsiteY7" fmla="*/ 222061 h 233457"/>
              <a:gd name="connsiteX8" fmla="*/ 4025842 w 4064752"/>
              <a:gd name="connsiteY8" fmla="*/ 233457 h 233457"/>
              <a:gd name="connsiteX9" fmla="*/ 38910 w 4064752"/>
              <a:gd name="connsiteY9" fmla="*/ 233457 h 233457"/>
              <a:gd name="connsiteX10" fmla="*/ 11396 w 4064752"/>
              <a:gd name="connsiteY10" fmla="*/ 222061 h 233457"/>
              <a:gd name="connsiteX11" fmla="*/ 0 w 4064752"/>
              <a:gd name="connsiteY11" fmla="*/ 194547 h 233457"/>
              <a:gd name="connsiteX12" fmla="*/ 0 w 4064752"/>
              <a:gd name="connsiteY12" fmla="*/ 38910 h 23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4752" h="233457">
                <a:moveTo>
                  <a:pt x="0" y="38910"/>
                </a:moveTo>
                <a:cubicBezTo>
                  <a:pt x="0" y="28590"/>
                  <a:pt x="4099" y="18694"/>
                  <a:pt x="11397" y="11396"/>
                </a:cubicBezTo>
                <a:cubicBezTo>
                  <a:pt x="18694" y="4099"/>
                  <a:pt x="28591" y="0"/>
                  <a:pt x="38911" y="0"/>
                </a:cubicBezTo>
                <a:lnTo>
                  <a:pt x="4025842" y="0"/>
                </a:lnTo>
                <a:cubicBezTo>
                  <a:pt x="4036162" y="0"/>
                  <a:pt x="4046058" y="4099"/>
                  <a:pt x="4053356" y="11397"/>
                </a:cubicBezTo>
                <a:cubicBezTo>
                  <a:pt x="4060653" y="18694"/>
                  <a:pt x="4064752" y="28591"/>
                  <a:pt x="4064752" y="38911"/>
                </a:cubicBezTo>
                <a:lnTo>
                  <a:pt x="4064752" y="194547"/>
                </a:lnTo>
                <a:cubicBezTo>
                  <a:pt x="4064752" y="204867"/>
                  <a:pt x="4060653" y="214763"/>
                  <a:pt x="4053356" y="222061"/>
                </a:cubicBezTo>
                <a:cubicBezTo>
                  <a:pt x="4046059" y="229358"/>
                  <a:pt x="4036162" y="233457"/>
                  <a:pt x="4025842" y="233457"/>
                </a:cubicBezTo>
                <a:lnTo>
                  <a:pt x="38910" y="233457"/>
                </a:lnTo>
                <a:cubicBezTo>
                  <a:pt x="28590" y="233457"/>
                  <a:pt x="18694" y="229358"/>
                  <a:pt x="11396" y="222061"/>
                </a:cubicBezTo>
                <a:cubicBezTo>
                  <a:pt x="4099" y="214764"/>
                  <a:pt x="0" y="204867"/>
                  <a:pt x="0" y="194547"/>
                </a:cubicBezTo>
                <a:lnTo>
                  <a:pt x="0" y="38910"/>
                </a:lnTo>
                <a:close/>
              </a:path>
            </a:pathLst>
          </a:custGeom>
          <a:solidFill>
            <a:schemeClr val="bg2">
              <a:lumMod val="20000"/>
              <a:lumOff val="80000"/>
            </a:schemeClr>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96" tIns="11396" rIns="11396" bIns="11396"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Overpromise and under-deliver/do not deliver</a:t>
            </a:r>
            <a:endParaRPr lang="en-US" sz="1300" kern="1200" dirty="0">
              <a:solidFill>
                <a:schemeClr val="tx1"/>
              </a:solidFill>
            </a:endParaRPr>
          </a:p>
        </p:txBody>
      </p:sp>
      <p:sp>
        <p:nvSpPr>
          <p:cNvPr id="19" name="Anger"/>
          <p:cNvSpPr/>
          <p:nvPr/>
        </p:nvSpPr>
        <p:spPr>
          <a:xfrm>
            <a:off x="5104739" y="1633411"/>
            <a:ext cx="3566160" cy="292608"/>
          </a:xfrm>
          <a:custGeom>
            <a:avLst/>
            <a:gdLst>
              <a:gd name="connsiteX0" fmla="*/ 0 w 3289136"/>
              <a:gd name="connsiteY0" fmla="*/ 38910 h 233457"/>
              <a:gd name="connsiteX1" fmla="*/ 11397 w 3289136"/>
              <a:gd name="connsiteY1" fmla="*/ 11396 h 233457"/>
              <a:gd name="connsiteX2" fmla="*/ 38911 w 3289136"/>
              <a:gd name="connsiteY2" fmla="*/ 0 h 233457"/>
              <a:gd name="connsiteX3" fmla="*/ 3250226 w 3289136"/>
              <a:gd name="connsiteY3" fmla="*/ 0 h 233457"/>
              <a:gd name="connsiteX4" fmla="*/ 3277740 w 3289136"/>
              <a:gd name="connsiteY4" fmla="*/ 11397 h 233457"/>
              <a:gd name="connsiteX5" fmla="*/ 3289136 w 3289136"/>
              <a:gd name="connsiteY5" fmla="*/ 38911 h 233457"/>
              <a:gd name="connsiteX6" fmla="*/ 3289136 w 3289136"/>
              <a:gd name="connsiteY6" fmla="*/ 194547 h 233457"/>
              <a:gd name="connsiteX7" fmla="*/ 3277740 w 3289136"/>
              <a:gd name="connsiteY7" fmla="*/ 222061 h 233457"/>
              <a:gd name="connsiteX8" fmla="*/ 3250226 w 3289136"/>
              <a:gd name="connsiteY8" fmla="*/ 233457 h 233457"/>
              <a:gd name="connsiteX9" fmla="*/ 38910 w 3289136"/>
              <a:gd name="connsiteY9" fmla="*/ 233457 h 233457"/>
              <a:gd name="connsiteX10" fmla="*/ 11396 w 3289136"/>
              <a:gd name="connsiteY10" fmla="*/ 222061 h 233457"/>
              <a:gd name="connsiteX11" fmla="*/ 0 w 3289136"/>
              <a:gd name="connsiteY11" fmla="*/ 194547 h 233457"/>
              <a:gd name="connsiteX12" fmla="*/ 0 w 3289136"/>
              <a:gd name="connsiteY12" fmla="*/ 38910 h 23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136" h="233457">
                <a:moveTo>
                  <a:pt x="0" y="38910"/>
                </a:moveTo>
                <a:cubicBezTo>
                  <a:pt x="0" y="28590"/>
                  <a:pt x="4099" y="18694"/>
                  <a:pt x="11397" y="11396"/>
                </a:cubicBezTo>
                <a:cubicBezTo>
                  <a:pt x="18694" y="4099"/>
                  <a:pt x="28591" y="0"/>
                  <a:pt x="38911" y="0"/>
                </a:cubicBezTo>
                <a:lnTo>
                  <a:pt x="3250226" y="0"/>
                </a:lnTo>
                <a:cubicBezTo>
                  <a:pt x="3260546" y="0"/>
                  <a:pt x="3270442" y="4099"/>
                  <a:pt x="3277740" y="11397"/>
                </a:cubicBezTo>
                <a:cubicBezTo>
                  <a:pt x="3285037" y="18694"/>
                  <a:pt x="3289136" y="28591"/>
                  <a:pt x="3289136" y="38911"/>
                </a:cubicBezTo>
                <a:lnTo>
                  <a:pt x="3289136" y="194547"/>
                </a:lnTo>
                <a:cubicBezTo>
                  <a:pt x="3289136" y="204867"/>
                  <a:pt x="3285037" y="214763"/>
                  <a:pt x="3277740" y="222061"/>
                </a:cubicBezTo>
                <a:cubicBezTo>
                  <a:pt x="3270443" y="229358"/>
                  <a:pt x="3260546" y="233457"/>
                  <a:pt x="3250226" y="233457"/>
                </a:cubicBezTo>
                <a:lnTo>
                  <a:pt x="38910" y="233457"/>
                </a:lnTo>
                <a:cubicBezTo>
                  <a:pt x="28590" y="233457"/>
                  <a:pt x="18694" y="229358"/>
                  <a:pt x="11396" y="222061"/>
                </a:cubicBezTo>
                <a:cubicBezTo>
                  <a:pt x="4099" y="214764"/>
                  <a:pt x="0" y="204867"/>
                  <a:pt x="0" y="194547"/>
                </a:cubicBezTo>
                <a:lnTo>
                  <a:pt x="0" y="38910"/>
                </a:lnTo>
                <a:close/>
              </a:path>
            </a:pathLst>
          </a:custGeom>
          <a:solidFill>
            <a:srgbClr val="006C86"/>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0926" tIns="11396" rIns="60926" bIns="11396"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Anger and frustration</a:t>
            </a:r>
            <a:endParaRPr lang="en-US" sz="1300" kern="1200" dirty="0">
              <a:solidFill>
                <a:schemeClr val="bg1"/>
              </a:solidFill>
            </a:endParaRPr>
          </a:p>
        </p:txBody>
      </p:sp>
      <p:sp>
        <p:nvSpPr>
          <p:cNvPr id="50" name="EvadeArrow"/>
          <p:cNvSpPr/>
          <p:nvPr/>
        </p:nvSpPr>
        <p:spPr>
          <a:xfrm>
            <a:off x="1383475" y="1459675"/>
            <a:ext cx="3721608" cy="640080"/>
          </a:xfrm>
          <a:prstGeom prst="rightArrow">
            <a:avLst/>
          </a:prstGeom>
          <a:solidFill>
            <a:srgbClr val="00AAD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EvadeText"/>
          <p:cNvSpPr/>
          <p:nvPr/>
        </p:nvSpPr>
        <p:spPr>
          <a:xfrm>
            <a:off x="533400" y="1651112"/>
            <a:ext cx="3749040" cy="233457"/>
          </a:xfrm>
          <a:custGeom>
            <a:avLst/>
            <a:gdLst>
              <a:gd name="connsiteX0" fmla="*/ 0 w 3727843"/>
              <a:gd name="connsiteY0" fmla="*/ 38910 h 233457"/>
              <a:gd name="connsiteX1" fmla="*/ 11397 w 3727843"/>
              <a:gd name="connsiteY1" fmla="*/ 11396 h 233457"/>
              <a:gd name="connsiteX2" fmla="*/ 38911 w 3727843"/>
              <a:gd name="connsiteY2" fmla="*/ 0 h 233457"/>
              <a:gd name="connsiteX3" fmla="*/ 3688933 w 3727843"/>
              <a:gd name="connsiteY3" fmla="*/ 0 h 233457"/>
              <a:gd name="connsiteX4" fmla="*/ 3716447 w 3727843"/>
              <a:gd name="connsiteY4" fmla="*/ 11397 h 233457"/>
              <a:gd name="connsiteX5" fmla="*/ 3727843 w 3727843"/>
              <a:gd name="connsiteY5" fmla="*/ 38911 h 233457"/>
              <a:gd name="connsiteX6" fmla="*/ 3727843 w 3727843"/>
              <a:gd name="connsiteY6" fmla="*/ 194547 h 233457"/>
              <a:gd name="connsiteX7" fmla="*/ 3716447 w 3727843"/>
              <a:gd name="connsiteY7" fmla="*/ 222061 h 233457"/>
              <a:gd name="connsiteX8" fmla="*/ 3688933 w 3727843"/>
              <a:gd name="connsiteY8" fmla="*/ 233457 h 233457"/>
              <a:gd name="connsiteX9" fmla="*/ 38910 w 3727843"/>
              <a:gd name="connsiteY9" fmla="*/ 233457 h 233457"/>
              <a:gd name="connsiteX10" fmla="*/ 11396 w 3727843"/>
              <a:gd name="connsiteY10" fmla="*/ 222061 h 233457"/>
              <a:gd name="connsiteX11" fmla="*/ 0 w 3727843"/>
              <a:gd name="connsiteY11" fmla="*/ 194547 h 233457"/>
              <a:gd name="connsiteX12" fmla="*/ 0 w 3727843"/>
              <a:gd name="connsiteY12" fmla="*/ 38910 h 23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7843" h="233457">
                <a:moveTo>
                  <a:pt x="0" y="38910"/>
                </a:moveTo>
                <a:cubicBezTo>
                  <a:pt x="0" y="28590"/>
                  <a:pt x="4099" y="18694"/>
                  <a:pt x="11397" y="11396"/>
                </a:cubicBezTo>
                <a:cubicBezTo>
                  <a:pt x="18694" y="4099"/>
                  <a:pt x="28591" y="0"/>
                  <a:pt x="38911" y="0"/>
                </a:cubicBezTo>
                <a:lnTo>
                  <a:pt x="3688933" y="0"/>
                </a:lnTo>
                <a:cubicBezTo>
                  <a:pt x="3699253" y="0"/>
                  <a:pt x="3709149" y="4099"/>
                  <a:pt x="3716447" y="11397"/>
                </a:cubicBezTo>
                <a:cubicBezTo>
                  <a:pt x="3723744" y="18694"/>
                  <a:pt x="3727843" y="28591"/>
                  <a:pt x="3727843" y="38911"/>
                </a:cubicBezTo>
                <a:lnTo>
                  <a:pt x="3727843" y="194547"/>
                </a:lnTo>
                <a:cubicBezTo>
                  <a:pt x="3727843" y="204867"/>
                  <a:pt x="3723744" y="214763"/>
                  <a:pt x="3716447" y="222061"/>
                </a:cubicBezTo>
                <a:cubicBezTo>
                  <a:pt x="3709150" y="229358"/>
                  <a:pt x="3699253" y="233457"/>
                  <a:pt x="3688933" y="233457"/>
                </a:cubicBezTo>
                <a:lnTo>
                  <a:pt x="38910" y="233457"/>
                </a:lnTo>
                <a:cubicBezTo>
                  <a:pt x="28590" y="233457"/>
                  <a:pt x="18694" y="229358"/>
                  <a:pt x="11396" y="222061"/>
                </a:cubicBezTo>
                <a:cubicBezTo>
                  <a:pt x="4099" y="214764"/>
                  <a:pt x="0" y="204867"/>
                  <a:pt x="0" y="194547"/>
                </a:cubicBezTo>
                <a:lnTo>
                  <a:pt x="0" y="38910"/>
                </a:lnTo>
                <a:close/>
              </a:path>
            </a:pathLst>
          </a:custGeom>
          <a:solidFill>
            <a:schemeClr val="bg2">
              <a:lumMod val="20000"/>
              <a:lumOff val="80000"/>
            </a:schemeClr>
          </a:solidFill>
          <a:ln w="9525">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396" tIns="11396" rIns="11396" bIns="11396"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Evade direct answers; spin the truth</a:t>
            </a:r>
            <a:endParaRPr lang="en-US" sz="1300" kern="1200" dirty="0">
              <a:solidFill>
                <a:schemeClr val="tx1"/>
              </a:solidFill>
            </a:endParaRPr>
          </a:p>
        </p:txBody>
      </p:sp>
    </p:spTree>
    <p:custDataLst>
      <p:tags r:id="rId1"/>
    </p:custDataLst>
  </p:cSld>
  <p:clrMapOvr>
    <a:masterClrMapping/>
  </p:clrMapOvr>
  <p:transition advTm="5352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0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2000"/>
                                        <p:tgtEl>
                                          <p:spTgt spid="50"/>
                                        </p:tgtEl>
                                      </p:cBhvr>
                                    </p:animEffect>
                                  </p:childTnLst>
                                </p:cTn>
                              </p:par>
                            </p:childTnLst>
                          </p:cTn>
                        </p:par>
                        <p:par>
                          <p:cTn id="11" fill="hold">
                            <p:stCondLst>
                              <p:cond delay="2000"/>
                            </p:stCondLst>
                            <p:childTnLst>
                              <p:par>
                                <p:cTn id="12" presetID="22" presetClass="entr" presetSubtype="8" fill="hold" grpId="0" nodeType="afterEffect">
                                  <p:stCondLst>
                                    <p:cond delay="100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20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2000"/>
                                        <p:tgtEl>
                                          <p:spTgt spid="22"/>
                                        </p:tgtEl>
                                      </p:cBhvr>
                                    </p:animEffect>
                                  </p:childTnLst>
                                </p:cTn>
                              </p:par>
                              <p:par>
                                <p:cTn id="20" presetID="22" presetClass="entr" presetSubtype="8"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2000"/>
                                        <p:tgtEl>
                                          <p:spTgt spid="51"/>
                                        </p:tgtEl>
                                      </p:cBhvr>
                                    </p:animEffect>
                                  </p:childTnLst>
                                </p:cTn>
                              </p:par>
                            </p:childTnLst>
                          </p:cTn>
                        </p:par>
                        <p:par>
                          <p:cTn id="23" fill="hold">
                            <p:stCondLst>
                              <p:cond delay="2000"/>
                            </p:stCondLst>
                            <p:childTnLst>
                              <p:par>
                                <p:cTn id="24" presetID="22" presetClass="entr" presetSubtype="8" fill="hold" grpId="0" nodeType="afterEffect">
                                  <p:stCondLst>
                                    <p:cond delay="100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20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2000"/>
                                        <p:tgtEl>
                                          <p:spTgt spid="28"/>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2000"/>
                                        <p:tgtEl>
                                          <p:spTgt spid="27"/>
                                        </p:tgtEl>
                                      </p:cBhvr>
                                    </p:animEffect>
                                  </p:childTnLst>
                                </p:cTn>
                              </p:par>
                            </p:childTnLst>
                          </p:cTn>
                        </p:par>
                        <p:par>
                          <p:cTn id="35" fill="hold">
                            <p:stCondLst>
                              <p:cond delay="2000"/>
                            </p:stCondLst>
                            <p:childTnLst>
                              <p:par>
                                <p:cTn id="36" presetID="22" presetClass="entr" presetSubtype="8" fill="hold" grpId="0" nodeType="afterEffect">
                                  <p:stCondLst>
                                    <p:cond delay="100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20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2000"/>
                                        <p:tgtEl>
                                          <p:spTgt spid="32"/>
                                        </p:tgtEl>
                                      </p:cBhvr>
                                    </p:animEffect>
                                  </p:childTnLst>
                                </p:cTn>
                              </p:par>
                              <p:par>
                                <p:cTn id="44" presetID="22" presetClass="entr" presetSubtype="8"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2000"/>
                                        <p:tgtEl>
                                          <p:spTgt spid="31"/>
                                        </p:tgtEl>
                                      </p:cBhvr>
                                    </p:animEffect>
                                  </p:childTnLst>
                                </p:cTn>
                              </p:par>
                            </p:childTnLst>
                          </p:cTn>
                        </p:par>
                        <p:par>
                          <p:cTn id="47" fill="hold">
                            <p:stCondLst>
                              <p:cond delay="2000"/>
                            </p:stCondLst>
                            <p:childTnLst>
                              <p:par>
                                <p:cTn id="48" presetID="22" presetClass="entr" presetSubtype="8" fill="hold" grpId="0" nodeType="afterEffect">
                                  <p:stCondLst>
                                    <p:cond delay="100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20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left)">
                                      <p:cBhvr>
                                        <p:cTn id="55" dur="2000"/>
                                        <p:tgtEl>
                                          <p:spTgt spid="36"/>
                                        </p:tgtEl>
                                      </p:cBhvr>
                                    </p:animEffect>
                                  </p:childTnLst>
                                </p:cTn>
                              </p:par>
                              <p:par>
                                <p:cTn id="56" presetID="22" presetClass="entr" presetSubtype="8"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2000"/>
                                        <p:tgtEl>
                                          <p:spTgt spid="35"/>
                                        </p:tgtEl>
                                      </p:cBhvr>
                                    </p:animEffect>
                                  </p:childTnLst>
                                </p:cTn>
                              </p:par>
                            </p:childTnLst>
                          </p:cTn>
                        </p:par>
                        <p:par>
                          <p:cTn id="59" fill="hold">
                            <p:stCondLst>
                              <p:cond delay="2000"/>
                            </p:stCondLst>
                            <p:childTnLst>
                              <p:par>
                                <p:cTn id="60" presetID="22" presetClass="entr" presetSubtype="8" fill="hold" grpId="0" nodeType="after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20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left)">
                                      <p:cBhvr>
                                        <p:cTn id="67" dur="2000"/>
                                        <p:tgtEl>
                                          <p:spTgt spid="42"/>
                                        </p:tgtEl>
                                      </p:cBhvr>
                                    </p:animEffect>
                                  </p:childTnLst>
                                </p:cTn>
                              </p:par>
                              <p:par>
                                <p:cTn id="68" presetID="22" presetClass="entr" presetSubtype="8"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left)">
                                      <p:cBhvr>
                                        <p:cTn id="70" dur="2000"/>
                                        <p:tgtEl>
                                          <p:spTgt spid="41"/>
                                        </p:tgtEl>
                                      </p:cBhvr>
                                    </p:animEffect>
                                  </p:childTnLst>
                                </p:cTn>
                              </p:par>
                            </p:childTnLst>
                          </p:cTn>
                        </p:par>
                        <p:par>
                          <p:cTn id="71" fill="hold">
                            <p:stCondLst>
                              <p:cond delay="2000"/>
                            </p:stCondLst>
                            <p:childTnLst>
                              <p:par>
                                <p:cTn id="72" presetID="22" presetClass="entr" presetSubtype="8" fill="hold" grpId="0" nodeType="afterEffect">
                                  <p:stCondLst>
                                    <p:cond delay="100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20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wipe(left)">
                                      <p:cBhvr>
                                        <p:cTn id="79" dur="2000"/>
                                        <p:tgtEl>
                                          <p:spTgt spid="4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wipe(left)">
                                      <p:cBhvr>
                                        <p:cTn id="82" dur="2000"/>
                                        <p:tgtEl>
                                          <p:spTgt spid="47"/>
                                        </p:tgtEl>
                                      </p:cBhvr>
                                    </p:animEffect>
                                  </p:childTnLst>
                                </p:cTn>
                              </p:par>
                            </p:childTnLst>
                          </p:cTn>
                        </p:par>
                        <p:par>
                          <p:cTn id="83" fill="hold">
                            <p:stCondLst>
                              <p:cond delay="2000"/>
                            </p:stCondLst>
                            <p:childTnLst>
                              <p:par>
                                <p:cTn id="84" presetID="22" presetClass="entr" presetSubtype="8" fill="hold" grpId="0" nodeType="afterEffect">
                                  <p:stCondLst>
                                    <p:cond delay="1000"/>
                                  </p:stCondLst>
                                  <p:childTnLst>
                                    <p:set>
                                      <p:cBhvr>
                                        <p:cTn id="85" dur="1" fill="hold">
                                          <p:stCondLst>
                                            <p:cond delay="0"/>
                                          </p:stCondLst>
                                        </p:cTn>
                                        <p:tgtEl>
                                          <p:spTgt spid="49"/>
                                        </p:tgtEl>
                                        <p:attrNameLst>
                                          <p:attrName>style.visibility</p:attrName>
                                        </p:attrNameLst>
                                      </p:cBhvr>
                                      <p:to>
                                        <p:strVal val="visible"/>
                                      </p:to>
                                    </p:set>
                                    <p:animEffect transition="in" filter="wipe(left)">
                                      <p:cBhvr>
                                        <p:cTn id="86"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48" grpId="0" animBg="1"/>
      <p:bldP spid="45" grpId="0" animBg="1"/>
      <p:bldP spid="42" grpId="0" animBg="1"/>
      <p:bldP spid="39" grpId="0" animBg="1"/>
      <p:bldP spid="36" grpId="0" animBg="1"/>
      <p:bldP spid="33" grpId="0" animBg="1"/>
      <p:bldP spid="32" grpId="0" animBg="1"/>
      <p:bldP spid="29" grpId="0" animBg="1"/>
      <p:bldP spid="28" grpId="0" animBg="1"/>
      <p:bldP spid="25" grpId="0" animBg="1"/>
      <p:bldP spid="22" grpId="0" animBg="1"/>
      <p:bldP spid="19"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Rebuilding Trust:  Affects of Feeling Betrayed</a:t>
            </a:r>
            <a:endParaRPr lang="en-US" dirty="0"/>
          </a:p>
        </p:txBody>
      </p:sp>
      <p:sp>
        <p:nvSpPr>
          <p:cNvPr id="17" name="Rectangle 16"/>
          <p:cNvSpPr/>
          <p:nvPr/>
        </p:nvSpPr>
        <p:spPr>
          <a:xfrm>
            <a:off x="228600" y="1325880"/>
            <a:ext cx="8610600" cy="4216539"/>
          </a:xfrm>
          <a:prstGeom prst="rect">
            <a:avLst/>
          </a:prstGeom>
        </p:spPr>
        <p:txBody>
          <a:bodyPr wrap="square" rIns="0">
            <a:spAutoFit/>
          </a:bodyPr>
          <a:lstStyle/>
          <a:p>
            <a:pPr defTabSz="820738" fontAlgn="base">
              <a:spcAft>
                <a:spcPts val="600"/>
              </a:spcAft>
              <a:buClr>
                <a:srgbClr val="0038A8"/>
              </a:buClr>
            </a:pPr>
            <a:r>
              <a:rPr lang="en-US" b="1" kern="0" dirty="0" smtClean="0"/>
              <a:t>When Trust has been betrayed and unresolved, the betrayed may exhibit the following immediately, or over time:</a:t>
            </a:r>
          </a:p>
          <a:p>
            <a:pPr marL="690563" lvl="1" indent="-233363" fontAlgn="base">
              <a:spcAft>
                <a:spcPts val="600"/>
              </a:spcAft>
              <a:buClr>
                <a:srgbClr val="0038A8"/>
              </a:buClr>
              <a:buFont typeface="Wingdings" pitchFamily="2" charset="2"/>
              <a:buChar char="§"/>
            </a:pPr>
            <a:r>
              <a:rPr lang="en-US" sz="1600" dirty="0" smtClean="0"/>
              <a:t>Loss of confidence, commitment and energy to:</a:t>
            </a:r>
          </a:p>
          <a:p>
            <a:pPr marL="1147763" lvl="2" indent="-233363" fontAlgn="base">
              <a:spcAft>
                <a:spcPts val="600"/>
              </a:spcAft>
              <a:buClr>
                <a:srgbClr val="0038A8"/>
              </a:buClr>
              <a:buFont typeface="Symbol" pitchFamily="18" charset="2"/>
              <a:buChar char="-"/>
            </a:pPr>
            <a:r>
              <a:rPr lang="en-US" sz="1600" dirty="0" smtClean="0"/>
              <a:t>Keep relationships together</a:t>
            </a:r>
          </a:p>
          <a:p>
            <a:pPr marL="1147763" lvl="2" indent="-233363" fontAlgn="base">
              <a:spcAft>
                <a:spcPts val="600"/>
              </a:spcAft>
              <a:buClr>
                <a:srgbClr val="0038A8"/>
              </a:buClr>
              <a:buFont typeface="Symbol" pitchFamily="18" charset="2"/>
              <a:buChar char="-"/>
            </a:pPr>
            <a:r>
              <a:rPr lang="en-US" sz="1600" dirty="0" smtClean="0"/>
              <a:t>Fuel performance</a:t>
            </a:r>
          </a:p>
          <a:p>
            <a:pPr marL="1147763" lvl="2" indent="-233363" fontAlgn="base">
              <a:spcAft>
                <a:spcPts val="600"/>
              </a:spcAft>
              <a:buClr>
                <a:srgbClr val="0038A8"/>
              </a:buClr>
              <a:buFont typeface="Symbol" pitchFamily="18" charset="2"/>
              <a:buChar char="-"/>
            </a:pPr>
            <a:r>
              <a:rPr lang="en-US" sz="1600" dirty="0" smtClean="0"/>
              <a:t>Feed satisfaction at work</a:t>
            </a:r>
          </a:p>
          <a:p>
            <a:pPr marL="690563" lvl="1" indent="-233363" fontAlgn="base">
              <a:spcAft>
                <a:spcPts val="600"/>
              </a:spcAft>
              <a:buClr>
                <a:srgbClr val="0038A8"/>
              </a:buClr>
              <a:buFont typeface="Wingdings" pitchFamily="2" charset="2"/>
              <a:buChar char="§"/>
            </a:pPr>
            <a:r>
              <a:rPr lang="en-US" sz="1600" dirty="0" smtClean="0"/>
              <a:t>May overreact to situations, leaving co-workers scratching their heads and the boss wondering if he/she can trust the person in high-pressure situations</a:t>
            </a:r>
          </a:p>
          <a:p>
            <a:pPr marL="690563" lvl="1" indent="-233363" fontAlgn="base">
              <a:spcAft>
                <a:spcPts val="600"/>
              </a:spcAft>
              <a:buClr>
                <a:srgbClr val="0038A8"/>
              </a:buClr>
              <a:buFont typeface="Wingdings" pitchFamily="2" charset="2"/>
              <a:buChar char="§"/>
            </a:pPr>
            <a:r>
              <a:rPr lang="en-US" sz="1600" dirty="0" smtClean="0"/>
              <a:t>Inclined to shift blame to others or the organization for a responsibility that is theirs to own</a:t>
            </a:r>
          </a:p>
          <a:p>
            <a:pPr marL="690563" lvl="1" indent="-233363" fontAlgn="base">
              <a:spcAft>
                <a:spcPts val="600"/>
              </a:spcAft>
              <a:buClr>
                <a:srgbClr val="0038A8"/>
              </a:buClr>
              <a:buFont typeface="Wingdings" pitchFamily="2" charset="2"/>
              <a:buChar char="§"/>
            </a:pPr>
            <a:r>
              <a:rPr lang="en-US" sz="1600" dirty="0" smtClean="0"/>
              <a:t>More likely to perpetuate the cycle of betrayal and end up hurting people who were not involved in the original situation</a:t>
            </a:r>
          </a:p>
          <a:p>
            <a:pPr marL="690563" lvl="1" indent="-233363" fontAlgn="base">
              <a:spcAft>
                <a:spcPts val="600"/>
              </a:spcAft>
              <a:buClr>
                <a:srgbClr val="0038A8"/>
              </a:buClr>
              <a:buFont typeface="Wingdings" pitchFamily="2" charset="2"/>
              <a:buChar char="§"/>
            </a:pPr>
            <a:r>
              <a:rPr lang="en-US" sz="1600" dirty="0" smtClean="0"/>
              <a:t>Run the risk of becoming a prisoner to the victim/villain mentality and the anger, bitterness, resentment and, ultimately, apathy, that come with that mentality</a:t>
            </a:r>
          </a:p>
        </p:txBody>
      </p:sp>
      <p:sp>
        <p:nvSpPr>
          <p:cNvPr id="51" name="TextBox 50"/>
          <p:cNvSpPr txBox="1"/>
          <p:nvPr/>
        </p:nvSpPr>
        <p:spPr>
          <a:xfrm>
            <a:off x="236302" y="6309684"/>
            <a:ext cx="8602898" cy="307777"/>
          </a:xfrm>
          <a:prstGeom prst="rect">
            <a:avLst/>
          </a:prstGeom>
          <a:noFill/>
        </p:spPr>
        <p:txBody>
          <a:bodyPr wrap="square" rtlCol="0">
            <a:spAutoFit/>
          </a:bodyPr>
          <a:lstStyle/>
          <a:p>
            <a:r>
              <a:rPr lang="en-US" sz="700" baseline="30000" dirty="0" smtClean="0"/>
              <a:t>10</a:t>
            </a:r>
            <a:r>
              <a:rPr lang="en-US" sz="700" dirty="0" smtClean="0"/>
              <a:t>Dennis Reina and Michelle Reina (2010), </a:t>
            </a:r>
            <a:r>
              <a:rPr lang="en-US" sz="700" i="1" dirty="0" smtClean="0"/>
              <a:t>Rebuilding Trust in the Workplace: Seven Steps to Renew Confidence, Commitment, and Energy. San Francisco: Berrett-Koehler Publishers. p32. </a:t>
            </a:r>
            <a:r>
              <a:rPr lang="en-US" sz="700" dirty="0" smtClean="0"/>
              <a:t>Skillport. Web. </a:t>
            </a:r>
            <a:r>
              <a:rPr lang="en-US" sz="700" dirty="0" smtClean="0">
                <a:latin typeface="Arial" pitchFamily="34" charset="0"/>
                <a:cs typeface="Arial" pitchFamily="34" charset="0"/>
              </a:rPr>
              <a:t>Accessed August 18, 2014. (</a:t>
            </a:r>
            <a:r>
              <a:rPr lang="en-US" sz="700" dirty="0" smtClean="0">
                <a:latin typeface="Arial" pitchFamily="34" charset="0"/>
                <a:cs typeface="Arial" pitchFamily="34" charset="0"/>
                <a:hlinkClick r:id="rId4"/>
              </a:rPr>
              <a:t>https://boeing.skillport.com/</a:t>
            </a:r>
            <a:r>
              <a:rPr lang="en-US" sz="700" dirty="0" smtClean="0"/>
              <a:t>) </a:t>
            </a:r>
          </a:p>
        </p:txBody>
      </p:sp>
      <p:sp>
        <p:nvSpPr>
          <p:cNvPr id="61"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36</a:t>
            </a:fld>
            <a:endParaRPr lang="en-US" kern="0" dirty="0">
              <a:solidFill>
                <a:sysClr val="windowText" lastClr="000000"/>
              </a:solidFill>
            </a:endParaRPr>
          </a:p>
        </p:txBody>
      </p:sp>
    </p:spTree>
    <p:custDataLst>
      <p:tags r:id="rId1"/>
    </p:custDataLst>
  </p:cSld>
  <p:clrMapOvr>
    <a:masterClrMapping/>
  </p:clrMapOvr>
  <p:transition advTm="6733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37</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755648"/>
            <a:ext cx="8077200" cy="723275"/>
          </a:xfrm>
          <a:noFill/>
        </p:spPr>
        <p:txBody>
          <a:bodyPr wrap="square" lIns="91440" tIns="45720" rIns="91440" bIns="45720" rtlCol="0">
            <a:spAutoFit/>
          </a:bodyPr>
          <a:lstStyle/>
          <a:p>
            <a:pPr marL="0" lvl="1" indent="0" defTabSz="914400">
              <a:buNone/>
            </a:pPr>
            <a:r>
              <a:rPr lang="en-US" sz="1800" b="1" dirty="0" smtClean="0">
                <a:ea typeface="+mn-ea"/>
                <a:cs typeface="+mn-cs"/>
              </a:rPr>
              <a:t>Role Play:  </a:t>
            </a:r>
            <a:r>
              <a:rPr lang="en-US" sz="1800" dirty="0" smtClean="0">
                <a:ea typeface="+mn-ea"/>
                <a:cs typeface="+mn-cs"/>
              </a:rPr>
              <a:t>Rebuilding Trust, 7 minutes</a:t>
            </a:r>
            <a:r>
              <a:rPr lang="en-US" sz="1400" baseline="60000" dirty="0" smtClean="0">
                <a:ea typeface="+mn-ea"/>
                <a:cs typeface="+mn-cs"/>
              </a:rPr>
              <a:t> </a:t>
            </a:r>
            <a:r>
              <a:rPr lang="en-US" sz="1800" dirty="0" smtClean="0">
                <a:ea typeface="+mn-ea"/>
                <a:cs typeface="+mn-cs"/>
              </a:rPr>
              <a:t>(Scene 1 &amp; 2)</a:t>
            </a:r>
            <a:endParaRPr lang="en-US" sz="1800" baseline="30000" dirty="0" smtClean="0">
              <a:ea typeface="+mn-ea"/>
              <a:cs typeface="+mn-cs"/>
            </a:endParaRPr>
          </a:p>
          <a:p>
            <a:pPr marL="914400" lvl="1" defTabSz="914400">
              <a:buNone/>
            </a:pPr>
            <a:endParaRPr lang="en-US" sz="1800" b="1" kern="1200" dirty="0" smtClean="0">
              <a:ea typeface="+mn-ea"/>
              <a:cs typeface="+mn-cs"/>
            </a:endParaRPr>
          </a:p>
        </p:txBody>
      </p:sp>
      <p:sp>
        <p:nvSpPr>
          <p:cNvPr id="9" name="Title 6"/>
          <p:cNvSpPr>
            <a:spLocks noGrp="1"/>
          </p:cNvSpPr>
          <p:nvPr>
            <p:ph type="title"/>
          </p:nvPr>
        </p:nvSpPr>
        <p:spPr/>
        <p:txBody>
          <a:bodyPr/>
          <a:lstStyle/>
          <a:p>
            <a:r>
              <a:rPr lang="en-US" dirty="0" smtClean="0"/>
              <a:t>	Rebuilding Trust:  Exercise</a:t>
            </a:r>
            <a:endParaRPr lang="en-US" dirty="0"/>
          </a:p>
        </p:txBody>
      </p:sp>
      <p:sp>
        <p:nvSpPr>
          <p:cNvPr id="10" name="TextBox 9"/>
          <p:cNvSpPr txBox="1"/>
          <p:nvPr/>
        </p:nvSpPr>
        <p:spPr>
          <a:xfrm>
            <a:off x="228600" y="4436983"/>
            <a:ext cx="8686800" cy="1077218"/>
          </a:xfrm>
          <a:prstGeom prst="rect">
            <a:avLst/>
          </a:prstGeom>
          <a:noFill/>
        </p:spPr>
        <p:txBody>
          <a:bodyPr wrap="square" rtlCol="0">
            <a:spAutoFit/>
          </a:bodyPr>
          <a:lstStyle/>
          <a:p>
            <a:pPr>
              <a:spcAft>
                <a:spcPts val="600"/>
              </a:spcAft>
            </a:pPr>
            <a:r>
              <a:rPr lang="en-US" b="1" dirty="0" smtClean="0"/>
              <a:t>Discussion questions:</a:t>
            </a:r>
          </a:p>
          <a:p>
            <a:pPr marL="688975" indent="-233363">
              <a:spcAft>
                <a:spcPts val="600"/>
              </a:spcAft>
              <a:buClr>
                <a:srgbClr val="3333CC"/>
              </a:buClr>
              <a:buFont typeface="Wingdings" pitchFamily="2" charset="2"/>
              <a:buChar char="§"/>
            </a:pPr>
            <a:r>
              <a:rPr lang="en-US" dirty="0" smtClean="0"/>
              <a:t>Was Stuart’s betrayal a major or minor incident?</a:t>
            </a:r>
          </a:p>
          <a:p>
            <a:pPr marL="688975" indent="-233363">
              <a:spcAft>
                <a:spcPts val="600"/>
              </a:spcAft>
              <a:buClr>
                <a:srgbClr val="3333CC"/>
              </a:buClr>
              <a:buFont typeface="Wingdings" pitchFamily="2" charset="2"/>
              <a:buChar char="§"/>
            </a:pPr>
            <a:r>
              <a:rPr lang="en-US" dirty="0" smtClean="0"/>
              <a:t>Was Carmen justified in her reaction?  Why or why not?</a:t>
            </a:r>
            <a:endParaRPr lang="en-US" dirty="0"/>
          </a:p>
        </p:txBody>
      </p:sp>
      <p:sp>
        <p:nvSpPr>
          <p:cNvPr id="11" name="TextBox 10"/>
          <p:cNvSpPr txBox="1"/>
          <p:nvPr/>
        </p:nvSpPr>
        <p:spPr>
          <a:xfrm>
            <a:off x="236302" y="6309684"/>
            <a:ext cx="8602898" cy="200055"/>
          </a:xfrm>
          <a:prstGeom prst="rect">
            <a:avLst/>
          </a:prstGeom>
          <a:noFill/>
        </p:spPr>
        <p:txBody>
          <a:bodyPr wrap="square" rtlCol="0">
            <a:spAutoFit/>
          </a:bodyPr>
          <a:lstStyle/>
          <a:p>
            <a:r>
              <a:rPr lang="en-US" sz="700" baseline="30000" dirty="0" smtClean="0"/>
              <a:t>11</a:t>
            </a:r>
            <a:r>
              <a:rPr lang="en-US" sz="700" dirty="0" smtClean="0"/>
              <a:t>SkillSoft (2012). </a:t>
            </a:r>
            <a:r>
              <a:rPr lang="en-US" sz="700" i="1" dirty="0" smtClean="0"/>
              <a:t>Rebuilding Trust</a:t>
            </a:r>
            <a:r>
              <a:rPr lang="en-US" sz="700" dirty="0" smtClean="0"/>
              <a:t>. SkillSoft Business Impact Series. Online video clip. ID: _pc_bi_pabi005. Skillport. Web. </a:t>
            </a:r>
            <a:r>
              <a:rPr lang="en-US" sz="700" dirty="0" smtClean="0">
                <a:latin typeface="Arial" pitchFamily="34" charset="0"/>
                <a:cs typeface="Arial" pitchFamily="34" charset="0"/>
              </a:rPr>
              <a:t>Accessed February 6, 2014. (</a:t>
            </a:r>
            <a:r>
              <a:rPr lang="en-US" sz="700" dirty="0" smtClean="0"/>
              <a:t>https://boeing.skillport.com/)</a:t>
            </a:r>
          </a:p>
        </p:txBody>
      </p:sp>
    </p:spTree>
    <p:custDataLst>
      <p:tags r:id="rId1"/>
    </p:custDataLst>
  </p:cSld>
  <p:clrMapOvr>
    <a:masterClrMapping/>
  </p:clrMapOvr>
  <p:transition advTm="2728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38</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Rebuilding Trust:  Benefits</a:t>
            </a:r>
            <a:endParaRPr lang="en-US" dirty="0"/>
          </a:p>
        </p:txBody>
      </p:sp>
      <p:sp>
        <p:nvSpPr>
          <p:cNvPr id="6" name="Rectangle 5"/>
          <p:cNvSpPr/>
          <p:nvPr/>
        </p:nvSpPr>
        <p:spPr>
          <a:xfrm>
            <a:off x="228600" y="1755648"/>
            <a:ext cx="8534400" cy="2400657"/>
          </a:xfrm>
          <a:prstGeom prst="rect">
            <a:avLst/>
          </a:prstGeom>
        </p:spPr>
        <p:txBody>
          <a:bodyPr wrap="square">
            <a:spAutoFit/>
          </a:bodyPr>
          <a:lstStyle/>
          <a:p>
            <a:r>
              <a:rPr lang="en-US" b="1" dirty="0" smtClean="0"/>
              <a:t>Exercise:  </a:t>
            </a:r>
            <a:r>
              <a:rPr lang="en-US" dirty="0" smtClean="0"/>
              <a:t>What are the benefits to rebuilding Trust? 5 minutes </a:t>
            </a:r>
            <a:r>
              <a:rPr lang="en-US" kern="0" dirty="0" smtClean="0">
                <a:solidFill>
                  <a:srgbClr val="000000"/>
                </a:solidFill>
              </a:rPr>
              <a:t>(write/discuss)</a:t>
            </a:r>
            <a:endParaRPr lang="en-US" dirty="0" smtClean="0"/>
          </a:p>
          <a:p>
            <a:endParaRPr lang="en-US" dirty="0" smtClean="0">
              <a:solidFill>
                <a:srgbClr val="FF0000"/>
              </a:solidFill>
            </a:endParaRPr>
          </a:p>
          <a:p>
            <a:endParaRPr lang="en-US" dirty="0" smtClean="0">
              <a:solidFill>
                <a:srgbClr val="FF0000"/>
              </a:solidFill>
            </a:endParaRPr>
          </a:p>
          <a:p>
            <a:pPr algn="ctr"/>
            <a:r>
              <a:rPr lang="en-US" sz="2400" i="1" dirty="0" smtClean="0">
                <a:solidFill>
                  <a:srgbClr val="000099"/>
                </a:solidFill>
              </a:rPr>
              <a:t>“When you rebuild trust in your relationships, you renew confidence in yourself and others, you restore a sense of commitment to your relationships and your workplace, and you regain your energy to deliver on your promises.”</a:t>
            </a:r>
            <a:endParaRPr lang="en-US" sz="2400" i="1" dirty="0">
              <a:solidFill>
                <a:srgbClr val="000099"/>
              </a:solidFill>
            </a:endParaRPr>
          </a:p>
        </p:txBody>
      </p:sp>
      <p:sp>
        <p:nvSpPr>
          <p:cNvPr id="8" name="TextBox 7"/>
          <p:cNvSpPr txBox="1"/>
          <p:nvPr/>
        </p:nvSpPr>
        <p:spPr>
          <a:xfrm>
            <a:off x="236302" y="6309684"/>
            <a:ext cx="8602898" cy="307777"/>
          </a:xfrm>
          <a:prstGeom prst="rect">
            <a:avLst/>
          </a:prstGeom>
          <a:noFill/>
        </p:spPr>
        <p:txBody>
          <a:bodyPr wrap="square" rtlCol="0">
            <a:spAutoFit/>
          </a:bodyPr>
          <a:lstStyle/>
          <a:p>
            <a:r>
              <a:rPr lang="en-US" sz="700" baseline="30000" dirty="0" smtClean="0"/>
              <a:t>12</a:t>
            </a:r>
            <a:r>
              <a:rPr lang="en-US" sz="700" dirty="0" smtClean="0"/>
              <a:t>Dennis Reina and Michelle Reina (2010), </a:t>
            </a:r>
            <a:r>
              <a:rPr lang="en-US" sz="700" i="1" dirty="0" smtClean="0"/>
              <a:t>Rebuilding Trust in the Workplace: Seven Steps to Renew Confidence, Commitment, and Energy. San Francisco: Berrett-Koehler Publishers. pp 131</a:t>
            </a:r>
            <a:r>
              <a:rPr lang="en-US" sz="700" dirty="0" smtClean="0"/>
              <a:t>. Skillport. Web. </a:t>
            </a:r>
            <a:r>
              <a:rPr lang="en-US" sz="700" dirty="0" smtClean="0">
                <a:latin typeface="Arial" pitchFamily="34" charset="0"/>
                <a:cs typeface="Arial" pitchFamily="34" charset="0"/>
              </a:rPr>
              <a:t>Accessed August 18, 2014. (</a:t>
            </a:r>
            <a:r>
              <a:rPr lang="en-US" sz="700" dirty="0" smtClean="0">
                <a:latin typeface="Arial" pitchFamily="34" charset="0"/>
                <a:cs typeface="Arial" pitchFamily="34" charset="0"/>
                <a:hlinkClick r:id="rId4"/>
              </a:rPr>
              <a:t>https://boeing.skillport.com/</a:t>
            </a:r>
            <a:r>
              <a:rPr lang="en-US" sz="700" dirty="0" smtClean="0"/>
              <a:t>) </a:t>
            </a:r>
          </a:p>
        </p:txBody>
      </p:sp>
    </p:spTree>
    <p:custDataLst>
      <p:tags r:id="rId1"/>
    </p:custDataLst>
  </p:cSld>
  <p:clrMapOvr>
    <a:masterClrMapping/>
  </p:clrMapOvr>
  <p:transition advTm="2502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39</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755648"/>
            <a:ext cx="8077200" cy="369332"/>
          </a:xfrm>
          <a:noFill/>
        </p:spPr>
        <p:txBody>
          <a:bodyPr wrap="square" lIns="91440" tIns="45720" rIns="91440" bIns="45720" rtlCol="0">
            <a:spAutoFit/>
          </a:bodyPr>
          <a:lstStyle/>
          <a:p>
            <a:pPr marL="0" lvl="1" indent="0" defTabSz="914400">
              <a:buNone/>
            </a:pPr>
            <a:r>
              <a:rPr lang="en-US" sz="1800" b="1" dirty="0" smtClean="0">
                <a:ea typeface="+mn-ea"/>
                <a:cs typeface="+mn-cs"/>
              </a:rPr>
              <a:t>Role Play:  </a:t>
            </a:r>
            <a:r>
              <a:rPr lang="en-US" sz="1800" dirty="0" smtClean="0">
                <a:ea typeface="+mn-ea"/>
                <a:cs typeface="+mn-cs"/>
              </a:rPr>
              <a:t>Rebuilding Trust, 7 minutes (Conclusion)</a:t>
            </a:r>
            <a:endParaRPr lang="en-US" sz="1800" baseline="30000" dirty="0" smtClean="0">
              <a:ea typeface="+mn-ea"/>
              <a:cs typeface="+mn-cs"/>
            </a:endParaRPr>
          </a:p>
        </p:txBody>
      </p:sp>
      <p:sp>
        <p:nvSpPr>
          <p:cNvPr id="9" name="Title 6"/>
          <p:cNvSpPr>
            <a:spLocks noGrp="1"/>
          </p:cNvSpPr>
          <p:nvPr>
            <p:ph type="title"/>
          </p:nvPr>
        </p:nvSpPr>
        <p:spPr/>
        <p:txBody>
          <a:bodyPr/>
          <a:lstStyle/>
          <a:p>
            <a:r>
              <a:rPr lang="en-US" dirty="0" smtClean="0"/>
              <a:t>	Rebuilding Trust:  Exercise Conclusion</a:t>
            </a:r>
            <a:endParaRPr lang="en-US" dirty="0"/>
          </a:p>
        </p:txBody>
      </p:sp>
      <p:sp>
        <p:nvSpPr>
          <p:cNvPr id="10" name="TextBox 9"/>
          <p:cNvSpPr txBox="1"/>
          <p:nvPr/>
        </p:nvSpPr>
        <p:spPr>
          <a:xfrm>
            <a:off x="228600" y="4436983"/>
            <a:ext cx="8686800" cy="1077218"/>
          </a:xfrm>
          <a:prstGeom prst="rect">
            <a:avLst/>
          </a:prstGeom>
          <a:noFill/>
        </p:spPr>
        <p:txBody>
          <a:bodyPr wrap="square" rtlCol="0">
            <a:spAutoFit/>
          </a:bodyPr>
          <a:lstStyle/>
          <a:p>
            <a:pPr>
              <a:spcAft>
                <a:spcPts val="600"/>
              </a:spcAft>
            </a:pPr>
            <a:r>
              <a:rPr lang="en-US" b="1" dirty="0" smtClean="0"/>
              <a:t>Discussion questions:</a:t>
            </a:r>
          </a:p>
          <a:p>
            <a:pPr marL="688975" indent="-233363">
              <a:spcAft>
                <a:spcPts val="600"/>
              </a:spcAft>
              <a:buClr>
                <a:srgbClr val="3333CC"/>
              </a:buClr>
              <a:buFont typeface="Wingdings" pitchFamily="2" charset="2"/>
              <a:buChar char="§"/>
            </a:pPr>
            <a:r>
              <a:rPr lang="en-US" dirty="0" smtClean="0"/>
              <a:t>What did Stuart do to make things right with Carmen?</a:t>
            </a:r>
          </a:p>
          <a:p>
            <a:pPr marL="688975" indent="-233363">
              <a:spcAft>
                <a:spcPts val="600"/>
              </a:spcAft>
              <a:buClr>
                <a:srgbClr val="3333CC"/>
              </a:buClr>
              <a:buFont typeface="Wingdings" pitchFamily="2" charset="2"/>
              <a:buChar char="§"/>
            </a:pPr>
            <a:r>
              <a:rPr lang="en-US" dirty="0" smtClean="0"/>
              <a:t>What could Stuart have done to prevent the betrayal in the first place?</a:t>
            </a:r>
            <a:endParaRPr lang="en-US" dirty="0"/>
          </a:p>
        </p:txBody>
      </p:sp>
      <p:sp>
        <p:nvSpPr>
          <p:cNvPr id="11" name="TextBox 10"/>
          <p:cNvSpPr txBox="1"/>
          <p:nvPr/>
        </p:nvSpPr>
        <p:spPr>
          <a:xfrm>
            <a:off x="236302" y="6309684"/>
            <a:ext cx="8602898" cy="200055"/>
          </a:xfrm>
          <a:prstGeom prst="rect">
            <a:avLst/>
          </a:prstGeom>
          <a:noFill/>
        </p:spPr>
        <p:txBody>
          <a:bodyPr wrap="square" rtlCol="0">
            <a:spAutoFit/>
          </a:bodyPr>
          <a:lstStyle/>
          <a:p>
            <a:r>
              <a:rPr lang="en-US" sz="700" baseline="30000" dirty="0" smtClean="0"/>
              <a:t>13</a:t>
            </a:r>
            <a:r>
              <a:rPr lang="en-US" sz="700" dirty="0" smtClean="0"/>
              <a:t>SkillSoft (2012). </a:t>
            </a:r>
            <a:r>
              <a:rPr lang="en-US" sz="700" i="1" dirty="0" smtClean="0"/>
              <a:t>Rebuilding Trust</a:t>
            </a:r>
            <a:r>
              <a:rPr lang="en-US" sz="700" dirty="0" smtClean="0"/>
              <a:t>. SkillSoft Business Impact Series. Online video clip. ID: _pc_bi_pabi005. Skillport. Web. </a:t>
            </a:r>
            <a:r>
              <a:rPr lang="en-US" sz="700" dirty="0" smtClean="0">
                <a:latin typeface="Arial" pitchFamily="34" charset="0"/>
                <a:cs typeface="Arial" pitchFamily="34" charset="0"/>
              </a:rPr>
              <a:t>Accessed February 6, 2014. (</a:t>
            </a:r>
            <a:r>
              <a:rPr lang="en-US" sz="700" dirty="0" smtClean="0"/>
              <a:t>https://boeing.skillport.com/)</a:t>
            </a:r>
          </a:p>
        </p:txBody>
      </p:sp>
    </p:spTree>
    <p:custDataLst>
      <p:tags r:id="rId1"/>
    </p:custDataLst>
  </p:cSld>
  <p:clrMapOvr>
    <a:masterClrMapping/>
  </p:clrMapOvr>
  <p:transition advTm="1706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04032"/>
            <a:ext cx="9144000" cy="4912464"/>
          </a:xfrm>
        </p:spPr>
        <p:txBody>
          <a:bodyPr lIns="91440" tIns="45720" rIns="0" bIns="45720">
            <a:noAutofit/>
          </a:bodyPr>
          <a:lstStyle/>
          <a:p>
            <a:pPr marL="2511425">
              <a:buClr>
                <a:srgbClr val="0038A8"/>
              </a:buClr>
              <a:buFont typeface="Wingdings" pitchFamily="2" charset="2"/>
              <a:buChar char="§"/>
            </a:pPr>
            <a:r>
              <a:rPr lang="en-US" sz="2000" dirty="0" smtClean="0"/>
              <a:t>Objectives</a:t>
            </a:r>
            <a:endParaRPr lang="en-US" sz="2000" b="0" dirty="0" smtClean="0"/>
          </a:p>
          <a:p>
            <a:pPr marL="2511425">
              <a:spcBef>
                <a:spcPts val="0"/>
              </a:spcBef>
              <a:spcAft>
                <a:spcPts val="600"/>
              </a:spcAft>
              <a:buClr>
                <a:srgbClr val="0038A8"/>
              </a:buClr>
              <a:buFont typeface="Wingdings" pitchFamily="2" charset="2"/>
              <a:buChar char="§"/>
            </a:pPr>
            <a:r>
              <a:rPr lang="en-US" sz="2000" dirty="0" smtClean="0"/>
              <a:t>Chapter 1:</a:t>
            </a:r>
            <a:r>
              <a:rPr lang="en-US" sz="2000" b="0" dirty="0" smtClean="0"/>
              <a:t>  </a:t>
            </a:r>
            <a:r>
              <a:rPr lang="en-US" sz="2000" dirty="0" smtClean="0"/>
              <a:t>Defining Trust </a:t>
            </a:r>
            <a:endParaRPr lang="en-US" sz="1100" b="0" dirty="0" smtClean="0">
              <a:solidFill>
                <a:srgbClr val="000000"/>
              </a:solidFill>
            </a:endParaRPr>
          </a:p>
          <a:p>
            <a:pPr marL="2511425">
              <a:spcBef>
                <a:spcPts val="0"/>
              </a:spcBef>
              <a:spcAft>
                <a:spcPts val="600"/>
              </a:spcAft>
              <a:buClr>
                <a:srgbClr val="0038A8"/>
              </a:buClr>
              <a:buFont typeface="Wingdings" pitchFamily="2" charset="2"/>
              <a:buChar char="§"/>
            </a:pPr>
            <a:r>
              <a:rPr lang="en-US" sz="2000" dirty="0" smtClean="0"/>
              <a:t>Chapter 2:  Building Trust</a:t>
            </a:r>
            <a:endParaRPr lang="en-US" sz="1100" b="0" dirty="0" smtClean="0">
              <a:solidFill>
                <a:srgbClr val="000000"/>
              </a:solidFill>
            </a:endParaRPr>
          </a:p>
          <a:p>
            <a:pPr marL="2968625" lvl="1">
              <a:buClr>
                <a:srgbClr val="0038A8"/>
              </a:buClr>
              <a:buFont typeface="Symbol" pitchFamily="18" charset="2"/>
              <a:buChar char="-"/>
              <a:tabLst>
                <a:tab pos="3775075" algn="l"/>
              </a:tabLst>
            </a:pPr>
            <a:r>
              <a:rPr lang="en-US" sz="1100" dirty="0" smtClean="0">
                <a:solidFill>
                  <a:srgbClr val="000000"/>
                </a:solidFill>
                <a:hlinkClick r:id="" action="ppaction://customshow?id=4&amp;return=true"/>
              </a:rPr>
              <a:t>Session 2</a:t>
            </a:r>
            <a:r>
              <a:rPr lang="en-US" sz="1100" dirty="0" smtClean="0">
                <a:solidFill>
                  <a:srgbClr val="000000"/>
                </a:solidFill>
              </a:rPr>
              <a:t>: 	Beginning through first exercise “Trust Starts with You”</a:t>
            </a:r>
          </a:p>
          <a:p>
            <a:pPr marL="2968625" lvl="1">
              <a:buClr>
                <a:srgbClr val="0038A8"/>
              </a:buClr>
              <a:buFont typeface="Symbol" pitchFamily="18" charset="2"/>
              <a:buChar char="-"/>
              <a:tabLst>
                <a:tab pos="3775075" algn="l"/>
              </a:tabLst>
            </a:pPr>
            <a:r>
              <a:rPr lang="en-US" sz="1100" dirty="0" smtClean="0">
                <a:solidFill>
                  <a:srgbClr val="000000"/>
                </a:solidFill>
                <a:hlinkClick r:id="" action="ppaction://customshow?id=5&amp;return=true"/>
              </a:rPr>
              <a:t>Session 3</a:t>
            </a:r>
            <a:r>
              <a:rPr lang="en-US" sz="1100" dirty="0" smtClean="0">
                <a:solidFill>
                  <a:srgbClr val="000000"/>
                </a:solidFill>
              </a:rPr>
              <a:t>:   	Trust Is/Is Not through Principles</a:t>
            </a:r>
          </a:p>
          <a:p>
            <a:pPr marL="2968625" lvl="1">
              <a:buClr>
                <a:srgbClr val="0038A8"/>
              </a:buClr>
              <a:buFont typeface="Symbol" pitchFamily="18" charset="2"/>
              <a:buChar char="-"/>
              <a:tabLst>
                <a:tab pos="3775075" algn="l"/>
              </a:tabLst>
            </a:pPr>
            <a:r>
              <a:rPr lang="en-US" sz="1100" dirty="0" smtClean="0">
                <a:solidFill>
                  <a:srgbClr val="000000"/>
                </a:solidFill>
                <a:hlinkClick r:id="" action="ppaction://customshow?id=6&amp;return=true"/>
              </a:rPr>
              <a:t>Session 4</a:t>
            </a:r>
            <a:r>
              <a:rPr lang="en-US" sz="1100" dirty="0" smtClean="0">
                <a:solidFill>
                  <a:srgbClr val="000000"/>
                </a:solidFill>
              </a:rPr>
              <a:t>:   	Video “Modeling Trustworthiness”</a:t>
            </a:r>
          </a:p>
          <a:p>
            <a:pPr marL="2968625" lvl="1">
              <a:buClr>
                <a:srgbClr val="0038A8"/>
              </a:buClr>
              <a:buFont typeface="Symbol" pitchFamily="18" charset="2"/>
              <a:buChar char="-"/>
              <a:tabLst>
                <a:tab pos="3775075" algn="l"/>
              </a:tabLst>
            </a:pPr>
            <a:r>
              <a:rPr lang="en-US" sz="1100" dirty="0" smtClean="0">
                <a:solidFill>
                  <a:srgbClr val="000000"/>
                </a:solidFill>
                <a:hlinkClick r:id="" action="ppaction://customshow?id=7&amp;return=true"/>
              </a:rPr>
              <a:t>Session 5</a:t>
            </a:r>
            <a:r>
              <a:rPr lang="en-US" sz="1100" dirty="0" smtClean="0">
                <a:solidFill>
                  <a:srgbClr val="000000"/>
                </a:solidFill>
              </a:rPr>
              <a:t>:   	Benefits  and Knowledge Check</a:t>
            </a:r>
          </a:p>
          <a:p>
            <a:pPr marL="2511425">
              <a:buClr>
                <a:srgbClr val="0038A8"/>
              </a:buClr>
              <a:buFont typeface="Wingdings" pitchFamily="2" charset="2"/>
              <a:buChar char="§"/>
            </a:pPr>
            <a:r>
              <a:rPr lang="en-US" sz="2000" dirty="0" smtClean="0"/>
              <a:t>Chapter 3:  Sustaining Trust</a:t>
            </a:r>
            <a:endParaRPr lang="en-US" sz="1100" b="0" dirty="0" smtClean="0">
              <a:solidFill>
                <a:srgbClr val="000000"/>
              </a:solidFill>
            </a:endParaRPr>
          </a:p>
          <a:p>
            <a:pPr marL="2511425" lvl="1" indent="-225425">
              <a:buClr>
                <a:srgbClr val="0038A8"/>
              </a:buClr>
            </a:pPr>
            <a:r>
              <a:rPr lang="en-US" sz="2000" b="1" dirty="0" smtClean="0">
                <a:ea typeface="+mn-ea"/>
                <a:cs typeface="+mn-cs"/>
              </a:rPr>
              <a:t>Chapter 4:  Rebuilding Trust </a:t>
            </a:r>
            <a:endParaRPr lang="en-US" sz="1100" dirty="0" smtClean="0">
              <a:solidFill>
                <a:srgbClr val="000000"/>
              </a:solidFill>
            </a:endParaRPr>
          </a:p>
          <a:p>
            <a:pPr marL="2968625" lvl="1">
              <a:buClr>
                <a:srgbClr val="0038A8"/>
              </a:buClr>
              <a:buFont typeface="Symbol" pitchFamily="18" charset="2"/>
              <a:buChar char="-"/>
              <a:tabLst>
                <a:tab pos="3775075" algn="l"/>
              </a:tabLst>
            </a:pPr>
            <a:r>
              <a:rPr lang="en-US" sz="1100" dirty="0" smtClean="0">
                <a:solidFill>
                  <a:srgbClr val="000000"/>
                </a:solidFill>
                <a:hlinkClick r:id="" action="ppaction://customshow?id=9&amp;return=true"/>
              </a:rPr>
              <a:t>Session 7</a:t>
            </a:r>
            <a:r>
              <a:rPr lang="en-US" sz="1100" dirty="0" smtClean="0">
                <a:solidFill>
                  <a:srgbClr val="000000"/>
                </a:solidFill>
              </a:rPr>
              <a:t>:   	Beginning through Rebuilding Trust Role Play (Scenes 1 &amp; 2)</a:t>
            </a:r>
          </a:p>
          <a:p>
            <a:pPr marL="2968625" lvl="1">
              <a:buClr>
                <a:srgbClr val="0038A8"/>
              </a:buClr>
              <a:buFont typeface="Symbol" pitchFamily="18" charset="2"/>
              <a:buChar char="-"/>
              <a:tabLst>
                <a:tab pos="3775075" algn="l"/>
              </a:tabLst>
            </a:pPr>
            <a:r>
              <a:rPr lang="en-US" sz="1100" dirty="0" smtClean="0">
                <a:solidFill>
                  <a:srgbClr val="000000"/>
                </a:solidFill>
                <a:hlinkClick r:id="" action="ppaction://customshow?id=10&amp;return=true"/>
              </a:rPr>
              <a:t>Session 8</a:t>
            </a:r>
            <a:r>
              <a:rPr lang="en-US" sz="1100" dirty="0" smtClean="0">
                <a:solidFill>
                  <a:srgbClr val="000000"/>
                </a:solidFill>
              </a:rPr>
              <a:t>:   	Exercises “What are the benefits to rebuilding trust” and Role Play conclusion</a:t>
            </a:r>
          </a:p>
          <a:p>
            <a:pPr marL="2968625" lvl="1">
              <a:buClr>
                <a:srgbClr val="0038A8"/>
              </a:buClr>
              <a:buFont typeface="Symbol" pitchFamily="18" charset="2"/>
              <a:buChar char="-"/>
              <a:tabLst>
                <a:tab pos="3775075" algn="l"/>
              </a:tabLst>
            </a:pPr>
            <a:r>
              <a:rPr lang="en-US" sz="1100" dirty="0" smtClean="0">
                <a:solidFill>
                  <a:srgbClr val="000000"/>
                </a:solidFill>
                <a:hlinkClick r:id="" action="ppaction://customshow?id=11&amp;return=true"/>
              </a:rPr>
              <a:t>Session 9</a:t>
            </a:r>
            <a:r>
              <a:rPr lang="en-US" sz="1100" dirty="0" smtClean="0">
                <a:solidFill>
                  <a:srgbClr val="000000"/>
                </a:solidFill>
              </a:rPr>
              <a:t>:   	Video “Practice – Rebuilding Trust If You’ve Betrayed It” (25 minutes)</a:t>
            </a:r>
          </a:p>
          <a:p>
            <a:pPr marL="2968625" lvl="1">
              <a:buClr>
                <a:srgbClr val="0038A8"/>
              </a:buClr>
              <a:buFont typeface="Symbol" pitchFamily="18" charset="2"/>
              <a:buChar char="-"/>
              <a:tabLst>
                <a:tab pos="3775075" algn="l"/>
              </a:tabLst>
            </a:pPr>
            <a:r>
              <a:rPr lang="en-US" sz="1100" dirty="0" smtClean="0">
                <a:solidFill>
                  <a:srgbClr val="000000"/>
                </a:solidFill>
                <a:hlinkClick r:id="" action="ppaction://customshow?id=12&amp;return=true"/>
              </a:rPr>
              <a:t>Session 10</a:t>
            </a:r>
            <a:r>
              <a:rPr lang="en-US" sz="1100" dirty="0" smtClean="0">
                <a:solidFill>
                  <a:srgbClr val="000000"/>
                </a:solidFill>
              </a:rPr>
              <a:t>: 	Techniques through Healing</a:t>
            </a:r>
          </a:p>
          <a:p>
            <a:pPr marL="2968625" lvl="1">
              <a:buClr>
                <a:srgbClr val="0038A8"/>
              </a:buClr>
              <a:buFont typeface="Symbol" pitchFamily="18" charset="2"/>
              <a:buChar char="-"/>
              <a:tabLst>
                <a:tab pos="3775075" algn="l"/>
              </a:tabLst>
            </a:pPr>
            <a:r>
              <a:rPr lang="en-US" sz="1100" dirty="0" smtClean="0">
                <a:solidFill>
                  <a:srgbClr val="000000"/>
                </a:solidFill>
                <a:hlinkClick r:id="" action="ppaction://customshow?id=13&amp;return=true"/>
              </a:rPr>
              <a:t>Session 11</a:t>
            </a:r>
            <a:r>
              <a:rPr lang="en-US" sz="1100" dirty="0" smtClean="0">
                <a:solidFill>
                  <a:srgbClr val="000000"/>
                </a:solidFill>
              </a:rPr>
              <a:t>: 	Action Plan through Knowledge Check</a:t>
            </a:r>
          </a:p>
          <a:p>
            <a:pPr marL="2511425" lvl="1" indent="-225425">
              <a:buClr>
                <a:srgbClr val="0038A8"/>
              </a:buClr>
            </a:pPr>
            <a:r>
              <a:rPr lang="en-US" sz="2000" b="1" dirty="0" smtClean="0">
                <a:ea typeface="+mn-ea"/>
                <a:cs typeface="+mn-cs"/>
              </a:rPr>
              <a:t>Case Studies </a:t>
            </a:r>
            <a:endParaRPr lang="en-US" sz="1100" dirty="0" smtClean="0">
              <a:solidFill>
                <a:srgbClr val="000000"/>
              </a:solidFill>
              <a:ea typeface="+mn-ea"/>
              <a:cs typeface="+mn-cs"/>
            </a:endParaRPr>
          </a:p>
          <a:p>
            <a:pPr marL="2511425" lvl="1" indent="-225425">
              <a:buClr>
                <a:srgbClr val="0038A8"/>
              </a:buClr>
            </a:pPr>
            <a:r>
              <a:rPr lang="en-US" sz="2000" b="1" dirty="0" smtClean="0">
                <a:ea typeface="+mn-ea"/>
                <a:cs typeface="+mn-cs"/>
              </a:rPr>
              <a:t>Review</a:t>
            </a:r>
            <a:endParaRPr lang="en-US" sz="1200" dirty="0" smtClean="0">
              <a:ea typeface="+mn-ea"/>
              <a:cs typeface="+mn-cs"/>
            </a:endParaRPr>
          </a:p>
          <a:p>
            <a:pPr marL="3084513" lvl="1" indent="-341313">
              <a:spcBef>
                <a:spcPts val="300"/>
              </a:spcBef>
              <a:spcAft>
                <a:spcPts val="300"/>
              </a:spcAft>
              <a:buClrTx/>
            </a:pPr>
            <a:endParaRPr lang="en-US" dirty="0" smtClean="0">
              <a:ea typeface="+mn-ea"/>
              <a:cs typeface="+mn-cs"/>
            </a:endParaRPr>
          </a:p>
          <a:p>
            <a:pPr marL="461963" lvl="1" indent="-236538">
              <a:spcBef>
                <a:spcPts val="0"/>
              </a:spcBef>
              <a:spcAft>
                <a:spcPts val="300"/>
              </a:spcAft>
              <a:buNone/>
            </a:pPr>
            <a:endParaRPr lang="en-US" sz="1800" dirty="0" smtClean="0"/>
          </a:p>
        </p:txBody>
      </p:sp>
      <p:sp>
        <p:nvSpPr>
          <p:cNvPr id="13" name="Title 12"/>
          <p:cNvSpPr>
            <a:spLocks noGrp="1"/>
          </p:cNvSpPr>
          <p:nvPr>
            <p:ph type="title"/>
          </p:nvPr>
        </p:nvSpPr>
        <p:spPr/>
        <p:txBody>
          <a:bodyPr/>
          <a:lstStyle/>
          <a:p>
            <a:r>
              <a:rPr lang="en-US" dirty="0" smtClean="0"/>
              <a:t>	Trust…The Foundation:  Leader-Led Agenda</a:t>
            </a:r>
            <a:endParaRPr lang="en-US" dirty="0"/>
          </a:p>
        </p:txBody>
      </p:sp>
      <p:sp>
        <p:nvSpPr>
          <p:cNvPr id="12" name="TextBox 11"/>
          <p:cNvSpPr txBox="1"/>
          <p:nvPr/>
        </p:nvSpPr>
        <p:spPr>
          <a:xfrm>
            <a:off x="685800" y="1625824"/>
            <a:ext cx="1143000" cy="307777"/>
          </a:xfrm>
          <a:prstGeom prst="rect">
            <a:avLst/>
          </a:prstGeom>
          <a:noFill/>
        </p:spPr>
        <p:txBody>
          <a:bodyPr wrap="square" rtlCol="0">
            <a:spAutoFit/>
          </a:bodyPr>
          <a:lstStyle/>
          <a:p>
            <a:r>
              <a:rPr lang="en-US" sz="1400" dirty="0" smtClean="0">
                <a:solidFill>
                  <a:srgbClr val="000000"/>
                </a:solidFill>
                <a:hlinkClick r:id="" action="ppaction://customshow?id=3&amp;return=true"/>
              </a:rPr>
              <a:t>Session 1</a:t>
            </a:r>
            <a:endParaRPr lang="en-US" sz="1400" dirty="0" smtClean="0">
              <a:solidFill>
                <a:srgbClr val="000000"/>
              </a:solidFill>
            </a:endParaRPr>
          </a:p>
        </p:txBody>
      </p:sp>
      <p:sp>
        <p:nvSpPr>
          <p:cNvPr id="14" name="TextBox 13"/>
          <p:cNvSpPr txBox="1"/>
          <p:nvPr/>
        </p:nvSpPr>
        <p:spPr>
          <a:xfrm>
            <a:off x="685800" y="3563839"/>
            <a:ext cx="1143000" cy="307777"/>
          </a:xfrm>
          <a:prstGeom prst="rect">
            <a:avLst/>
          </a:prstGeom>
          <a:noFill/>
        </p:spPr>
        <p:txBody>
          <a:bodyPr wrap="square" rtlCol="0">
            <a:spAutoFit/>
          </a:bodyPr>
          <a:lstStyle/>
          <a:p>
            <a:r>
              <a:rPr lang="en-US" sz="1400" dirty="0" smtClean="0">
                <a:solidFill>
                  <a:srgbClr val="000000"/>
                </a:solidFill>
                <a:hlinkClick r:id="" action="ppaction://customshow?id=8&amp;return=true"/>
              </a:rPr>
              <a:t>Session 6</a:t>
            </a:r>
            <a:endParaRPr lang="en-US" sz="1400" dirty="0" smtClean="0">
              <a:solidFill>
                <a:srgbClr val="000000"/>
              </a:solidFill>
            </a:endParaRPr>
          </a:p>
        </p:txBody>
      </p:sp>
      <p:sp>
        <p:nvSpPr>
          <p:cNvPr id="15" name="TextBox 14"/>
          <p:cNvSpPr txBox="1"/>
          <p:nvPr/>
        </p:nvSpPr>
        <p:spPr>
          <a:xfrm>
            <a:off x="685800" y="5535311"/>
            <a:ext cx="1143000" cy="307777"/>
          </a:xfrm>
          <a:prstGeom prst="rect">
            <a:avLst/>
          </a:prstGeom>
          <a:noFill/>
        </p:spPr>
        <p:txBody>
          <a:bodyPr wrap="square" rtlCol="0">
            <a:spAutoFit/>
          </a:bodyPr>
          <a:lstStyle/>
          <a:p>
            <a:r>
              <a:rPr lang="en-US" sz="1400" dirty="0" smtClean="0">
                <a:solidFill>
                  <a:srgbClr val="000000"/>
                </a:solidFill>
                <a:hlinkClick r:id="" action="ppaction://customshow?id=14&amp;return=true"/>
              </a:rPr>
              <a:t>Session 12</a:t>
            </a:r>
            <a:endParaRPr lang="en-US" sz="1400" dirty="0" smtClean="0">
              <a:solidFill>
                <a:srgbClr val="000000"/>
              </a:solidFill>
            </a:endParaRPr>
          </a:p>
        </p:txBody>
      </p:sp>
      <p:sp>
        <p:nvSpPr>
          <p:cNvPr id="16" name="TextBox 15"/>
          <p:cNvSpPr txBox="1"/>
          <p:nvPr/>
        </p:nvSpPr>
        <p:spPr>
          <a:xfrm>
            <a:off x="685800" y="5929016"/>
            <a:ext cx="1143000" cy="307777"/>
          </a:xfrm>
          <a:prstGeom prst="rect">
            <a:avLst/>
          </a:prstGeom>
          <a:noFill/>
        </p:spPr>
        <p:txBody>
          <a:bodyPr wrap="square" rtlCol="0">
            <a:spAutoFit/>
          </a:bodyPr>
          <a:lstStyle/>
          <a:p>
            <a:r>
              <a:rPr lang="en-US" sz="1400" dirty="0" smtClean="0">
                <a:solidFill>
                  <a:srgbClr val="000000"/>
                </a:solidFill>
                <a:hlinkClick r:id="" action="ppaction://customshow?id=15&amp;return=true"/>
              </a:rPr>
              <a:t>Session 13</a:t>
            </a:r>
            <a:endParaRPr lang="en-US" sz="1400" dirty="0" smtClean="0">
              <a:solidFill>
                <a:srgbClr val="000000"/>
              </a:solidFill>
            </a:endParaRPr>
          </a:p>
        </p:txBody>
      </p:sp>
      <p:sp>
        <p:nvSpPr>
          <p:cNvPr id="17" name="TextBox 16"/>
          <p:cNvSpPr txBox="1"/>
          <p:nvPr/>
        </p:nvSpPr>
        <p:spPr>
          <a:xfrm>
            <a:off x="685800" y="2728616"/>
            <a:ext cx="1295400" cy="307777"/>
          </a:xfrm>
          <a:prstGeom prst="rect">
            <a:avLst/>
          </a:prstGeom>
          <a:noFill/>
        </p:spPr>
        <p:txBody>
          <a:bodyPr wrap="square" rtlCol="0">
            <a:spAutoFit/>
          </a:bodyPr>
          <a:lstStyle/>
          <a:p>
            <a:r>
              <a:rPr lang="en-US" sz="1400" dirty="0" smtClean="0">
                <a:solidFill>
                  <a:srgbClr val="000000"/>
                </a:solidFill>
              </a:rPr>
              <a:t>Session 2 – 5</a:t>
            </a:r>
          </a:p>
        </p:txBody>
      </p:sp>
      <p:sp>
        <p:nvSpPr>
          <p:cNvPr id="18" name="TextBox 17"/>
          <p:cNvSpPr txBox="1"/>
          <p:nvPr/>
        </p:nvSpPr>
        <p:spPr>
          <a:xfrm>
            <a:off x="685800" y="4630639"/>
            <a:ext cx="1295400" cy="307777"/>
          </a:xfrm>
          <a:prstGeom prst="rect">
            <a:avLst/>
          </a:prstGeom>
          <a:noFill/>
        </p:spPr>
        <p:txBody>
          <a:bodyPr wrap="square" rIns="0" rtlCol="0">
            <a:spAutoFit/>
          </a:bodyPr>
          <a:lstStyle/>
          <a:p>
            <a:r>
              <a:rPr lang="en-US" sz="1400" dirty="0" smtClean="0">
                <a:solidFill>
                  <a:srgbClr val="000000"/>
                </a:solidFill>
              </a:rPr>
              <a:t>Session 7 – 11</a:t>
            </a:r>
          </a:p>
        </p:txBody>
      </p:sp>
      <p:cxnSp>
        <p:nvCxnSpPr>
          <p:cNvPr id="20" name="Straight Connector 19"/>
          <p:cNvCxnSpPr/>
          <p:nvPr/>
        </p:nvCxnSpPr>
        <p:spPr bwMode="auto">
          <a:xfrm flipH="1">
            <a:off x="533400" y="2195216"/>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cxnSp>
        <p:nvCxnSpPr>
          <p:cNvPr id="21" name="Straight Connector 20"/>
          <p:cNvCxnSpPr/>
          <p:nvPr/>
        </p:nvCxnSpPr>
        <p:spPr bwMode="auto">
          <a:xfrm flipH="1">
            <a:off x="533400" y="3519800"/>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cxnSp>
        <p:nvCxnSpPr>
          <p:cNvPr id="22" name="Straight Connector 21"/>
          <p:cNvCxnSpPr/>
          <p:nvPr/>
        </p:nvCxnSpPr>
        <p:spPr bwMode="auto">
          <a:xfrm flipH="1">
            <a:off x="533400" y="3908904"/>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cxnSp>
        <p:nvCxnSpPr>
          <p:cNvPr id="23" name="Straight Connector 22"/>
          <p:cNvCxnSpPr/>
          <p:nvPr/>
        </p:nvCxnSpPr>
        <p:spPr bwMode="auto">
          <a:xfrm flipH="1">
            <a:off x="533400" y="5501000"/>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cxnSp>
        <p:nvCxnSpPr>
          <p:cNvPr id="24" name="Straight Connector 23"/>
          <p:cNvCxnSpPr/>
          <p:nvPr/>
        </p:nvCxnSpPr>
        <p:spPr bwMode="auto">
          <a:xfrm flipH="1">
            <a:off x="533400" y="5880376"/>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sp>
        <p:nvSpPr>
          <p:cNvPr id="19" name="TextBox 18"/>
          <p:cNvSpPr txBox="1"/>
          <p:nvPr/>
        </p:nvSpPr>
        <p:spPr>
          <a:xfrm>
            <a:off x="199416" y="1086256"/>
            <a:ext cx="3299301" cy="261610"/>
          </a:xfrm>
          <a:prstGeom prst="rect">
            <a:avLst/>
          </a:prstGeom>
          <a:noFill/>
        </p:spPr>
        <p:txBody>
          <a:bodyPr wrap="none" rtlCol="0">
            <a:spAutoFit/>
          </a:bodyPr>
          <a:lstStyle/>
          <a:p>
            <a:r>
              <a:rPr lang="en-US" sz="1100" i="1" dirty="0" smtClean="0"/>
              <a:t>All sessions are ~10-15 minutes except Session 9</a:t>
            </a:r>
          </a:p>
        </p:txBody>
      </p:sp>
    </p:spTree>
  </p:cSld>
  <p:clrMapOvr>
    <a:masterClrMapping/>
  </p:clrMapOvr>
  <p:transition advTm="546"/>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	Rebuilding Trust:  Techniques for Rebuilding Trust</a:t>
            </a:r>
            <a:endParaRPr lang="en-US" dirty="0"/>
          </a:p>
        </p:txBody>
      </p:sp>
      <p:sp>
        <p:nvSpPr>
          <p:cNvPr id="8" name="Content Placeholder 2"/>
          <p:cNvSpPr txBox="1">
            <a:spLocks/>
          </p:cNvSpPr>
          <p:nvPr/>
        </p:nvSpPr>
        <p:spPr bwMode="auto">
          <a:xfrm>
            <a:off x="228600" y="1755648"/>
            <a:ext cx="84582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914400" lvl="3" indent="-914400" defTabSz="820738" fontAlgn="base">
              <a:spcAft>
                <a:spcPts val="600"/>
              </a:spcAft>
              <a:buClr>
                <a:schemeClr val="hlink"/>
              </a:buClr>
              <a:buSzPct val="68000"/>
            </a:pPr>
            <a:r>
              <a:rPr kumimoji="0" lang="en-US" sz="1800" b="1" i="0" u="none" strike="noStrike" kern="0" cap="none" spc="0" normalizeH="0" baseline="0" noProof="0" dirty="0" smtClean="0">
                <a:ln>
                  <a:noFill/>
                </a:ln>
                <a:solidFill>
                  <a:schemeClr val="tx1"/>
                </a:solidFill>
                <a:effectLst/>
                <a:uLnTx/>
                <a:uFillTx/>
                <a:latin typeface="+mn-lt"/>
              </a:rPr>
              <a:t>Video</a:t>
            </a:r>
            <a:r>
              <a:rPr kumimoji="0" lang="en-US" sz="1800" b="0" i="0" u="none" strike="noStrike" kern="0" cap="none" spc="0" normalizeH="0" baseline="0" noProof="0" dirty="0" smtClean="0">
                <a:ln>
                  <a:noFill/>
                </a:ln>
                <a:solidFill>
                  <a:schemeClr val="tx1"/>
                </a:solidFill>
                <a:effectLst/>
                <a:uLnTx/>
                <a:uFillTx/>
                <a:latin typeface="+mn-lt"/>
              </a:rPr>
              <a:t>:	Rebuilding</a:t>
            </a:r>
            <a:r>
              <a:rPr kumimoji="0" lang="en-US" sz="1800" b="0" i="0" u="none" strike="noStrike" kern="0" cap="none" spc="0" normalizeH="0" noProof="0" dirty="0" smtClean="0">
                <a:ln>
                  <a:noFill/>
                </a:ln>
                <a:solidFill>
                  <a:schemeClr val="tx1"/>
                </a:solidFill>
                <a:effectLst/>
                <a:uLnTx/>
                <a:uFillTx/>
                <a:latin typeface="+mn-lt"/>
              </a:rPr>
              <a:t> Trust</a:t>
            </a:r>
          </a:p>
          <a:p>
            <a:pPr marL="914400" lvl="3" indent="-914400" defTabSz="820738" fontAlgn="base">
              <a:spcAft>
                <a:spcPts val="600"/>
              </a:spcAft>
              <a:buClr>
                <a:schemeClr val="hlink"/>
              </a:buClr>
              <a:buSzPct val="68000"/>
            </a:pPr>
            <a:r>
              <a:rPr lang="en-US" kern="0" baseline="0" dirty="0" smtClean="0"/>
              <a:t>	Topic:</a:t>
            </a:r>
            <a:r>
              <a:rPr lang="en-US" kern="0" dirty="0" smtClean="0"/>
              <a:t>  </a:t>
            </a:r>
            <a:r>
              <a:rPr kumimoji="0" lang="en-US" sz="1800" b="0" i="0" u="none" strike="noStrike" kern="0" cap="none" spc="0" normalizeH="0" baseline="0" noProof="0" dirty="0" smtClean="0">
                <a:ln>
                  <a:noFill/>
                </a:ln>
                <a:solidFill>
                  <a:schemeClr val="tx1"/>
                </a:solidFill>
                <a:effectLst/>
                <a:uLnTx/>
                <a:uFillTx/>
                <a:latin typeface="+mn-lt"/>
              </a:rPr>
              <a:t>Practice</a:t>
            </a:r>
            <a:r>
              <a:rPr kumimoji="0" lang="en-US" sz="1800" b="0" i="0" u="none" strike="noStrike" kern="0" cap="none" spc="0" normalizeH="0" noProof="0" dirty="0" smtClean="0">
                <a:ln>
                  <a:noFill/>
                </a:ln>
                <a:solidFill>
                  <a:schemeClr val="tx1"/>
                </a:solidFill>
                <a:effectLst/>
                <a:uLnTx/>
                <a:uFillTx/>
                <a:latin typeface="+mn-lt"/>
              </a:rPr>
              <a:t> – R</a:t>
            </a:r>
            <a:r>
              <a:rPr kumimoji="0" lang="en-US" sz="1800" b="0" i="0" u="none" strike="noStrike" kern="0" cap="none" spc="0" normalizeH="0" baseline="0" noProof="0" dirty="0" smtClean="0">
                <a:ln>
                  <a:noFill/>
                </a:ln>
                <a:solidFill>
                  <a:schemeClr val="tx1"/>
                </a:solidFill>
                <a:effectLst/>
                <a:uLnTx/>
                <a:uFillTx/>
                <a:latin typeface="+mn-lt"/>
              </a:rPr>
              <a:t>ebuilding</a:t>
            </a:r>
            <a:r>
              <a:rPr kumimoji="0" lang="en-US" sz="1800" b="0" i="0" u="none" strike="noStrike" kern="0" cap="none" spc="0" normalizeH="0" noProof="0" dirty="0" smtClean="0">
                <a:ln>
                  <a:noFill/>
                </a:ln>
                <a:solidFill>
                  <a:schemeClr val="tx1"/>
                </a:solidFill>
                <a:effectLst/>
                <a:uLnTx/>
                <a:uFillTx/>
                <a:latin typeface="+mn-lt"/>
              </a:rPr>
              <a:t> Trust If You’ve Betrayed It</a:t>
            </a:r>
            <a:r>
              <a:rPr kumimoji="0" lang="en-US" sz="1800" b="0" i="0" u="none" strike="noStrike" kern="0" cap="none" spc="0" normalizeH="0" baseline="0" noProof="0" dirty="0" smtClean="0">
                <a:ln>
                  <a:noFill/>
                </a:ln>
                <a:solidFill>
                  <a:schemeClr val="tx1"/>
                </a:solidFill>
                <a:effectLst/>
                <a:uLnTx/>
                <a:uFillTx/>
                <a:latin typeface="+mn-lt"/>
              </a:rPr>
              <a:t>, </a:t>
            </a:r>
            <a:r>
              <a:rPr lang="en-US" kern="0" dirty="0" smtClean="0"/>
              <a:t>25 </a:t>
            </a:r>
            <a:r>
              <a:rPr kumimoji="0" lang="en-US" sz="1800" b="0" i="0" u="none" strike="noStrike" kern="0" cap="none" spc="0" normalizeH="0" baseline="0" noProof="0" dirty="0" smtClean="0">
                <a:ln>
                  <a:noFill/>
                </a:ln>
                <a:solidFill>
                  <a:schemeClr val="tx1"/>
                </a:solidFill>
                <a:effectLst/>
                <a:uLnTx/>
                <a:uFillTx/>
                <a:latin typeface="+mn-lt"/>
              </a:rPr>
              <a:t>minutes</a:t>
            </a:r>
            <a:endParaRPr kumimoji="0" lang="en-US" sz="1800" b="0" i="0" u="none" strike="noStrike" kern="0" cap="none" spc="0" normalizeH="0" baseline="60000" noProof="0" dirty="0">
              <a:ln>
                <a:noFill/>
              </a:ln>
              <a:solidFill>
                <a:srgbClr val="7030A0"/>
              </a:solidFill>
              <a:effectLst/>
              <a:uLnTx/>
              <a:uFillTx/>
              <a:latin typeface="+mn-lt"/>
            </a:endParaRPr>
          </a:p>
        </p:txBody>
      </p:sp>
      <p:sp>
        <p:nvSpPr>
          <p:cNvPr id="9" name="TextBox 8"/>
          <p:cNvSpPr txBox="1"/>
          <p:nvPr/>
        </p:nvSpPr>
        <p:spPr>
          <a:xfrm>
            <a:off x="228600" y="4436983"/>
            <a:ext cx="8686800" cy="1077218"/>
          </a:xfrm>
          <a:prstGeom prst="rect">
            <a:avLst/>
          </a:prstGeom>
          <a:noFill/>
        </p:spPr>
        <p:txBody>
          <a:bodyPr wrap="square" rtlCol="0">
            <a:spAutoFit/>
          </a:bodyPr>
          <a:lstStyle/>
          <a:p>
            <a:pPr>
              <a:spcAft>
                <a:spcPts val="600"/>
              </a:spcAft>
            </a:pPr>
            <a:r>
              <a:rPr lang="en-US" b="1" dirty="0" smtClean="0"/>
              <a:t>Discussion questions:</a:t>
            </a:r>
          </a:p>
          <a:p>
            <a:pPr marL="688975" indent="-233363">
              <a:spcAft>
                <a:spcPts val="600"/>
              </a:spcAft>
              <a:buClr>
                <a:srgbClr val="3333CC"/>
              </a:buClr>
              <a:buFont typeface="Wingdings" pitchFamily="2" charset="2"/>
              <a:buChar char="§"/>
            </a:pPr>
            <a:r>
              <a:rPr lang="en-US" dirty="0" smtClean="0"/>
              <a:t>How do you begin to rebuild Trust?</a:t>
            </a:r>
          </a:p>
          <a:p>
            <a:pPr marL="688975" indent="-233363">
              <a:spcAft>
                <a:spcPts val="600"/>
              </a:spcAft>
              <a:buClr>
                <a:srgbClr val="3333CC"/>
              </a:buClr>
              <a:buFont typeface="Wingdings" pitchFamily="2" charset="2"/>
              <a:buChar char="§"/>
            </a:pPr>
            <a:r>
              <a:rPr lang="en-US" dirty="0" smtClean="0"/>
              <a:t>Who needs to be involved in rebuilding Trust?</a:t>
            </a:r>
          </a:p>
        </p:txBody>
      </p:sp>
      <p:sp>
        <p:nvSpPr>
          <p:cNvPr id="6" name="TextBox 5"/>
          <p:cNvSpPr txBox="1"/>
          <p:nvPr/>
        </p:nvSpPr>
        <p:spPr>
          <a:xfrm>
            <a:off x="236302" y="6309684"/>
            <a:ext cx="8907698" cy="200055"/>
          </a:xfrm>
          <a:prstGeom prst="rect">
            <a:avLst/>
          </a:prstGeom>
          <a:noFill/>
        </p:spPr>
        <p:txBody>
          <a:bodyPr wrap="square" rtlCol="0">
            <a:spAutoFit/>
          </a:bodyPr>
          <a:lstStyle/>
          <a:p>
            <a:r>
              <a:rPr lang="en-US" sz="700" baseline="30000" dirty="0" smtClean="0"/>
              <a:t>14</a:t>
            </a:r>
            <a:r>
              <a:rPr lang="en-US" sz="700" dirty="0" smtClean="0"/>
              <a:t>Skillport. (2012). Course: Rebuilding Trust. Topic: </a:t>
            </a:r>
            <a:r>
              <a:rPr lang="en-US" sz="700" i="1" dirty="0" smtClean="0"/>
              <a:t>Practice:  Rebuilding Trust If You’ve Betrayed It.</a:t>
            </a:r>
            <a:r>
              <a:rPr lang="en-US" sz="700" dirty="0" smtClean="0"/>
              <a:t> ID: pd_15_a02_bs_enus. Skillport. Web. </a:t>
            </a:r>
            <a:r>
              <a:rPr lang="en-US" sz="700" dirty="0" smtClean="0">
                <a:latin typeface="Arial" pitchFamily="34" charset="0"/>
                <a:cs typeface="Arial" pitchFamily="34" charset="0"/>
              </a:rPr>
              <a:t>Accessed February 6, 2014. (</a:t>
            </a:r>
            <a:r>
              <a:rPr lang="en-US" sz="700" dirty="0" smtClean="0"/>
              <a:t>https://boeing.skillport.com/)</a:t>
            </a:r>
          </a:p>
        </p:txBody>
      </p:sp>
      <p:sp>
        <p:nvSpPr>
          <p:cNvPr id="11"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40</a:t>
            </a:fld>
            <a:endParaRPr lang="en-US" kern="0" dirty="0">
              <a:solidFill>
                <a:sysClr val="windowText" lastClr="000000"/>
              </a:solidFill>
            </a:endParaRPr>
          </a:p>
        </p:txBody>
      </p:sp>
    </p:spTree>
    <p:custDataLst>
      <p:tags r:id="rId1"/>
    </p:custDataLst>
  </p:cSld>
  <p:clrMapOvr>
    <a:masterClrMapping/>
  </p:clrMapOvr>
  <p:transition advTm="316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41</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686800" cy="723275"/>
          </a:xfrm>
        </p:spPr>
        <p:txBody>
          <a:bodyPr lIns="91440" tIns="45720" rIns="91440" bIns="45720">
            <a:noAutofit/>
          </a:bodyPr>
          <a:lstStyle/>
          <a:p>
            <a:pPr marL="0" indent="0">
              <a:buNone/>
            </a:pPr>
            <a:r>
              <a:rPr lang="en-US" sz="1800" dirty="0" smtClean="0"/>
              <a:t>Techniques to overcome betrayal and rebuild Trust:</a:t>
            </a:r>
            <a:endParaRPr lang="en-US" sz="1800" b="0" baseline="30000" dirty="0" smtClean="0"/>
          </a:p>
          <a:p>
            <a:pPr marL="688975" lvl="1" indent="-227013">
              <a:buFont typeface="Wingdings" pitchFamily="2" charset="2"/>
              <a:buChar char="§"/>
            </a:pPr>
            <a:r>
              <a:rPr lang="en-US" sz="1800" dirty="0" smtClean="0"/>
              <a:t>Change your mindset to “I can rebuild Trust”</a:t>
            </a:r>
          </a:p>
          <a:p>
            <a:pPr marL="688975" lvl="1" indent="-227013">
              <a:buFont typeface="Wingdings" pitchFamily="2" charset="2"/>
              <a:buChar char="§"/>
            </a:pPr>
            <a:r>
              <a:rPr lang="en-US" sz="1800" dirty="0" smtClean="0"/>
              <a:t>Realize it takes time to mend a relationship, it does not happen overnight</a:t>
            </a:r>
          </a:p>
          <a:p>
            <a:pPr marL="688975" lvl="1" indent="-227013">
              <a:buFont typeface="Wingdings" pitchFamily="2" charset="2"/>
              <a:buChar char="§"/>
            </a:pPr>
            <a:r>
              <a:rPr lang="en-US" sz="1800" dirty="0" smtClean="0"/>
              <a:t>Acknowledge the Trust betrayal to the person as soon as practical</a:t>
            </a:r>
          </a:p>
          <a:p>
            <a:pPr marL="688975" lvl="1" indent="-227013">
              <a:buFont typeface="Wingdings" pitchFamily="2" charset="2"/>
              <a:buChar char="§"/>
            </a:pPr>
            <a:r>
              <a:rPr lang="en-US" sz="1800" dirty="0" smtClean="0"/>
              <a:t>Apologize sincerely, which includes:</a:t>
            </a:r>
          </a:p>
          <a:p>
            <a:pPr marL="1143000" lvl="2" indent="-228600">
              <a:spcBef>
                <a:spcPts val="0"/>
              </a:spcBef>
              <a:spcAft>
                <a:spcPts val="600"/>
              </a:spcAft>
              <a:buFont typeface="Symbol" pitchFamily="18" charset="2"/>
              <a:buChar char="-"/>
            </a:pPr>
            <a:r>
              <a:rPr lang="en-US" sz="1600" dirty="0" smtClean="0"/>
              <a:t>Demonstrating remorse</a:t>
            </a:r>
          </a:p>
          <a:p>
            <a:pPr marL="1143000" lvl="2" indent="-228600">
              <a:spcBef>
                <a:spcPts val="0"/>
              </a:spcBef>
              <a:spcAft>
                <a:spcPts val="600"/>
              </a:spcAft>
              <a:buFont typeface="Symbol" pitchFamily="18" charset="2"/>
              <a:buChar char="-"/>
            </a:pPr>
            <a:r>
              <a:rPr lang="en-US" sz="1600" dirty="0" smtClean="0"/>
              <a:t>Explaining what happened</a:t>
            </a:r>
          </a:p>
          <a:p>
            <a:pPr marL="1143000" lvl="2" indent="-228600">
              <a:spcBef>
                <a:spcPts val="0"/>
              </a:spcBef>
              <a:spcAft>
                <a:spcPts val="600"/>
              </a:spcAft>
              <a:buFont typeface="Symbol" pitchFamily="18" charset="2"/>
              <a:buChar char="-"/>
            </a:pPr>
            <a:r>
              <a:rPr lang="en-US" sz="1600" dirty="0" smtClean="0"/>
              <a:t>Showing you understand what you did and the effect</a:t>
            </a:r>
          </a:p>
          <a:p>
            <a:pPr marL="688975" lvl="1" indent="-227013">
              <a:buFont typeface="Wingdings" pitchFamily="2" charset="2"/>
              <a:buChar char="§"/>
            </a:pPr>
            <a:r>
              <a:rPr lang="en-US" sz="1800" dirty="0" smtClean="0"/>
              <a:t>Do not downplay the event – it means something to the betrayed party</a:t>
            </a:r>
          </a:p>
          <a:p>
            <a:pPr marL="688975" lvl="1" indent="-227013"/>
            <a:r>
              <a:rPr lang="en-US" sz="1800" dirty="0" smtClean="0"/>
              <a:t>Back up the apology with real actions – make restitution</a:t>
            </a:r>
          </a:p>
          <a:p>
            <a:pPr marL="688975" lvl="1" indent="-227013"/>
            <a:r>
              <a:rPr lang="en-US" sz="1800" dirty="0" smtClean="0"/>
              <a:t>Use the Trust </a:t>
            </a:r>
            <a:r>
              <a:rPr lang="en-US" dirty="0" smtClean="0"/>
              <a:t>building principles (Practice Honesty, Take Responsibility, Act Fairly) </a:t>
            </a:r>
            <a:r>
              <a:rPr lang="en-US" sz="1800" dirty="0" smtClean="0"/>
              <a:t>even when the other party is skeptical or not responding positively to you</a:t>
            </a:r>
          </a:p>
          <a:p>
            <a:pPr marL="688975" lvl="1" indent="-227013">
              <a:buFont typeface="Wingdings" pitchFamily="2" charset="2"/>
              <a:buChar char="§"/>
            </a:pPr>
            <a:endParaRPr lang="en-US" sz="1800" dirty="0" smtClean="0"/>
          </a:p>
        </p:txBody>
      </p:sp>
      <p:sp>
        <p:nvSpPr>
          <p:cNvPr id="7" name="Title 6"/>
          <p:cNvSpPr>
            <a:spLocks noGrp="1"/>
          </p:cNvSpPr>
          <p:nvPr>
            <p:ph type="title"/>
          </p:nvPr>
        </p:nvSpPr>
        <p:spPr/>
        <p:txBody>
          <a:bodyPr/>
          <a:lstStyle/>
          <a:p>
            <a:r>
              <a:rPr lang="en-US" dirty="0" smtClean="0"/>
              <a:t>	Rebuilding Trust:  Techniques (Self, Interpersonal, Team)</a:t>
            </a:r>
            <a:endParaRPr lang="en-US" dirty="0"/>
          </a:p>
        </p:txBody>
      </p:sp>
    </p:spTree>
    <p:custDataLst>
      <p:tags r:id="rId1"/>
    </p:custDataLst>
  </p:cSld>
  <p:clrMapOvr>
    <a:masterClrMapping/>
  </p:clrMapOvr>
  <p:transition advTm="555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42</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231900"/>
            <a:ext cx="8610600" cy="4711700"/>
          </a:xfrm>
        </p:spPr>
        <p:txBody>
          <a:bodyPr lIns="91440" tIns="45720" rIns="91440" bIns="45720">
            <a:normAutofit/>
          </a:bodyPr>
          <a:lstStyle/>
          <a:p>
            <a:pPr marL="0" indent="0">
              <a:buNone/>
            </a:pPr>
            <a:r>
              <a:rPr lang="en-US" dirty="0" smtClean="0"/>
              <a:t>To heal from a betrayal t</a:t>
            </a:r>
            <a:r>
              <a:rPr lang="en-US" sz="1800" dirty="0" smtClean="0"/>
              <a:t>here is a process f</a:t>
            </a:r>
            <a:r>
              <a:rPr lang="en-US" dirty="0" smtClean="0"/>
              <a:t>or both parties:</a:t>
            </a:r>
          </a:p>
          <a:p>
            <a:pPr marL="688975" lvl="1" indent="-227013"/>
            <a:r>
              <a:rPr lang="en-US" dirty="0" smtClean="0"/>
              <a:t>It is not simply “forgive and forget”</a:t>
            </a:r>
          </a:p>
          <a:p>
            <a:pPr marL="688975" lvl="1" indent="-227013"/>
            <a:r>
              <a:rPr lang="en-US" dirty="0" smtClean="0"/>
              <a:t>Trust </a:t>
            </a:r>
            <a:r>
              <a:rPr lang="en-US" b="1" dirty="0" smtClean="0"/>
              <a:t>can be </a:t>
            </a:r>
            <a:r>
              <a:rPr lang="en-US" dirty="0" smtClean="0"/>
              <a:t>repaired with time</a:t>
            </a:r>
          </a:p>
          <a:p>
            <a:pPr marL="1147763" lvl="1" indent="-233363" defTabSz="914400">
              <a:buClr>
                <a:srgbClr val="0038A8"/>
              </a:buClr>
              <a:buFont typeface="Symbol" pitchFamily="18" charset="2"/>
              <a:buChar char="-"/>
            </a:pPr>
            <a:r>
              <a:rPr lang="en-US" sz="1600" kern="1200" dirty="0" smtClean="0">
                <a:ea typeface="+mn-ea"/>
                <a:cs typeface="+mn-cs"/>
              </a:rPr>
              <a:t>Requires effort from both parties - the betrayer and betrayed</a:t>
            </a:r>
            <a:endParaRPr lang="en-US" sz="1600" kern="1200" baseline="30000" dirty="0" smtClean="0">
              <a:ea typeface="+mn-ea"/>
              <a:cs typeface="+mn-cs"/>
            </a:endParaRPr>
          </a:p>
          <a:p>
            <a:pPr marL="1147763" lvl="1" indent="-233363" defTabSz="914400">
              <a:buClr>
                <a:srgbClr val="0038A8"/>
              </a:buClr>
              <a:buFont typeface="Symbol" pitchFamily="18" charset="2"/>
              <a:buChar char="-"/>
            </a:pPr>
            <a:r>
              <a:rPr lang="en-US" sz="1600" kern="1200" dirty="0" smtClean="0">
                <a:ea typeface="+mn-ea"/>
                <a:cs typeface="+mn-cs"/>
              </a:rPr>
              <a:t>Steps to Healing:</a:t>
            </a:r>
            <a:r>
              <a:rPr lang="en-US" sz="1600" kern="1200" baseline="30000" dirty="0" smtClean="0">
                <a:ea typeface="+mn-ea"/>
                <a:cs typeface="+mn-cs"/>
              </a:rPr>
              <a:t>16</a:t>
            </a:r>
          </a:p>
          <a:p>
            <a:pPr marL="1600200" lvl="2" indent="-228600" defTabSz="914400">
              <a:spcBef>
                <a:spcPts val="0"/>
              </a:spcBef>
              <a:spcAft>
                <a:spcPts val="600"/>
              </a:spcAft>
              <a:buClr>
                <a:srgbClr val="0038A8"/>
              </a:buClr>
              <a:buFont typeface="Arial" pitchFamily="34" charset="0"/>
              <a:buChar char="•"/>
            </a:pPr>
            <a:r>
              <a:rPr lang="en-US" sz="1400" kern="1200" dirty="0" smtClean="0">
                <a:ea typeface="+mn-ea"/>
                <a:cs typeface="+mn-cs"/>
              </a:rPr>
              <a:t>Acknowledge the facts (do not analyze your feelings)</a:t>
            </a:r>
          </a:p>
          <a:p>
            <a:pPr marL="1600200" lvl="2" indent="-228600" defTabSz="914400">
              <a:spcBef>
                <a:spcPts val="0"/>
              </a:spcBef>
              <a:spcAft>
                <a:spcPts val="600"/>
              </a:spcAft>
              <a:buClr>
                <a:srgbClr val="0038A8"/>
              </a:buClr>
              <a:buFont typeface="Arial" pitchFamily="34" charset="0"/>
              <a:buChar char="•"/>
            </a:pPr>
            <a:r>
              <a:rPr lang="en-US" sz="1400" kern="1200" dirty="0" smtClean="0">
                <a:ea typeface="+mn-ea"/>
                <a:cs typeface="+mn-cs"/>
              </a:rPr>
              <a:t>Respect your feelings (let yourself be angry or hurt)</a:t>
            </a:r>
          </a:p>
          <a:p>
            <a:pPr marL="1600200" lvl="2" indent="-228600" defTabSz="914400">
              <a:spcBef>
                <a:spcPts val="0"/>
              </a:spcBef>
              <a:spcAft>
                <a:spcPts val="600"/>
              </a:spcAft>
              <a:buClr>
                <a:srgbClr val="0038A8"/>
              </a:buClr>
              <a:buFont typeface="Arial" pitchFamily="34" charset="0"/>
              <a:buChar char="•"/>
            </a:pPr>
            <a:r>
              <a:rPr lang="en-US" sz="1400" kern="1200" dirty="0" smtClean="0">
                <a:ea typeface="+mn-ea"/>
                <a:cs typeface="+mn-cs"/>
              </a:rPr>
              <a:t>Get support (could be a counselor, significant other, friend)</a:t>
            </a:r>
          </a:p>
          <a:p>
            <a:pPr marL="1600200" lvl="2" indent="-228600" defTabSz="914400">
              <a:spcBef>
                <a:spcPts val="0"/>
              </a:spcBef>
              <a:spcAft>
                <a:spcPts val="600"/>
              </a:spcAft>
              <a:buClr>
                <a:srgbClr val="0038A8"/>
              </a:buClr>
              <a:buFont typeface="Arial" pitchFamily="34" charset="0"/>
              <a:buChar char="•"/>
            </a:pPr>
            <a:r>
              <a:rPr lang="en-US" sz="1400" kern="1200" dirty="0" smtClean="0">
                <a:ea typeface="+mn-ea"/>
                <a:cs typeface="+mn-cs"/>
              </a:rPr>
              <a:t>Reframe the betrayal to understand what occurred (examine the betrayal from a different angle)</a:t>
            </a:r>
          </a:p>
          <a:p>
            <a:pPr marL="1600200" lvl="2" indent="-228600" defTabSz="914400">
              <a:spcBef>
                <a:spcPts val="0"/>
              </a:spcBef>
              <a:spcAft>
                <a:spcPts val="600"/>
              </a:spcAft>
              <a:buClr>
                <a:srgbClr val="0038A8"/>
              </a:buClr>
              <a:buFont typeface="Arial" pitchFamily="34" charset="0"/>
              <a:buChar char="•"/>
            </a:pPr>
            <a:r>
              <a:rPr lang="en-US" sz="1400" kern="1200" dirty="0" smtClean="0">
                <a:ea typeface="+mn-ea"/>
                <a:cs typeface="+mn-cs"/>
              </a:rPr>
              <a:t>Take responsibility for your role (betrayal has at least two parties, acknowledge you are one of them)</a:t>
            </a:r>
          </a:p>
          <a:p>
            <a:pPr marL="1600200" lvl="2" indent="-228600" defTabSz="914400">
              <a:spcBef>
                <a:spcPts val="0"/>
              </a:spcBef>
              <a:spcAft>
                <a:spcPts val="600"/>
              </a:spcAft>
              <a:buClr>
                <a:srgbClr val="0038A8"/>
              </a:buClr>
              <a:buFont typeface="Arial" pitchFamily="34" charset="0"/>
              <a:buChar char="•"/>
            </a:pPr>
            <a:r>
              <a:rPr lang="en-US" sz="1400" kern="1200" dirty="0" smtClean="0">
                <a:ea typeface="+mn-ea"/>
                <a:cs typeface="+mn-cs"/>
              </a:rPr>
              <a:t>Forgive yourself and the other party (let go emotionally)</a:t>
            </a:r>
          </a:p>
          <a:p>
            <a:pPr marL="1600200" lvl="2" indent="-228600" defTabSz="914400">
              <a:spcBef>
                <a:spcPts val="0"/>
              </a:spcBef>
              <a:spcAft>
                <a:spcPts val="600"/>
              </a:spcAft>
              <a:buClr>
                <a:srgbClr val="0038A8"/>
              </a:buClr>
              <a:buFont typeface="Arial" pitchFamily="34" charset="0"/>
              <a:buChar char="•"/>
            </a:pPr>
            <a:r>
              <a:rPr lang="en-US" sz="1400" kern="1200" dirty="0" smtClean="0">
                <a:ea typeface="+mn-ea"/>
                <a:cs typeface="+mn-cs"/>
              </a:rPr>
              <a:t>Move on and get past the betrayal (use the experience to make better relationships and decisions – don’t hang onto the negativity)</a:t>
            </a:r>
          </a:p>
        </p:txBody>
      </p:sp>
      <p:sp>
        <p:nvSpPr>
          <p:cNvPr id="9" name="Title 8"/>
          <p:cNvSpPr>
            <a:spLocks noGrp="1"/>
          </p:cNvSpPr>
          <p:nvPr>
            <p:ph type="title"/>
          </p:nvPr>
        </p:nvSpPr>
        <p:spPr/>
        <p:txBody>
          <a:bodyPr/>
          <a:lstStyle/>
          <a:p>
            <a:r>
              <a:rPr lang="en-US" dirty="0" smtClean="0"/>
              <a:t>	Rebuilding Trust:  Healing from Betrayal</a:t>
            </a:r>
            <a:endParaRPr lang="en-US" dirty="0"/>
          </a:p>
        </p:txBody>
      </p:sp>
      <p:sp>
        <p:nvSpPr>
          <p:cNvPr id="6" name="TextBox 5"/>
          <p:cNvSpPr txBox="1"/>
          <p:nvPr/>
        </p:nvSpPr>
        <p:spPr>
          <a:xfrm>
            <a:off x="236302" y="6309684"/>
            <a:ext cx="8602898" cy="200055"/>
          </a:xfrm>
          <a:prstGeom prst="rect">
            <a:avLst/>
          </a:prstGeom>
          <a:noFill/>
        </p:spPr>
        <p:txBody>
          <a:bodyPr wrap="square" rtlCol="0">
            <a:spAutoFit/>
          </a:bodyPr>
          <a:lstStyle/>
          <a:p>
            <a:r>
              <a:rPr lang="en-US" sz="700" baseline="30000" dirty="0" smtClean="0"/>
              <a:t>15</a:t>
            </a:r>
            <a:r>
              <a:rPr lang="en-US" sz="700" dirty="0" smtClean="0"/>
              <a:t>SkillSoft (2012). Course: Rebuilding Trust. Topic: Recovering from a Betrayal. ID: pd_15_a02_bs_enus. Skillport. Web. </a:t>
            </a:r>
            <a:r>
              <a:rPr lang="en-US" sz="700" dirty="0" smtClean="0">
                <a:latin typeface="Arial" pitchFamily="34" charset="0"/>
                <a:cs typeface="Arial" pitchFamily="34" charset="0"/>
              </a:rPr>
              <a:t>Accessed February 6, 2014. (</a:t>
            </a:r>
            <a:r>
              <a:rPr lang="en-US" sz="700" dirty="0" smtClean="0"/>
              <a:t>https://boeing.skillport.com/)</a:t>
            </a:r>
          </a:p>
        </p:txBody>
      </p:sp>
      <p:sp>
        <p:nvSpPr>
          <p:cNvPr id="10" name="TextBox 9"/>
          <p:cNvSpPr txBox="1"/>
          <p:nvPr/>
        </p:nvSpPr>
        <p:spPr>
          <a:xfrm>
            <a:off x="228600" y="5648739"/>
            <a:ext cx="8686800" cy="684803"/>
          </a:xfrm>
          <a:prstGeom prst="rect">
            <a:avLst/>
          </a:prstGeom>
          <a:noFill/>
        </p:spPr>
        <p:txBody>
          <a:bodyPr wrap="square" rtlCol="0">
            <a:spAutoFit/>
          </a:bodyPr>
          <a:lstStyle/>
          <a:p>
            <a:pPr>
              <a:spcAft>
                <a:spcPts val="300"/>
              </a:spcAft>
            </a:pPr>
            <a:r>
              <a:rPr lang="en-US" b="1" dirty="0" smtClean="0"/>
              <a:t>Discussion question:</a:t>
            </a:r>
            <a:endParaRPr lang="en-US" b="1" dirty="0" smtClean="0">
              <a:solidFill>
                <a:schemeClr val="accent2"/>
              </a:solidFill>
            </a:endParaRPr>
          </a:p>
          <a:p>
            <a:pPr marL="685800" lvl="1" indent="-228600" defTabSz="820738" fontAlgn="base">
              <a:spcAft>
                <a:spcPts val="300"/>
              </a:spcAft>
              <a:buClr>
                <a:srgbClr val="0038A8"/>
              </a:buClr>
              <a:buFont typeface="Wingdings" pitchFamily="2" charset="2"/>
              <a:buChar char="§"/>
              <a:defRPr/>
            </a:pPr>
            <a:r>
              <a:rPr lang="en-US" dirty="0" smtClean="0"/>
              <a:t>What do you do if the person is not responding to your efforts?</a:t>
            </a:r>
            <a:endParaRPr lang="en-US" sz="1600" dirty="0" smtClean="0"/>
          </a:p>
        </p:txBody>
      </p:sp>
    </p:spTree>
    <p:custDataLst>
      <p:tags r:id="rId1"/>
    </p:custDataLst>
  </p:cSld>
  <p:clrMapOvr>
    <a:masterClrMapping/>
  </p:clrMapOvr>
  <p:transition advTm="9094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43</a:t>
            </a:fld>
            <a:endParaRPr lang="en-US" kern="0" dirty="0">
              <a:solidFill>
                <a:sysClr val="windowText" lastClr="000000"/>
              </a:solidFill>
            </a:endParaRPr>
          </a:p>
        </p:txBody>
      </p:sp>
      <p:sp>
        <p:nvSpPr>
          <p:cNvPr id="3" name="Title 2"/>
          <p:cNvSpPr>
            <a:spLocks noGrp="1"/>
          </p:cNvSpPr>
          <p:nvPr>
            <p:ph type="title"/>
          </p:nvPr>
        </p:nvSpPr>
        <p:spPr/>
        <p:txBody>
          <a:bodyPr/>
          <a:lstStyle/>
          <a:p>
            <a:r>
              <a:rPr lang="en-US" dirty="0" smtClean="0"/>
              <a:t>	Rebuilding Trust:  Action Plan – Trust  </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1149931" y="1144968"/>
            <a:ext cx="6844138" cy="5120640"/>
          </a:xfrm>
          <a:prstGeom prst="rect">
            <a:avLst/>
          </a:prstGeom>
          <a:noFill/>
          <a:ln w="9525">
            <a:solidFill>
              <a:schemeClr val="tx1"/>
            </a:solidFill>
            <a:miter lim="800000"/>
            <a:headEnd/>
            <a:tailEnd/>
          </a:ln>
          <a:effectLst/>
        </p:spPr>
      </p:pic>
      <p:sp>
        <p:nvSpPr>
          <p:cNvPr id="6" name="Rectangle 5"/>
          <p:cNvSpPr/>
          <p:nvPr/>
        </p:nvSpPr>
        <p:spPr bwMode="auto">
          <a:xfrm>
            <a:off x="1219200" y="1471550"/>
            <a:ext cx="914400" cy="3048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3557650" y="1471550"/>
            <a:ext cx="914400" cy="3048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1219200" y="1447800"/>
            <a:ext cx="3276600" cy="44196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Goal"/>
          <p:cNvSpPr/>
          <p:nvPr/>
        </p:nvSpPr>
        <p:spPr bwMode="auto">
          <a:xfrm>
            <a:off x="1295400" y="1776350"/>
            <a:ext cx="3124200" cy="9144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KeyAction"/>
          <p:cNvSpPr/>
          <p:nvPr/>
        </p:nvSpPr>
        <p:spPr bwMode="auto">
          <a:xfrm>
            <a:off x="1295400" y="2795650"/>
            <a:ext cx="3124200" cy="838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model behaviors"/>
          <p:cNvSpPr/>
          <p:nvPr/>
        </p:nvSpPr>
        <p:spPr bwMode="auto">
          <a:xfrm>
            <a:off x="1295400" y="3657600"/>
            <a:ext cx="3124200" cy="838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model behaviors"/>
          <p:cNvSpPr/>
          <p:nvPr/>
        </p:nvSpPr>
        <p:spPr bwMode="auto">
          <a:xfrm>
            <a:off x="1277841" y="4540101"/>
            <a:ext cx="3207325" cy="1219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4648200" y="1447800"/>
            <a:ext cx="3276600" cy="44196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Challenge"/>
          <p:cNvSpPr/>
          <p:nvPr/>
        </p:nvSpPr>
        <p:spPr bwMode="auto">
          <a:xfrm>
            <a:off x="4669466" y="3930501"/>
            <a:ext cx="990600"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Goal"/>
          <p:cNvSpPr/>
          <p:nvPr/>
        </p:nvSpPr>
        <p:spPr bwMode="auto">
          <a:xfrm>
            <a:off x="5660066" y="3930501"/>
            <a:ext cx="914400"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Action"/>
          <p:cNvSpPr/>
          <p:nvPr/>
        </p:nvSpPr>
        <p:spPr bwMode="auto">
          <a:xfrm>
            <a:off x="6574466" y="3930501"/>
            <a:ext cx="1295400"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custDataLst>
      <p:tags r:id="rId1"/>
    </p:custDataLst>
  </p:cSld>
  <p:clrMapOvr>
    <a:masterClrMapping/>
  </p:clrMapOvr>
  <p:transition advTm="7622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6"/>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7"/>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5" grpId="0" animBg="1"/>
      <p:bldP spid="15" grpId="1" animBg="1"/>
      <p:bldP spid="16" grpId="0" animBg="1"/>
      <p:bldP spid="16" grpId="1" animBg="1"/>
      <p:bldP spid="17" grpId="0" animBg="1"/>
      <p:bldP spid="1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44</a:t>
            </a:fld>
            <a:endParaRPr lang="en-US" kern="0" dirty="0">
              <a:solidFill>
                <a:sysClr val="windowText" lastClr="000000"/>
              </a:solidFill>
            </a:endParaRPr>
          </a:p>
        </p:txBody>
      </p:sp>
      <p:sp>
        <p:nvSpPr>
          <p:cNvPr id="4" name="Title 1"/>
          <p:cNvSpPr>
            <a:spLocks noGrp="1"/>
          </p:cNvSpPr>
          <p:nvPr>
            <p:ph type="title"/>
          </p:nvPr>
        </p:nvSpPr>
        <p:spPr/>
        <p:txBody>
          <a:bodyPr>
            <a:normAutofit/>
          </a:bodyPr>
          <a:lstStyle/>
          <a:p>
            <a:r>
              <a:rPr lang="en-US" dirty="0" smtClean="0"/>
              <a:t>	Rebuilding Trust:  Exercise</a:t>
            </a:r>
            <a:endParaRPr lang="en-US" dirty="0"/>
          </a:p>
        </p:txBody>
      </p:sp>
      <p:sp>
        <p:nvSpPr>
          <p:cNvPr id="7" name="TextBox 6"/>
          <p:cNvSpPr txBox="1"/>
          <p:nvPr/>
        </p:nvSpPr>
        <p:spPr>
          <a:xfrm>
            <a:off x="228600" y="1755648"/>
            <a:ext cx="8610600" cy="2831544"/>
          </a:xfrm>
          <a:prstGeom prst="rect">
            <a:avLst/>
          </a:prstGeom>
          <a:noFill/>
        </p:spPr>
        <p:txBody>
          <a:bodyPr wrap="square" rtlCol="0">
            <a:spAutoFit/>
          </a:bodyPr>
          <a:lstStyle/>
          <a:p>
            <a:pPr marL="0" lvl="1">
              <a:spcAft>
                <a:spcPts val="600"/>
              </a:spcAft>
              <a:buClr>
                <a:srgbClr val="0038A8"/>
              </a:buClr>
            </a:pPr>
            <a:r>
              <a:rPr lang="en-US" b="1" kern="0" dirty="0" smtClean="0">
                <a:solidFill>
                  <a:srgbClr val="000000"/>
                </a:solidFill>
              </a:rPr>
              <a:t>Exercise:  </a:t>
            </a:r>
            <a:r>
              <a:rPr lang="en-US" kern="0" dirty="0" smtClean="0">
                <a:solidFill>
                  <a:srgbClr val="000000"/>
                </a:solidFill>
              </a:rPr>
              <a:t>Where is your Trust?   10 minutes (write/discuss)</a:t>
            </a:r>
            <a:endParaRPr lang="en-US" dirty="0" smtClean="0">
              <a:solidFill>
                <a:srgbClr val="C00000"/>
              </a:solidFill>
            </a:endParaRPr>
          </a:p>
          <a:p>
            <a:pPr marL="688975" lvl="1" indent="-227013">
              <a:spcAft>
                <a:spcPts val="600"/>
              </a:spcAft>
              <a:buClr>
                <a:srgbClr val="0038A8"/>
              </a:buClr>
              <a:buFont typeface="Wingdings" pitchFamily="2" charset="2"/>
              <a:buChar char="§"/>
            </a:pPr>
            <a:r>
              <a:rPr lang="en-US" sz="1600" dirty="0" smtClean="0"/>
              <a:t>Think back to your individual Leadership Skills Test (iLST) snapshot – what is your Trust maturity?</a:t>
            </a:r>
          </a:p>
          <a:p>
            <a:pPr marL="688975" lvl="1" indent="-227013">
              <a:spcAft>
                <a:spcPts val="600"/>
              </a:spcAft>
              <a:buClr>
                <a:srgbClr val="0038A8"/>
              </a:buClr>
              <a:buFont typeface="Wingdings" pitchFamily="2" charset="2"/>
              <a:buChar char="§"/>
            </a:pPr>
            <a:r>
              <a:rPr lang="en-US" sz="1600" dirty="0" smtClean="0"/>
              <a:t>Locate the earlier exercise, Evaluate Your Behavior, is there an area that could be improved?</a:t>
            </a:r>
          </a:p>
          <a:p>
            <a:pPr marL="690563" lvl="1" indent="-233363">
              <a:spcAft>
                <a:spcPts val="600"/>
              </a:spcAft>
              <a:buClr>
                <a:srgbClr val="0038A8"/>
              </a:buClr>
              <a:buFont typeface="Wingdings" pitchFamily="2" charset="2"/>
              <a:buChar char="§"/>
            </a:pPr>
            <a:r>
              <a:rPr lang="en-US" sz="1600" dirty="0" smtClean="0"/>
              <a:t>Do you have a Trusting relationship with your peers?  Direct reports?</a:t>
            </a:r>
          </a:p>
          <a:p>
            <a:pPr marL="690563" lvl="1" indent="-233363">
              <a:spcAft>
                <a:spcPts val="600"/>
              </a:spcAft>
              <a:buClr>
                <a:srgbClr val="0038A8"/>
              </a:buClr>
              <a:buFont typeface="Wingdings" pitchFamily="2" charset="2"/>
              <a:buChar char="§"/>
            </a:pPr>
            <a:r>
              <a:rPr lang="en-US" sz="1600" dirty="0" smtClean="0"/>
              <a:t>What can you do to improve the relationship(s)?</a:t>
            </a:r>
          </a:p>
          <a:p>
            <a:pPr marL="690563" lvl="1" indent="-233363">
              <a:spcAft>
                <a:spcPts val="600"/>
              </a:spcAft>
              <a:buClr>
                <a:srgbClr val="0038A8"/>
              </a:buClr>
              <a:buFont typeface="Wingdings" pitchFamily="2" charset="2"/>
              <a:buChar char="§"/>
            </a:pPr>
            <a:r>
              <a:rPr lang="en-US" sz="1600" dirty="0" smtClean="0"/>
              <a:t>Complete the Action Plan – Trust </a:t>
            </a:r>
          </a:p>
          <a:p>
            <a:pPr marL="690563" lvl="1" indent="-233363">
              <a:spcAft>
                <a:spcPts val="600"/>
              </a:spcAft>
              <a:buClr>
                <a:srgbClr val="0038A8"/>
              </a:buClr>
            </a:pPr>
            <a:endParaRPr lang="en-US" dirty="0" smtClean="0"/>
          </a:p>
        </p:txBody>
      </p:sp>
    </p:spTree>
    <p:custDataLst>
      <p:tags r:id="rId1"/>
    </p:custDataLst>
  </p:cSld>
  <p:clrMapOvr>
    <a:overrideClrMapping bg1="lt1" tx1="dk1" bg2="lt2" tx2="dk2" accent1="accent1" accent2="accent2" accent3="accent3" accent4="accent4" accent5="accent5" accent6="accent6" hlink="hlink" folHlink="folHlink"/>
  </p:clrMapOvr>
  <p:transition advTm="4258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45</a:t>
            </a:fld>
            <a:endParaRPr lang="en-US" kern="0" dirty="0">
              <a:solidFill>
                <a:sysClr val="windowText" lastClr="000000"/>
              </a:solidFill>
            </a:endParaRPr>
          </a:p>
        </p:txBody>
      </p:sp>
      <p:sp>
        <p:nvSpPr>
          <p:cNvPr id="9" name="Title 8"/>
          <p:cNvSpPr>
            <a:spLocks noGrp="1"/>
          </p:cNvSpPr>
          <p:nvPr>
            <p:ph type="title"/>
          </p:nvPr>
        </p:nvSpPr>
        <p:spPr/>
        <p:txBody>
          <a:bodyPr/>
          <a:lstStyle/>
          <a:p>
            <a:r>
              <a:rPr lang="en-US" dirty="0" smtClean="0"/>
              <a:t>	Rebuilding Trust:  What Did You Learn?</a:t>
            </a: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Knowledge Check</a:t>
            </a:r>
            <a:endParaRPr lang="en-US" sz="3000" baseline="60000" dirty="0" smtClean="0">
              <a:solidFill>
                <a:srgbClr val="0091B5"/>
              </a:solidFill>
              <a:latin typeface="Arial" pitchFamily="34" charset="0"/>
              <a:cs typeface="Arial" pitchFamily="34" charset="0"/>
            </a:endParaRPr>
          </a:p>
        </p:txBody>
      </p:sp>
      <p:sp>
        <p:nvSpPr>
          <p:cNvPr id="5" name="TextBox 4"/>
          <p:cNvSpPr txBox="1"/>
          <p:nvPr/>
        </p:nvSpPr>
        <p:spPr>
          <a:xfrm>
            <a:off x="236302" y="6309684"/>
            <a:ext cx="8427307" cy="200055"/>
          </a:xfrm>
          <a:prstGeom prst="rect">
            <a:avLst/>
          </a:prstGeom>
          <a:noFill/>
        </p:spPr>
        <p:txBody>
          <a:bodyPr wrap="none" rtlCol="0">
            <a:spAutoFit/>
          </a:bodyPr>
          <a:lstStyle/>
          <a:p>
            <a:r>
              <a:rPr lang="en-US" sz="700" baseline="30000" dirty="0" smtClean="0"/>
              <a:t>16</a:t>
            </a:r>
            <a:r>
              <a:rPr lang="en-US" sz="700" dirty="0" smtClean="0"/>
              <a:t>Knowledge Check questions are from Skillport. Web. Skillsoft Leadership Advantage: Building and Leading Teams 2.0. ID: sla_02_a23_sla_enus .  Accessed February 6, 2014. </a:t>
            </a:r>
            <a:r>
              <a:rPr lang="en-US" sz="700" dirty="0" smtClean="0">
                <a:latin typeface="Arial" pitchFamily="34" charset="0"/>
                <a:cs typeface="Arial" pitchFamily="34" charset="0"/>
              </a:rPr>
              <a:t>(</a:t>
            </a:r>
            <a:r>
              <a:rPr lang="en-US" sz="700" dirty="0" smtClean="0">
                <a:latin typeface="Arial" pitchFamily="34" charset="0"/>
                <a:cs typeface="Arial" pitchFamily="34" charset="0"/>
                <a:hlinkClick r:id="rId3"/>
              </a:rPr>
              <a:t>https://boeing.skillport.com/</a:t>
            </a:r>
            <a:r>
              <a:rPr lang="en-US" sz="700" dirty="0" smtClean="0"/>
              <a:t>) </a:t>
            </a:r>
          </a:p>
        </p:txBody>
      </p:sp>
    </p:spTree>
  </p:cSld>
  <p:clrMapOvr>
    <a:masterClrMapping/>
  </p:clrMapOvr>
  <p:transition advTm="1966"/>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46</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686800" cy="723275"/>
          </a:xfrm>
        </p:spPr>
        <p:txBody>
          <a:bodyPr lIns="91440" tIns="45720" rIns="91440" bIns="45720">
            <a:noAutofit/>
          </a:bodyPr>
          <a:lstStyle/>
          <a:p>
            <a:pPr marL="0" indent="0">
              <a:spcAft>
                <a:spcPts val="600"/>
              </a:spcAft>
              <a:buNone/>
            </a:pPr>
            <a:r>
              <a:rPr lang="en-US" sz="1800" dirty="0" smtClean="0">
                <a:latin typeface="Arial" pitchFamily="34" charset="0"/>
                <a:cs typeface="Arial" pitchFamily="34" charset="0"/>
              </a:rPr>
              <a:t>Question: </a:t>
            </a:r>
          </a:p>
          <a:p>
            <a:pPr marL="0" indent="0">
              <a:spcBef>
                <a:spcPts val="0"/>
              </a:spcBef>
              <a:spcAft>
                <a:spcPts val="600"/>
              </a:spcAft>
              <a:buNone/>
            </a:pPr>
            <a:r>
              <a:rPr lang="en-US" sz="1600" b="0" dirty="0" smtClean="0">
                <a:latin typeface="Arial" pitchFamily="34" charset="0"/>
                <a:cs typeface="Arial" pitchFamily="34" charset="0"/>
              </a:rPr>
              <a:t>Which acknowledgement and apology is the best for rebuilding Trust?</a:t>
            </a:r>
          </a:p>
          <a:p>
            <a:pPr marL="0" indent="0">
              <a:spcBef>
                <a:spcPts val="0"/>
              </a:spcBef>
              <a:spcAft>
                <a:spcPts val="600"/>
              </a:spcAft>
              <a:buNone/>
            </a:pPr>
            <a:endParaRPr lang="en-US" sz="1600" b="0" dirty="0" smtClean="0">
              <a:latin typeface="Arial" pitchFamily="34" charset="0"/>
              <a:cs typeface="Arial" pitchFamily="34" charset="0"/>
            </a:endParaRPr>
          </a:p>
          <a:p>
            <a:pPr marL="0" indent="0">
              <a:spcBef>
                <a:spcPts val="0"/>
              </a:spcBef>
              <a:spcAft>
                <a:spcPts val="600"/>
              </a:spcAft>
              <a:buNone/>
            </a:pPr>
            <a:r>
              <a:rPr lang="en-US" sz="1600" b="0" dirty="0" smtClean="0">
                <a:latin typeface="Arial" pitchFamily="34" charset="0"/>
                <a:cs typeface="Arial" pitchFamily="34" charset="0"/>
              </a:rPr>
              <a:t>Choose the best option.</a:t>
            </a:r>
          </a:p>
          <a:p>
            <a:pPr marL="574675" indent="-349250">
              <a:buClr>
                <a:srgbClr val="0038A8"/>
              </a:buClr>
              <a:buFont typeface="+mj-lt"/>
              <a:buAutoNum type="arabicParenR"/>
            </a:pPr>
            <a:r>
              <a:rPr lang="en-US" sz="1600" b="0" dirty="0" smtClean="0"/>
              <a:t>“I know I’ve missed meetings three times without any advance notice.  I understand this has caused you to question if I care about this project.  I know this has damaged our working relationship and I apologize for treating you poorly and failing to give our task its due.  In the future, I’ll keep the appointments I make with you or give you adequate notice.”</a:t>
            </a:r>
          </a:p>
          <a:p>
            <a:pPr marL="574675" indent="-349250">
              <a:buClr>
                <a:srgbClr val="0038A8"/>
              </a:buClr>
              <a:buFont typeface="+mj-lt"/>
              <a:buAutoNum type="arabicParenR"/>
            </a:pPr>
            <a:r>
              <a:rPr lang="en-US" sz="1600" b="0" dirty="0" smtClean="0"/>
              <a:t>“I know I’ve missed meetings a few times and that you’re probably thinking I don’t care about this project.  That’s not true – I really do value our relationship and the work we’re doing.  From your point of view, I’ve betrayed your trust, and I just want you to know that was never my intention.  I hope we can put this behind us and move forward.”</a:t>
            </a:r>
          </a:p>
          <a:p>
            <a:pPr marL="574675" indent="-349250">
              <a:buClr>
                <a:srgbClr val="0038A8"/>
              </a:buClr>
              <a:buFont typeface="+mj-lt"/>
              <a:buAutoNum type="arabicParenR"/>
            </a:pPr>
            <a:r>
              <a:rPr lang="en-US" sz="1600" b="0" dirty="0" smtClean="0"/>
              <a:t>“I realize that I’ve missed meetings three times without giving you any advance notice, and that’s wrong.  I understand you feel betrayed.  I’m sorry.  I’ll make every effort in the future to make sure this doesn’t happen again.”</a:t>
            </a:r>
            <a:endParaRPr lang="en-US" sz="1600" b="0" dirty="0"/>
          </a:p>
        </p:txBody>
      </p:sp>
      <p:sp>
        <p:nvSpPr>
          <p:cNvPr id="7" name="Title 6"/>
          <p:cNvSpPr>
            <a:spLocks noGrp="1"/>
          </p:cNvSpPr>
          <p:nvPr>
            <p:ph type="title"/>
          </p:nvPr>
        </p:nvSpPr>
        <p:spPr/>
        <p:txBody>
          <a:bodyPr/>
          <a:lstStyle/>
          <a:p>
            <a:r>
              <a:rPr lang="en-US" dirty="0" smtClean="0"/>
              <a:t>	Rebuilding Trust:  What Did You Learn?</a:t>
            </a:r>
            <a:endParaRPr lang="en-US" dirty="0"/>
          </a:p>
        </p:txBody>
      </p:sp>
      <p:sp>
        <p:nvSpPr>
          <p:cNvPr id="6" name="TextBox 5"/>
          <p:cNvSpPr txBox="1"/>
          <p:nvPr/>
        </p:nvSpPr>
        <p:spPr>
          <a:xfrm>
            <a:off x="228600" y="5906869"/>
            <a:ext cx="2249334" cy="646331"/>
          </a:xfrm>
          <a:prstGeom prst="rect">
            <a:avLst/>
          </a:prstGeom>
          <a:noFill/>
        </p:spPr>
        <p:txBody>
          <a:bodyPr wrap="squar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#1</a:t>
            </a:r>
          </a:p>
          <a:p>
            <a:endParaRPr lang="en-US" dirty="0"/>
          </a:p>
        </p:txBody>
      </p:sp>
    </p:spTree>
    <p:custDataLst>
      <p:tags r:id="rId1"/>
    </p:custDataLst>
  </p:cSld>
  <p:clrMapOvr>
    <a:masterClrMapping/>
  </p:clrMapOvr>
  <p:transition advTm="3862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47</a:t>
            </a:fld>
            <a:endParaRPr lang="en-US" kern="0" dirty="0">
              <a:solidFill>
                <a:sysClr val="windowText" lastClr="000000"/>
              </a:solidFill>
            </a:endParaRPr>
          </a:p>
        </p:txBody>
      </p:sp>
      <p:sp>
        <p:nvSpPr>
          <p:cNvPr id="3" name="Content Placeholder 2"/>
          <p:cNvSpPr>
            <a:spLocks noGrp="1"/>
          </p:cNvSpPr>
          <p:nvPr>
            <p:ph type="body" sz="quarter" idx="11"/>
          </p:nvPr>
        </p:nvSpPr>
        <p:spPr/>
        <p:txBody>
          <a:bodyPr lIns="91440" tIns="45720" rIns="91440" bIns="45720">
            <a:noAutofit/>
          </a:bodyPr>
          <a:lstStyle/>
          <a:p>
            <a:pPr marL="0" indent="0">
              <a:buNone/>
            </a:pPr>
            <a:r>
              <a:rPr lang="en-US" dirty="0" smtClean="0">
                <a:latin typeface="Arial" pitchFamily="34" charset="0"/>
                <a:cs typeface="Arial" pitchFamily="34" charset="0"/>
              </a:rPr>
              <a:t>Question:</a:t>
            </a:r>
          </a:p>
          <a:p>
            <a:pPr marL="0" indent="0">
              <a:spcBef>
                <a:spcPts val="0"/>
              </a:spcBef>
              <a:spcAft>
                <a:spcPts val="600"/>
              </a:spcAft>
              <a:buNone/>
            </a:pPr>
            <a:r>
              <a:rPr lang="en-US" sz="1600" b="0" dirty="0" smtClean="0">
                <a:latin typeface="Arial" pitchFamily="34" charset="0"/>
                <a:cs typeface="Arial" pitchFamily="34" charset="0"/>
              </a:rPr>
              <a:t>You’ve betrayed a coworker’s trust by going behind his back and dealing directly with his boss.  What should you do to rebuild trust with your coworker?</a:t>
            </a:r>
          </a:p>
          <a:p>
            <a:pPr marL="0" indent="0">
              <a:spcBef>
                <a:spcPts val="0"/>
              </a:spcBef>
              <a:spcAft>
                <a:spcPts val="600"/>
              </a:spcAft>
              <a:buNone/>
            </a:pPr>
            <a:endParaRPr lang="en-US" sz="1600" b="0" dirty="0" smtClean="0">
              <a:latin typeface="Arial" pitchFamily="34" charset="0"/>
              <a:cs typeface="Arial" pitchFamily="34" charset="0"/>
            </a:endParaRPr>
          </a:p>
          <a:p>
            <a:pPr marL="0" indent="0"/>
            <a:r>
              <a:rPr lang="en-US" sz="1600" b="0" dirty="0" smtClean="0">
                <a:latin typeface="Arial" pitchFamily="34" charset="0"/>
                <a:cs typeface="Arial" pitchFamily="34" charset="0"/>
              </a:rPr>
              <a:t>Choose more than one option.</a:t>
            </a:r>
          </a:p>
          <a:p>
            <a:pPr marL="574675" indent="-349250">
              <a:buClr>
                <a:srgbClr val="0038A8"/>
              </a:buClr>
              <a:buFont typeface="+mj-lt"/>
              <a:buAutoNum type="arabicParenR"/>
            </a:pPr>
            <a:r>
              <a:rPr lang="en-US" sz="1600" b="0" dirty="0" smtClean="0"/>
              <a:t>Tell him you’re sorry he’s upset, and explain you didn’t think he would mind</a:t>
            </a:r>
          </a:p>
          <a:p>
            <a:pPr marL="574675" indent="-349250">
              <a:buClr>
                <a:srgbClr val="0038A8"/>
              </a:buClr>
              <a:buFont typeface="+mj-lt"/>
              <a:buAutoNum type="arabicParenR"/>
            </a:pPr>
            <a:r>
              <a:rPr lang="en-US" sz="1600" b="0" dirty="0" smtClean="0"/>
              <a:t>Offer to explain to his boss why you did what you did and promise to speak directly to him, rather than his boss, in the future</a:t>
            </a:r>
          </a:p>
          <a:p>
            <a:pPr marL="574675" indent="-349250">
              <a:buClr>
                <a:srgbClr val="0038A8"/>
              </a:buClr>
              <a:buFont typeface="+mj-lt"/>
              <a:buAutoNum type="arabicParenR"/>
            </a:pPr>
            <a:r>
              <a:rPr lang="en-US" sz="1600" b="0" dirty="0" smtClean="0"/>
              <a:t>Tell him that if you’d known it would cause him embarrassment, you wouldn’t have done it</a:t>
            </a:r>
          </a:p>
          <a:p>
            <a:pPr marL="574675" indent="-349250">
              <a:buClr>
                <a:srgbClr val="0038A8"/>
              </a:buClr>
              <a:buFont typeface="+mj-lt"/>
              <a:buAutoNum type="arabicParenR"/>
            </a:pPr>
            <a:r>
              <a:rPr lang="en-US" sz="1600" b="0" dirty="0" smtClean="0"/>
              <a:t>Say you’re sorry for betraying him this way and that you greatly value your relationship</a:t>
            </a:r>
          </a:p>
          <a:p>
            <a:pPr marL="574675" indent="-349250">
              <a:buClr>
                <a:srgbClr val="0038A8"/>
              </a:buClr>
              <a:buFont typeface="+mj-lt"/>
              <a:buAutoNum type="arabicParenR"/>
            </a:pPr>
            <a:r>
              <a:rPr lang="en-US" sz="1600" b="0" dirty="0" smtClean="0"/>
              <a:t>Say that at the time it seemed harmless, but after thinking it through, you realize that it may have been inappropriate and caused him great embarrassment</a:t>
            </a:r>
          </a:p>
        </p:txBody>
      </p:sp>
      <p:sp>
        <p:nvSpPr>
          <p:cNvPr id="9" name="Title 6"/>
          <p:cNvSpPr>
            <a:spLocks noGrp="1"/>
          </p:cNvSpPr>
          <p:nvPr>
            <p:ph type="title"/>
          </p:nvPr>
        </p:nvSpPr>
        <p:spPr/>
        <p:txBody>
          <a:bodyPr/>
          <a:lstStyle/>
          <a:p>
            <a:r>
              <a:rPr lang="en-US" dirty="0" smtClean="0"/>
              <a:t>	Rebuilding Trust:  What Did You Learn?</a:t>
            </a:r>
            <a:endParaRPr lang="en-US" dirty="0"/>
          </a:p>
        </p:txBody>
      </p:sp>
      <p:sp>
        <p:nvSpPr>
          <p:cNvPr id="5" name="TextBox 4"/>
          <p:cNvSpPr txBox="1"/>
          <p:nvPr/>
        </p:nvSpPr>
        <p:spPr>
          <a:xfrm>
            <a:off x="228600" y="5906869"/>
            <a:ext cx="2249334" cy="646331"/>
          </a:xfrm>
          <a:prstGeom prst="rect">
            <a:avLst/>
          </a:prstGeom>
          <a:noFill/>
        </p:spPr>
        <p:txBody>
          <a:bodyPr wrap="squar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#2, #4, #5</a:t>
            </a:r>
          </a:p>
          <a:p>
            <a:endParaRPr lang="en-US" dirty="0"/>
          </a:p>
        </p:txBody>
      </p:sp>
    </p:spTree>
    <p:custDataLst>
      <p:tags r:id="rId1"/>
    </p:custDataLst>
  </p:cSld>
  <p:clrMapOvr>
    <a:masterClrMapping/>
  </p:clrMapOvr>
  <p:transition advTm="28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48</a:t>
            </a:fld>
            <a:endParaRPr lang="en-US" kern="0" dirty="0">
              <a:solidFill>
                <a:sysClr val="windowText" lastClr="000000"/>
              </a:solidFill>
            </a:endParaRPr>
          </a:p>
        </p:txBody>
      </p:sp>
      <p:sp>
        <p:nvSpPr>
          <p:cNvPr id="3" name="Content Placeholder 2"/>
          <p:cNvSpPr>
            <a:spLocks noGrp="1"/>
          </p:cNvSpPr>
          <p:nvPr>
            <p:ph type="body" sz="quarter" idx="11"/>
          </p:nvPr>
        </p:nvSpPr>
        <p:spPr>
          <a:noFill/>
          <a:ln w="9525">
            <a:noFill/>
            <a:miter lim="800000"/>
            <a:headEnd/>
            <a:tailEnd/>
          </a:ln>
        </p:spPr>
        <p:txBody>
          <a:bodyPr vert="horz" wrap="square" lIns="91440" tIns="45720" rIns="91440" bIns="45720" numCol="1" anchor="t" anchorCtr="0" compatLnSpc="1">
            <a:prstTxWarp prst="textNoShape">
              <a:avLst/>
            </a:prstTxWarp>
            <a:noAutofit/>
          </a:bodyPr>
          <a:lstStyle/>
          <a:p>
            <a:pPr marL="0" indent="0">
              <a:buNone/>
            </a:pPr>
            <a:r>
              <a:rPr lang="en-US" dirty="0" smtClean="0">
                <a:latin typeface="Arial" pitchFamily="34" charset="0"/>
                <a:cs typeface="Arial" pitchFamily="34" charset="0"/>
              </a:rPr>
              <a:t>Question:</a:t>
            </a:r>
          </a:p>
          <a:p>
            <a:pPr marL="0" indent="0"/>
            <a:r>
              <a:rPr lang="en-US" b="0" dirty="0" smtClean="0">
                <a:latin typeface="Arial" pitchFamily="34" charset="0"/>
                <a:cs typeface="Arial" pitchFamily="34" charset="0"/>
              </a:rPr>
              <a:t>What benefits can you reap from healing from betrayal?</a:t>
            </a:r>
          </a:p>
          <a:p>
            <a:pPr marL="0" indent="0">
              <a:buNone/>
            </a:pPr>
            <a:endParaRPr lang="en-US" dirty="0" smtClean="0">
              <a:latin typeface="Arial" pitchFamily="34" charset="0"/>
              <a:cs typeface="Arial" pitchFamily="34" charset="0"/>
            </a:endParaRPr>
          </a:p>
          <a:p>
            <a:pPr marL="0" indent="0">
              <a:buNone/>
            </a:pPr>
            <a:r>
              <a:rPr lang="en-US" b="0" dirty="0" smtClean="0">
                <a:latin typeface="Arial" pitchFamily="34" charset="0"/>
                <a:cs typeface="Arial" pitchFamily="34" charset="0"/>
              </a:rPr>
              <a:t>Choose more than one option.</a:t>
            </a:r>
          </a:p>
          <a:p>
            <a:pPr marL="574675" indent="-349250">
              <a:buClr>
                <a:srgbClr val="0038A8"/>
              </a:buClr>
              <a:buFont typeface="+mj-lt"/>
              <a:buAutoNum type="arabicParenR"/>
            </a:pPr>
            <a:r>
              <a:rPr lang="en-US" b="0" dirty="0" smtClean="0">
                <a:latin typeface="Arial" pitchFamily="34" charset="0"/>
                <a:cs typeface="Arial" pitchFamily="34" charset="0"/>
              </a:rPr>
              <a:t>Restoring your ability to trust</a:t>
            </a:r>
          </a:p>
          <a:p>
            <a:pPr marL="574675" indent="-349250">
              <a:buClr>
                <a:srgbClr val="0038A8"/>
              </a:buClr>
              <a:buFont typeface="+mj-lt"/>
              <a:buAutoNum type="arabicParenR"/>
            </a:pPr>
            <a:r>
              <a:rPr lang="en-US" b="0" dirty="0" smtClean="0">
                <a:latin typeface="Arial" pitchFamily="34" charset="0"/>
                <a:cs typeface="Arial" pitchFamily="34" charset="0"/>
              </a:rPr>
              <a:t>Forgetting the hurt done to you</a:t>
            </a:r>
          </a:p>
          <a:p>
            <a:pPr marL="574675" indent="-349250">
              <a:buClr>
                <a:srgbClr val="0038A8"/>
              </a:buClr>
              <a:buFont typeface="+mj-lt"/>
              <a:buAutoNum type="arabicParenR"/>
            </a:pPr>
            <a:r>
              <a:rPr lang="en-US" b="0" dirty="0" smtClean="0">
                <a:latin typeface="Arial" pitchFamily="34" charset="0"/>
                <a:cs typeface="Arial" pitchFamily="34" charset="0"/>
              </a:rPr>
              <a:t>Restoring a working relationship with the betrayer</a:t>
            </a:r>
          </a:p>
          <a:p>
            <a:pPr marL="574675" indent="-349250">
              <a:buClr>
                <a:srgbClr val="0038A8"/>
              </a:buClr>
              <a:buFont typeface="+mj-lt"/>
              <a:buAutoNum type="arabicParenR"/>
            </a:pPr>
            <a:r>
              <a:rPr lang="en-US" b="0" dirty="0" smtClean="0">
                <a:latin typeface="Arial" pitchFamily="34" charset="0"/>
                <a:cs typeface="Arial" pitchFamily="34" charset="0"/>
              </a:rPr>
              <a:t>Opening up future opportunities</a:t>
            </a:r>
          </a:p>
          <a:p>
            <a:pPr marL="574675" indent="-349250">
              <a:buClr>
                <a:srgbClr val="0038A8"/>
              </a:buClr>
              <a:buFont typeface="+mj-lt"/>
              <a:buAutoNum type="arabicParenR"/>
            </a:pPr>
            <a:r>
              <a:rPr lang="en-US" b="0" dirty="0" smtClean="0">
                <a:latin typeface="Arial" pitchFamily="34" charset="0"/>
                <a:cs typeface="Arial" pitchFamily="34" charset="0"/>
              </a:rPr>
              <a:t>Improving your understanding of relationships</a:t>
            </a:r>
          </a:p>
          <a:p>
            <a:pPr marL="574675" indent="-349250">
              <a:buClr>
                <a:srgbClr val="0038A8"/>
              </a:buClr>
              <a:buFont typeface="+mj-lt"/>
              <a:buAutoNum type="arabicParenR"/>
            </a:pPr>
            <a:endParaRPr lang="en-US" dirty="0" smtClean="0">
              <a:latin typeface="Arial" pitchFamily="34" charset="0"/>
              <a:cs typeface="Arial" pitchFamily="34" charset="0"/>
            </a:endParaRPr>
          </a:p>
        </p:txBody>
      </p:sp>
      <p:sp>
        <p:nvSpPr>
          <p:cNvPr id="9" name="Title 6"/>
          <p:cNvSpPr>
            <a:spLocks noGrp="1"/>
          </p:cNvSpPr>
          <p:nvPr>
            <p:ph type="title"/>
          </p:nvPr>
        </p:nvSpPr>
        <p:spPr/>
        <p:txBody>
          <a:bodyPr/>
          <a:lstStyle/>
          <a:p>
            <a:r>
              <a:rPr lang="en-US" dirty="0" smtClean="0"/>
              <a:t>	Rebuilding Trust:  What Did You Learn?</a:t>
            </a:r>
            <a:endParaRPr lang="en-US" dirty="0"/>
          </a:p>
        </p:txBody>
      </p:sp>
      <p:sp>
        <p:nvSpPr>
          <p:cNvPr id="7" name="TextBox 6"/>
          <p:cNvSpPr txBox="1"/>
          <p:nvPr/>
        </p:nvSpPr>
        <p:spPr>
          <a:xfrm>
            <a:off x="228600" y="5906869"/>
            <a:ext cx="2895600" cy="417731"/>
          </a:xfrm>
          <a:prstGeom prst="rect">
            <a:avLst/>
          </a:prstGeom>
          <a:noFill/>
        </p:spPr>
        <p:txBody>
          <a:bodyPr wrap="none" rtlCol="0">
            <a:noAutofit/>
          </a:bodyPr>
          <a:lstStyle/>
          <a:p>
            <a:r>
              <a:rPr lang="en-US" b="1" dirty="0" smtClean="0">
                <a:latin typeface="Arial" pitchFamily="34" charset="0"/>
                <a:cs typeface="Arial" pitchFamily="34" charset="0"/>
              </a:rPr>
              <a:t>Answer:  </a:t>
            </a:r>
            <a:r>
              <a:rPr lang="en-US" dirty="0" smtClean="0">
                <a:latin typeface="Arial" pitchFamily="34" charset="0"/>
                <a:cs typeface="Arial" pitchFamily="34" charset="0"/>
              </a:rPr>
              <a:t>#1, #3, #4, #5</a:t>
            </a:r>
          </a:p>
          <a:p>
            <a:endParaRPr lang="en-US" dirty="0"/>
          </a:p>
        </p:txBody>
      </p:sp>
    </p:spTree>
    <p:custDataLst>
      <p:tags r:id="rId1"/>
    </p:custDataLst>
  </p:cSld>
  <p:clrMapOvr>
    <a:masterClrMapping/>
  </p:clrMapOvr>
  <p:transition advTm="1716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49</a:t>
            </a:fld>
            <a:endParaRPr lang="en-US" kern="0" dirty="0">
              <a:solidFill>
                <a:sysClr val="windowText" lastClr="000000"/>
              </a:solidFill>
            </a:endParaRPr>
          </a:p>
        </p:txBody>
      </p:sp>
      <p:sp>
        <p:nvSpPr>
          <p:cNvPr id="7" name="Title 6"/>
          <p:cNvSpPr>
            <a:spLocks noGrp="1"/>
          </p:cNvSpPr>
          <p:nvPr>
            <p:ph type="title"/>
          </p:nvPr>
        </p:nvSpPr>
        <p:spPr/>
        <p:txBody>
          <a:bodyPr/>
          <a:lstStyle/>
          <a:p>
            <a:r>
              <a:rPr lang="en-US" dirty="0" smtClean="0"/>
              <a:t>	Trust Case Studies</a:t>
            </a:r>
            <a:endParaRPr lang="en-US" dirty="0"/>
          </a:p>
        </p:txBody>
      </p:sp>
      <p:sp>
        <p:nvSpPr>
          <p:cNvPr id="8" name="Title 1"/>
          <p:cNvSpPr txBox="1">
            <a:spLocks/>
          </p:cNvSpPr>
          <p:nvPr/>
        </p:nvSpPr>
        <p:spPr>
          <a:xfrm>
            <a:off x="0" y="3172968"/>
            <a:ext cx="9144000" cy="114300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Case Studies</a:t>
            </a:r>
            <a:endParaRPr lang="en-US" sz="3000" baseline="60000" dirty="0" smtClean="0">
              <a:solidFill>
                <a:srgbClr val="0091B5"/>
              </a:solidFill>
              <a:latin typeface="Arial" pitchFamily="34" charset="0"/>
              <a:cs typeface="Arial" pitchFamily="34" charset="0"/>
            </a:endParaRPr>
          </a:p>
        </p:txBody>
      </p:sp>
    </p:spTree>
  </p:cSld>
  <p:clrMapOvr>
    <a:masterClrMapping/>
  </p:clrMapOvr>
  <p:transition advTm="2964"/>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5</a:t>
            </a:fld>
            <a:endParaRPr lang="en-US" kern="0" dirty="0">
              <a:solidFill>
                <a:sysClr val="windowText" lastClr="000000"/>
              </a:solidFill>
            </a:endParaRPr>
          </a:p>
        </p:txBody>
      </p:sp>
      <p:sp>
        <p:nvSpPr>
          <p:cNvPr id="7" name="Text Placeholder 6"/>
          <p:cNvSpPr>
            <a:spLocks noGrp="1"/>
          </p:cNvSpPr>
          <p:nvPr>
            <p:ph type="body" sz="quarter" idx="11"/>
          </p:nvPr>
        </p:nvSpPr>
        <p:spPr/>
        <p:txBody>
          <a:bodyPr/>
          <a:lstStyle/>
          <a:p>
            <a:pPr lvl="0"/>
            <a:r>
              <a:rPr lang="en-US" dirty="0" smtClean="0">
                <a:latin typeface="Arial" pitchFamily="34" charset="0"/>
                <a:cs typeface="Arial" pitchFamily="34" charset="0"/>
              </a:rPr>
              <a:t>Objectives</a:t>
            </a:r>
          </a:p>
        </p:txBody>
      </p:sp>
      <p:sp>
        <p:nvSpPr>
          <p:cNvPr id="10" name="Title 9"/>
          <p:cNvSpPr>
            <a:spLocks noGrp="1"/>
          </p:cNvSpPr>
          <p:nvPr>
            <p:ph type="title"/>
          </p:nvPr>
        </p:nvSpPr>
        <p:spPr/>
        <p:txBody>
          <a:bodyPr/>
          <a:lstStyle/>
          <a:p>
            <a:r>
              <a:rPr lang="en-US" dirty="0" smtClean="0"/>
              <a:t>	Trust:  Objectives</a:t>
            </a:r>
            <a:endParaRPr lang="en-US" dirty="0"/>
          </a:p>
        </p:txBody>
      </p:sp>
    </p:spTree>
  </p:cSld>
  <p:clrMapOvr>
    <a:masterClrMapping/>
  </p:clrMapOvr>
  <p:transition advTm="156"/>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50</a:t>
            </a:fld>
            <a:endParaRPr lang="en-US" kern="0" dirty="0">
              <a:solidFill>
                <a:sysClr val="windowText" lastClr="000000"/>
              </a:solidFill>
            </a:endParaRPr>
          </a:p>
        </p:txBody>
      </p:sp>
      <p:sp>
        <p:nvSpPr>
          <p:cNvPr id="3" name="Content Placeholder 2"/>
          <p:cNvSpPr>
            <a:spLocks noGrp="1"/>
          </p:cNvSpPr>
          <p:nvPr>
            <p:ph type="body" sz="quarter" idx="11"/>
          </p:nvPr>
        </p:nvSpPr>
        <p:spPr/>
        <p:txBody>
          <a:bodyPr lIns="91440" tIns="45720" rIns="91440" bIns="45720">
            <a:noAutofit/>
          </a:bodyPr>
          <a:lstStyle/>
          <a:p>
            <a:pPr marL="0" indent="0">
              <a:spcBef>
                <a:spcPts val="0"/>
              </a:spcBef>
              <a:spcAft>
                <a:spcPts val="600"/>
              </a:spcAft>
              <a:buNone/>
            </a:pPr>
            <a:r>
              <a:rPr lang="en-US" sz="2000" dirty="0" smtClean="0">
                <a:latin typeface="Arial" pitchFamily="34" charset="0"/>
                <a:cs typeface="Arial" pitchFamily="34" charset="0"/>
              </a:rPr>
              <a:t>Case Study A</a:t>
            </a:r>
          </a:p>
          <a:p>
            <a:pPr marL="0" indent="0">
              <a:spcBef>
                <a:spcPts val="0"/>
              </a:spcBef>
              <a:spcAft>
                <a:spcPts val="600"/>
              </a:spcAft>
              <a:buNone/>
            </a:pPr>
            <a:endParaRPr lang="en-US" sz="2000" b="0" dirty="0" smtClean="0">
              <a:latin typeface="Arial" pitchFamily="34" charset="0"/>
              <a:cs typeface="Arial" pitchFamily="34" charset="0"/>
            </a:endParaRPr>
          </a:p>
          <a:p>
            <a:pPr marL="0" indent="0">
              <a:spcBef>
                <a:spcPts val="0"/>
              </a:spcBef>
              <a:spcAft>
                <a:spcPts val="600"/>
              </a:spcAft>
              <a:buNone/>
            </a:pPr>
            <a:r>
              <a:rPr lang="en-US" sz="2000" b="0" dirty="0" smtClean="0">
                <a:latin typeface="Arial" pitchFamily="34" charset="0"/>
                <a:cs typeface="Arial" pitchFamily="34" charset="0"/>
              </a:rPr>
              <a:t>Imagine you work as a sales representative at an auto dealership.  Misha, one of your coworkers, has just found out that you revealed something she told you in confidence.  Now the information is all over the company, Misha is feeling embarrassed, angry, and betrayed.  </a:t>
            </a:r>
          </a:p>
          <a:p>
            <a:pPr marL="0" indent="0">
              <a:spcBef>
                <a:spcPts val="0"/>
              </a:spcBef>
              <a:spcAft>
                <a:spcPts val="600"/>
              </a:spcAft>
              <a:buNone/>
            </a:pPr>
            <a:endParaRPr lang="en-US" sz="2000" b="0" dirty="0" smtClean="0">
              <a:latin typeface="Arial" pitchFamily="34" charset="0"/>
              <a:cs typeface="Arial" pitchFamily="34" charset="0"/>
            </a:endParaRPr>
          </a:p>
          <a:p>
            <a:pPr marL="0" indent="0">
              <a:spcBef>
                <a:spcPts val="0"/>
              </a:spcBef>
              <a:spcAft>
                <a:spcPts val="600"/>
              </a:spcAft>
              <a:buNone/>
            </a:pPr>
            <a:r>
              <a:rPr lang="en-US" sz="2000" b="0" dirty="0" smtClean="0">
                <a:latin typeface="Arial" pitchFamily="34" charset="0"/>
                <a:cs typeface="Arial" pitchFamily="34" charset="0"/>
              </a:rPr>
              <a:t>You and Misha were good friends and worked well together, but now your relationship is strained and awkward.  As soon as possible, you meet privately with Misha to discuss the betrayal issue in hopes of rebuilding the trust in your relationship.</a:t>
            </a:r>
          </a:p>
          <a:p>
            <a:pPr marL="0" indent="0">
              <a:buNone/>
            </a:pPr>
            <a:endParaRPr lang="en-US" sz="2000" b="0" dirty="0" smtClean="0">
              <a:latin typeface="Arial" pitchFamily="34" charset="0"/>
              <a:cs typeface="Arial" pitchFamily="34" charset="0"/>
            </a:endParaRPr>
          </a:p>
          <a:p>
            <a:pPr marL="0" indent="0">
              <a:buNone/>
            </a:pPr>
            <a:endParaRPr lang="en-US" sz="2000" b="0" dirty="0" smtClean="0">
              <a:latin typeface="Arial" pitchFamily="34" charset="0"/>
              <a:cs typeface="Arial" pitchFamily="34" charset="0"/>
            </a:endParaRPr>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TextBox 5"/>
          <p:cNvSpPr txBox="1"/>
          <p:nvPr/>
        </p:nvSpPr>
        <p:spPr>
          <a:xfrm>
            <a:off x="236302" y="6309684"/>
            <a:ext cx="8907698" cy="200055"/>
          </a:xfrm>
          <a:prstGeom prst="rect">
            <a:avLst/>
          </a:prstGeom>
          <a:noFill/>
        </p:spPr>
        <p:txBody>
          <a:bodyPr wrap="square" rtlCol="0">
            <a:spAutoFit/>
          </a:bodyPr>
          <a:lstStyle/>
          <a:p>
            <a:r>
              <a:rPr lang="en-US" sz="700" baseline="30000" dirty="0" smtClean="0"/>
              <a:t>17</a:t>
            </a:r>
            <a:r>
              <a:rPr lang="en-US" sz="700" dirty="0" smtClean="0"/>
              <a:t>Skillport. (2012). Course: Rebuilding Trust. Topic: </a:t>
            </a:r>
            <a:r>
              <a:rPr lang="en-US" sz="700" i="1" dirty="0" smtClean="0"/>
              <a:t>Practice:  Rebuilding Trust If You’ve Betrayed It. Case Study.</a:t>
            </a:r>
            <a:r>
              <a:rPr lang="en-US" sz="700" dirty="0" smtClean="0"/>
              <a:t> ID: pd_15_a02_bs_enus. Skillport. Web. </a:t>
            </a:r>
            <a:r>
              <a:rPr lang="en-US" sz="700" dirty="0" smtClean="0">
                <a:latin typeface="Arial" pitchFamily="34" charset="0"/>
                <a:cs typeface="Arial" pitchFamily="34" charset="0"/>
              </a:rPr>
              <a:t>Accessed February 6, 2014. (</a:t>
            </a:r>
            <a:r>
              <a:rPr lang="en-US" sz="700" dirty="0" smtClean="0"/>
              <a:t>https://boeing.skillport.com/)</a:t>
            </a:r>
          </a:p>
        </p:txBody>
      </p:sp>
      <p:sp>
        <p:nvSpPr>
          <p:cNvPr id="7" name="TextBox 6"/>
          <p:cNvSpPr txBox="1"/>
          <p:nvPr/>
        </p:nvSpPr>
        <p:spPr>
          <a:xfrm>
            <a:off x="4114800" y="1752600"/>
            <a:ext cx="184731" cy="369332"/>
          </a:xfrm>
          <a:prstGeom prst="rect">
            <a:avLst/>
          </a:prstGeom>
          <a:noFill/>
        </p:spPr>
        <p:txBody>
          <a:bodyPr wrap="none" rtlCol="0">
            <a:spAutoFit/>
          </a:bodyPr>
          <a:lstStyle/>
          <a:p>
            <a:endParaRPr lang="en-US" i="1" dirty="0" smtClean="0">
              <a:solidFill>
                <a:srgbClr val="C00000"/>
              </a:solidFill>
              <a:latin typeface="Adobe Caslon Pro Bold" pitchFamily="18"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51</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077200" cy="723275"/>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Case Study A – Question 1:</a:t>
            </a:r>
          </a:p>
          <a:p>
            <a:pPr marL="0" indent="0">
              <a:spcBef>
                <a:spcPts val="0"/>
              </a:spcBef>
              <a:spcAft>
                <a:spcPts val="600"/>
              </a:spcAft>
              <a:buNone/>
            </a:pPr>
            <a:r>
              <a:rPr lang="en-US" sz="1600" b="0" dirty="0" smtClean="0">
                <a:latin typeface="Arial" pitchFamily="34" charset="0"/>
                <a:cs typeface="Arial" pitchFamily="34" charset="0"/>
              </a:rPr>
              <a:t>Which of the following statements reflect a good start to begin the healing process?</a:t>
            </a:r>
          </a:p>
          <a:p>
            <a:pPr marL="0" indent="0">
              <a:spcAft>
                <a:spcPts val="0"/>
              </a:spcAft>
            </a:pPr>
            <a:endParaRPr lang="en-US" sz="800" b="0" dirty="0" smtClean="0">
              <a:latin typeface="Arial" pitchFamily="34" charset="0"/>
              <a:cs typeface="Arial" pitchFamily="34" charset="0"/>
            </a:endParaRPr>
          </a:p>
          <a:p>
            <a:pPr marL="0" indent="0"/>
            <a:r>
              <a:rPr lang="en-US" sz="1600" b="0" dirty="0" smtClean="0">
                <a:latin typeface="Arial" pitchFamily="34" charset="0"/>
                <a:cs typeface="Arial" pitchFamily="34" charset="0"/>
              </a:rPr>
              <a:t>Choose the best option.</a:t>
            </a:r>
          </a:p>
          <a:p>
            <a:pPr marL="574675" indent="-349250">
              <a:buClr>
                <a:srgbClr val="0038A8"/>
              </a:buClr>
              <a:buFont typeface="+mj-lt"/>
              <a:buAutoNum type="arabicParenR"/>
            </a:pPr>
            <a:r>
              <a:rPr lang="en-US" sz="1600" b="0" dirty="0" smtClean="0"/>
              <a:t>“I know you felt betrayed.  I broadcasted something you considered private and I probably should’ve known not to spread it around.  I’m sorry if I misjudged the situation, please know that I never intended to damage our relationship.  We’ve been good friends and I hope someday you’ll trust me again.”</a:t>
            </a:r>
          </a:p>
          <a:p>
            <a:pPr marL="574675" indent="-349250">
              <a:buClr>
                <a:srgbClr val="0038A8"/>
              </a:buClr>
              <a:buFont typeface="+mj-lt"/>
              <a:buAutoNum type="arabicParenR"/>
            </a:pPr>
            <a:r>
              <a:rPr lang="en-US" sz="1600" b="0" dirty="0" smtClean="0"/>
              <a:t>“I now realize that I spread your private business all over the office by gossiping.  I had no idea this would happen, and I’m sure that you understand that from my point of view it wasn’t clear that this was confidential.  I hope you can forgive me for this mistake and that we can get back to the way things used to be.”</a:t>
            </a:r>
          </a:p>
          <a:p>
            <a:pPr marL="574675" indent="-349250">
              <a:buClr>
                <a:srgbClr val="0038A8"/>
              </a:buClr>
              <a:buFont typeface="+mj-lt"/>
              <a:buAutoNum type="arabicParenR"/>
            </a:pPr>
            <a:r>
              <a:rPr lang="en-US" sz="1600" b="0" dirty="0" smtClean="0"/>
              <a:t>“I know you feel betrayed.  You confided in me and in the course of everyday conversation, I let it slip.  Now everyone at work has heard about it.  It was wrong to spread this and I’ve betrayed your trust by my actions.  I have hurt our friendship and our work relationship and I’ve caused you embarrassment and pain.”</a:t>
            </a:r>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TextBox 5"/>
          <p:cNvSpPr txBox="1"/>
          <p:nvPr/>
        </p:nvSpPr>
        <p:spPr>
          <a:xfrm>
            <a:off x="228600" y="5870448"/>
            <a:ext cx="1479892" cy="646331"/>
          </a:xfrm>
          <a:prstGeom prst="rect">
            <a:avLst/>
          </a:prstGeom>
          <a:noFill/>
        </p:spPr>
        <p:txBody>
          <a:bodyPr wrap="none" rtlCol="0">
            <a:spAutoFit/>
          </a:bodyPr>
          <a:lstStyle/>
          <a:p>
            <a:r>
              <a:rPr lang="en-US" b="1" dirty="0" smtClean="0">
                <a:latin typeface="Arial" pitchFamily="34" charset="0"/>
                <a:cs typeface="Arial" pitchFamily="34" charset="0"/>
              </a:rPr>
              <a:t>Answer:  </a:t>
            </a:r>
            <a:r>
              <a:rPr lang="en-US" dirty="0" smtClean="0">
                <a:latin typeface="Arial" pitchFamily="34" charset="0"/>
                <a:cs typeface="Arial" pitchFamily="34" charset="0"/>
              </a:rPr>
              <a:t>#3</a:t>
            </a:r>
          </a:p>
          <a:p>
            <a:endParaRPr lang="en-US" dirty="0"/>
          </a:p>
        </p:txBody>
      </p:sp>
      <p:sp>
        <p:nvSpPr>
          <p:cNvPr id="9" name="#3Correct"/>
          <p:cNvSpPr/>
          <p:nvPr/>
        </p:nvSpPr>
        <p:spPr bwMode="auto">
          <a:xfrm>
            <a:off x="320040" y="2695136"/>
            <a:ext cx="8595360" cy="1752600"/>
          </a:xfrm>
          <a:prstGeom prst="wedgeRoundRectCallout">
            <a:avLst/>
          </a:prstGeom>
          <a:solidFill>
            <a:srgbClr val="AAE0C0"/>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#3 – Correct. </a:t>
            </a:r>
          </a:p>
          <a:p>
            <a:pPr marL="225425" indent="-225425">
              <a:buFont typeface="Wingdings" pitchFamily="2" charset="2"/>
              <a:buChar char="§"/>
            </a:pPr>
            <a:r>
              <a:rPr lang="en-US" sz="1400" dirty="0" smtClean="0"/>
              <a:t>Acknowledgement and understanding of what was done to betray Misha </a:t>
            </a:r>
          </a:p>
          <a:p>
            <a:pPr marL="688975" lvl="1" indent="-231775">
              <a:buFont typeface="Symbol" pitchFamily="18" charset="2"/>
              <a:buChar char="-"/>
            </a:pPr>
            <a:r>
              <a:rPr lang="en-US" sz="1400" i="1" dirty="0" smtClean="0"/>
              <a:t>You confided in me and in the course of everyday conversation, I let it slip.  </a:t>
            </a:r>
          </a:p>
          <a:p>
            <a:pPr marL="225425" indent="-225425">
              <a:buFont typeface="Wingdings" pitchFamily="2" charset="2"/>
              <a:buChar char="§"/>
            </a:pPr>
            <a:r>
              <a:rPr lang="en-US" sz="1400" dirty="0" smtClean="0"/>
              <a:t>Consideration of other perspectives. Damage from Misha’s point of view as well as how the workplace may be affected</a:t>
            </a:r>
          </a:p>
          <a:p>
            <a:pPr marL="688975" lvl="1" indent="-231775">
              <a:buFont typeface="Symbol" pitchFamily="18" charset="2"/>
              <a:buChar char="-"/>
            </a:pPr>
            <a:r>
              <a:rPr lang="en-US" sz="1400" i="1" dirty="0" smtClean="0"/>
              <a:t>I’ve betrayed your trust by my actions. I have hurt our friendship and our work relationship and I’ve caused you embarrassment and pain.</a:t>
            </a:r>
          </a:p>
          <a:p>
            <a:pPr marL="0" marR="0" indent="0" algn="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sp>
        <p:nvSpPr>
          <p:cNvPr id="10" name="#1Incorrect"/>
          <p:cNvSpPr/>
          <p:nvPr/>
        </p:nvSpPr>
        <p:spPr bwMode="auto">
          <a:xfrm>
            <a:off x="320040" y="3886200"/>
            <a:ext cx="8595360" cy="1444752"/>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#1 – Incorrect.</a:t>
            </a:r>
          </a:p>
          <a:p>
            <a:pPr marL="225425" indent="-225425">
              <a:buFont typeface="Wingdings" pitchFamily="2" charset="2"/>
              <a:buChar char="§"/>
            </a:pPr>
            <a:r>
              <a:rPr lang="en-US" sz="1400" dirty="0" smtClean="0"/>
              <a:t>No acknowledgement or understanding of what was done to betray Misha</a:t>
            </a:r>
          </a:p>
          <a:p>
            <a:pPr marL="688975" lvl="1" indent="-231775">
              <a:buFont typeface="Symbol" pitchFamily="18" charset="2"/>
              <a:buChar char="-"/>
            </a:pPr>
            <a:r>
              <a:rPr lang="en-US" sz="1400" i="1" dirty="0" smtClean="0"/>
              <a:t>I broadcasted something you considered private</a:t>
            </a:r>
            <a:r>
              <a:rPr lang="en-US" sz="1400" dirty="0" smtClean="0"/>
              <a:t>…  </a:t>
            </a:r>
          </a:p>
          <a:p>
            <a:pPr marL="225425" indent="-225425">
              <a:buFont typeface="Wingdings" pitchFamily="2" charset="2"/>
              <a:buChar char="§"/>
            </a:pPr>
            <a:r>
              <a:rPr lang="en-US" sz="1400" dirty="0" smtClean="0"/>
              <a:t>No consideration of other perspectives. Did not look at what was done based on Misha’s point of view or how it may have affected the work relationship.</a:t>
            </a:r>
          </a:p>
          <a:p>
            <a:pPr marL="688975" lvl="1" indent="-231775">
              <a:buFont typeface="Symbol" pitchFamily="18" charset="2"/>
              <a:buChar char="-"/>
            </a:pPr>
            <a:r>
              <a:rPr lang="en-US" sz="1400" i="1" dirty="0" smtClean="0"/>
              <a:t>We’ve been good friends and I hope someday you’ll trust me again.</a:t>
            </a:r>
            <a:endParaRPr kumimoji="0" lang="en-US" sz="1600" b="0" i="0" u="none" strike="noStrike" cap="none" normalizeH="0" baseline="0" dirty="0" smtClean="0">
              <a:ln>
                <a:noFill/>
              </a:ln>
              <a:solidFill>
                <a:schemeClr val="tx1"/>
              </a:solidFill>
              <a:effectLst/>
              <a:latin typeface="Arial" charset="0"/>
            </a:endParaRPr>
          </a:p>
        </p:txBody>
      </p:sp>
      <p:sp>
        <p:nvSpPr>
          <p:cNvPr id="11" name="#2Incorrect"/>
          <p:cNvSpPr/>
          <p:nvPr/>
        </p:nvSpPr>
        <p:spPr bwMode="auto">
          <a:xfrm>
            <a:off x="320040" y="4876800"/>
            <a:ext cx="8595360" cy="1417320"/>
          </a:xfrm>
          <a:prstGeom prst="wedgeRoundRectCallout">
            <a:avLst>
              <a:gd name="adj1" fmla="val -21398"/>
              <a:gd name="adj2" fmla="val -69248"/>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#2 – Incorrect.</a:t>
            </a:r>
          </a:p>
          <a:p>
            <a:pPr marL="225425" indent="-225425">
              <a:buFont typeface="Wingdings" pitchFamily="2" charset="2"/>
              <a:buChar char="§"/>
            </a:pPr>
            <a:r>
              <a:rPr lang="en-US" sz="1400" dirty="0" smtClean="0"/>
              <a:t>Did not take full responsibility</a:t>
            </a:r>
          </a:p>
          <a:p>
            <a:pPr marL="688975" lvl="1" indent="-231775">
              <a:buFont typeface="Symbol" pitchFamily="18" charset="2"/>
              <a:buChar char="-"/>
            </a:pPr>
            <a:r>
              <a:rPr lang="en-US" sz="1400" i="1" dirty="0" smtClean="0"/>
              <a:t>I had no idea this would happen…</a:t>
            </a:r>
          </a:p>
          <a:p>
            <a:pPr marL="225425" indent="-225425">
              <a:buFont typeface="Wingdings" pitchFamily="2" charset="2"/>
              <a:buChar char="§"/>
            </a:pPr>
            <a:r>
              <a:rPr lang="en-US" sz="1400" dirty="0" smtClean="0"/>
              <a:t>Downplayed the betrayal</a:t>
            </a:r>
          </a:p>
          <a:p>
            <a:pPr marL="688975" lvl="1" indent="-231775">
              <a:buFont typeface="Symbol" pitchFamily="18" charset="2"/>
              <a:buChar char="-"/>
            </a:pPr>
            <a:r>
              <a:rPr lang="en-US" sz="1400" dirty="0" smtClean="0"/>
              <a:t> </a:t>
            </a:r>
            <a:r>
              <a:rPr lang="en-US" sz="1400" i="1" dirty="0" smtClean="0"/>
              <a:t>I’m sure that you understand that from my point of view it wasn’t clear that this was confidential. I hope you can forgive me for this mistake…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9" grpId="1" animBg="1"/>
      <p:bldP spid="10" grpId="0" animBg="1"/>
      <p:bldP spid="11" grpId="0" animBg="1"/>
      <p:bldP spid="1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52</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610600" cy="723275"/>
          </a:xfrm>
        </p:spPr>
        <p:txBody>
          <a:bodyPr lIns="91440" tIns="45720" rIns="0" bIns="45720">
            <a:noAutofit/>
          </a:bodyPr>
          <a:lstStyle/>
          <a:p>
            <a:pPr marL="0" indent="0">
              <a:spcBef>
                <a:spcPts val="0"/>
              </a:spcBef>
              <a:spcAft>
                <a:spcPts val="600"/>
              </a:spcAft>
              <a:buNone/>
            </a:pPr>
            <a:r>
              <a:rPr lang="en-US" dirty="0" smtClean="0">
                <a:latin typeface="Arial" pitchFamily="34" charset="0"/>
                <a:cs typeface="Arial" pitchFamily="34" charset="0"/>
              </a:rPr>
              <a:t>Case Study A – Question 2:</a:t>
            </a:r>
          </a:p>
          <a:p>
            <a:pPr marL="0" indent="0">
              <a:spcBef>
                <a:spcPts val="0"/>
              </a:spcBef>
              <a:spcAft>
                <a:spcPts val="600"/>
              </a:spcAft>
              <a:buNone/>
            </a:pPr>
            <a:r>
              <a:rPr lang="en-US" sz="1600" b="0" dirty="0" smtClean="0">
                <a:latin typeface="Arial" pitchFamily="34" charset="0"/>
                <a:cs typeface="Arial" pitchFamily="34" charset="0"/>
              </a:rPr>
              <a:t>After you’ve successfully acknowledged your actions and resulting impact, what do you say next to set the stage for healing from betrayal?</a:t>
            </a:r>
          </a:p>
          <a:p>
            <a:pPr marL="0" indent="0">
              <a:spcBef>
                <a:spcPts val="0"/>
              </a:spcBef>
              <a:spcAft>
                <a:spcPts val="600"/>
              </a:spcAft>
              <a:buNone/>
            </a:pPr>
            <a:r>
              <a:rPr lang="en-US" sz="1600" b="0" dirty="0" smtClean="0">
                <a:latin typeface="Arial" pitchFamily="34" charset="0"/>
                <a:cs typeface="Arial" pitchFamily="34" charset="0"/>
              </a:rPr>
              <a:t>Choose the best option.</a:t>
            </a:r>
          </a:p>
          <a:p>
            <a:pPr marL="574675" indent="-349250">
              <a:buClr>
                <a:srgbClr val="0038A8"/>
              </a:buClr>
              <a:buFont typeface="+mj-lt"/>
              <a:buAutoNum type="arabicParenR"/>
            </a:pPr>
            <a:r>
              <a:rPr lang="en-US" sz="1600" b="0" dirty="0" smtClean="0"/>
              <a:t>“I’m sorry you feel I breached a confidence.  From my point of view, there was no way I could know that this was a secret.  I’m shocked that the word spread so fast.  It’s really no one’s business and I can’t believe all the trouble this has caused.  I hope you know I would never do something like this on purpose.”</a:t>
            </a:r>
          </a:p>
          <a:p>
            <a:pPr marL="574675" indent="-349250">
              <a:buClr>
                <a:srgbClr val="0038A8"/>
              </a:buClr>
              <a:buFont typeface="+mj-lt"/>
              <a:buAutoNum type="arabicParenR"/>
            </a:pPr>
            <a:r>
              <a:rPr lang="en-US" sz="1600" b="0" dirty="0" smtClean="0"/>
              <a:t>“I let your secret slip and I should have known better, but these things happen.  I’m really sorry and I hope you’ll forgive me after some time has passed.  For now, I hope we can remain professional while we’re at work despite the fact that you feel I betrayed you.”</a:t>
            </a:r>
          </a:p>
          <a:p>
            <a:pPr marL="574675" indent="-349250">
              <a:buClr>
                <a:srgbClr val="0038A8"/>
              </a:buClr>
              <a:buFont typeface="+mj-lt"/>
              <a:buAutoNum type="arabicParenR"/>
            </a:pPr>
            <a:r>
              <a:rPr lang="en-US" sz="1600" b="0" dirty="0" smtClean="0"/>
              <a:t>“I’m truly sorry that I broke your confidence and let the entire office know your business.  I realize I’ve caused you pain and embarrassment and made it difficult for us to work together.  I know that you’ve had difficulty facing everyone at work.  I hate that I may have destroyed our relationship.”</a:t>
            </a:r>
            <a:endParaRPr lang="en-US" sz="1600" b="0" dirty="0"/>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TextBox 5"/>
          <p:cNvSpPr txBox="1"/>
          <p:nvPr/>
        </p:nvSpPr>
        <p:spPr>
          <a:xfrm>
            <a:off x="228600" y="5870448"/>
            <a:ext cx="1479892" cy="646331"/>
          </a:xfrm>
          <a:prstGeom prst="rect">
            <a:avLst/>
          </a:prstGeom>
          <a:noFill/>
        </p:spPr>
        <p:txBody>
          <a:bodyPr wrap="none" rtlCol="0">
            <a:spAutoFit/>
          </a:bodyPr>
          <a:lstStyle/>
          <a:p>
            <a:r>
              <a:rPr lang="en-US" b="1" dirty="0" smtClean="0">
                <a:latin typeface="Arial" pitchFamily="34" charset="0"/>
                <a:cs typeface="Arial" pitchFamily="34" charset="0"/>
              </a:rPr>
              <a:t>Answer:  </a:t>
            </a:r>
            <a:r>
              <a:rPr lang="en-US" dirty="0" smtClean="0">
                <a:latin typeface="Arial" pitchFamily="34" charset="0"/>
                <a:cs typeface="Arial" pitchFamily="34" charset="0"/>
              </a:rPr>
              <a:t>#3</a:t>
            </a:r>
          </a:p>
          <a:p>
            <a:endParaRPr lang="en-US" dirty="0"/>
          </a:p>
        </p:txBody>
      </p:sp>
      <p:sp>
        <p:nvSpPr>
          <p:cNvPr id="8" name="#3Correct"/>
          <p:cNvSpPr/>
          <p:nvPr/>
        </p:nvSpPr>
        <p:spPr bwMode="auto">
          <a:xfrm>
            <a:off x="914400" y="2895600"/>
            <a:ext cx="7772400" cy="1676400"/>
          </a:xfrm>
          <a:prstGeom prst="wedgeRoundRectCallout">
            <a:avLst/>
          </a:prstGeom>
          <a:solidFill>
            <a:srgbClr val="AAE0C0"/>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0" bIns="45720" numCol="1" rtlCol="0" anchor="t" anchorCtr="0" compatLnSpc="1">
            <a:prstTxWarp prst="textNoShape">
              <a:avLst/>
            </a:prstTxWarp>
          </a:bodyPr>
          <a:lstStyle/>
          <a:p>
            <a:r>
              <a:rPr lang="en-US" sz="1400" dirty="0" smtClean="0"/>
              <a:t>#3 – Correct. </a:t>
            </a:r>
          </a:p>
          <a:p>
            <a:pPr marL="225425" indent="-225425">
              <a:buFont typeface="Wingdings" pitchFamily="2" charset="2"/>
              <a:buChar char="§"/>
            </a:pPr>
            <a:r>
              <a:rPr lang="en-US" sz="1400" dirty="0" smtClean="0"/>
              <a:t>Acknowledgement and apology</a:t>
            </a:r>
          </a:p>
          <a:p>
            <a:pPr marL="688975" lvl="1" indent="-231775">
              <a:buFont typeface="Symbol" pitchFamily="18" charset="2"/>
              <a:buChar char="-"/>
            </a:pPr>
            <a:r>
              <a:rPr lang="en-US" sz="1400" i="1" dirty="0" smtClean="0"/>
              <a:t>I’m truly sorry that I broke your confidence and let the entire office know your business.</a:t>
            </a:r>
            <a:endParaRPr lang="en-US" sz="1400" dirty="0" smtClean="0"/>
          </a:p>
          <a:p>
            <a:pPr marL="225425" indent="-225425">
              <a:buFont typeface="Wingdings" pitchFamily="2" charset="2"/>
              <a:buChar char="§"/>
            </a:pPr>
            <a:r>
              <a:rPr lang="en-US" sz="1400" dirty="0" smtClean="0"/>
              <a:t>Explanation that you fully understand the effects your behavior has had on Misha</a:t>
            </a:r>
          </a:p>
          <a:p>
            <a:pPr marL="688975" lvl="1" indent="-231775">
              <a:buFont typeface="Symbol" pitchFamily="18" charset="2"/>
              <a:buChar char="-"/>
            </a:pPr>
            <a:r>
              <a:rPr lang="en-US" sz="1400" i="1" dirty="0" smtClean="0"/>
              <a:t>I’ve caused you pain and embarrassment and made it difficult for us to work together.  I know that you’ve had difficulty facing everyone at work.</a:t>
            </a:r>
          </a:p>
          <a:p>
            <a:pPr marL="225425" indent="-225425">
              <a:buFont typeface="Wingdings" pitchFamily="2" charset="2"/>
              <a:buChar char="§"/>
            </a:pPr>
            <a:r>
              <a:rPr kumimoji="0" lang="en-US" sz="1400" b="0" i="0" u="none" strike="noStrike" cap="none" normalizeH="0" baseline="0" dirty="0" smtClean="0">
                <a:ln>
                  <a:noFill/>
                </a:ln>
                <a:solidFill>
                  <a:schemeClr val="tx1"/>
                </a:solidFill>
                <a:effectLst/>
                <a:latin typeface="Arial" charset="0"/>
              </a:rPr>
              <a:t>Sincere</a:t>
            </a:r>
            <a:r>
              <a:rPr lang="en-US" sz="1400" dirty="0" smtClean="0">
                <a:latin typeface="Arial" charset="0"/>
              </a:rPr>
              <a:t>ly stated you are sorry for the behavior without making excuses</a:t>
            </a:r>
            <a:endParaRPr kumimoji="0" lang="en-US" sz="1600" b="0" i="0" u="none" strike="noStrike" cap="none" normalizeH="0" baseline="0" dirty="0" smtClean="0">
              <a:ln>
                <a:noFill/>
              </a:ln>
              <a:solidFill>
                <a:schemeClr val="tx1"/>
              </a:solidFill>
              <a:effectLst/>
              <a:latin typeface="Arial" charset="0"/>
            </a:endParaRPr>
          </a:p>
        </p:txBody>
      </p:sp>
      <p:sp>
        <p:nvSpPr>
          <p:cNvPr id="9" name="#1Incorrect"/>
          <p:cNvSpPr/>
          <p:nvPr/>
        </p:nvSpPr>
        <p:spPr bwMode="auto">
          <a:xfrm>
            <a:off x="914400" y="4004932"/>
            <a:ext cx="7772400" cy="15240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#1 – Incorrect.</a:t>
            </a:r>
          </a:p>
          <a:p>
            <a:pPr marL="225425" indent="-225425">
              <a:buFont typeface="Wingdings" pitchFamily="2" charset="2"/>
              <a:buChar char="§"/>
            </a:pPr>
            <a:r>
              <a:rPr lang="en-US" sz="1400" dirty="0" smtClean="0"/>
              <a:t>This acknowledgement and apology is not ideal because you dismissed your actions</a:t>
            </a:r>
          </a:p>
          <a:p>
            <a:pPr marL="688975" lvl="1" indent="-231775">
              <a:buFont typeface="Symbol" pitchFamily="18" charset="2"/>
              <a:buChar char="-"/>
            </a:pPr>
            <a:r>
              <a:rPr lang="en-US" sz="1400" i="1" dirty="0" smtClean="0"/>
              <a:t>From my point of view, there was no way I could know that this was a secret. </a:t>
            </a:r>
          </a:p>
          <a:p>
            <a:pPr marL="225425" indent="-225425">
              <a:buFont typeface="Wingdings" pitchFamily="2" charset="2"/>
              <a:buChar char="§"/>
            </a:pPr>
            <a:r>
              <a:rPr lang="en-US" sz="1400" dirty="0" smtClean="0"/>
              <a:t>No consideration of other perspectives. Did not look at what was done from Misha’s point of view or how it may have affected the work relationship.</a:t>
            </a:r>
          </a:p>
          <a:p>
            <a:pPr marL="688975" lvl="1" indent="-231775">
              <a:buFont typeface="Symbol" pitchFamily="18" charset="2"/>
              <a:buChar char="-"/>
            </a:pPr>
            <a:r>
              <a:rPr lang="en-US" sz="1400" i="1" dirty="0" smtClean="0"/>
              <a:t>It’s really no one’s business and I can’t believe all the trouble this has caused.</a:t>
            </a:r>
            <a:endParaRPr kumimoji="0" lang="en-US" sz="1600" b="0" i="1" u="none" strike="noStrike" cap="none" normalizeH="0" baseline="0" dirty="0" smtClean="0">
              <a:ln>
                <a:noFill/>
              </a:ln>
              <a:solidFill>
                <a:schemeClr val="tx1"/>
              </a:solidFill>
              <a:effectLst/>
              <a:latin typeface="Arial" charset="0"/>
            </a:endParaRPr>
          </a:p>
        </p:txBody>
      </p:sp>
      <p:sp>
        <p:nvSpPr>
          <p:cNvPr id="10" name="#2Incorrect"/>
          <p:cNvSpPr/>
          <p:nvPr/>
        </p:nvSpPr>
        <p:spPr bwMode="auto">
          <a:xfrm>
            <a:off x="914400" y="4800600"/>
            <a:ext cx="7772400" cy="1676400"/>
          </a:xfrm>
          <a:prstGeom prst="wedgeRoundRectCallout">
            <a:avLst>
              <a:gd name="adj1" fmla="val -21398"/>
              <a:gd name="adj2" fmla="val -69248"/>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0" bIns="45720" numCol="1" rtlCol="0" anchor="t" anchorCtr="0" compatLnSpc="1">
            <a:prstTxWarp prst="textNoShape">
              <a:avLst/>
            </a:prstTxWarp>
          </a:bodyPr>
          <a:lstStyle/>
          <a:p>
            <a:r>
              <a:rPr lang="en-US" sz="1400" dirty="0" smtClean="0"/>
              <a:t>#2 – Incorrect.</a:t>
            </a:r>
          </a:p>
          <a:p>
            <a:pPr marL="225425" indent="-225425">
              <a:buFont typeface="Wingdings" pitchFamily="2" charset="2"/>
              <a:buChar char="§"/>
            </a:pPr>
            <a:r>
              <a:rPr lang="en-US" sz="1400" dirty="0" smtClean="0"/>
              <a:t>Although you admitted your behavior and apologized, you haven’t demonstrated your understanding of the damage you’ve done</a:t>
            </a:r>
          </a:p>
          <a:p>
            <a:pPr marL="688975" lvl="1" indent="-231775">
              <a:buFont typeface="Symbol" pitchFamily="18" charset="2"/>
              <a:buChar char="-"/>
            </a:pPr>
            <a:r>
              <a:rPr lang="en-US" sz="1400" i="1" dirty="0" smtClean="0"/>
              <a:t>I let your secret slip and I should have known better…</a:t>
            </a:r>
          </a:p>
          <a:p>
            <a:pPr marL="225425" indent="-225425">
              <a:buFont typeface="Wingdings" pitchFamily="2" charset="2"/>
              <a:buChar char="§"/>
            </a:pPr>
            <a:r>
              <a:rPr lang="en-US" sz="1400" dirty="0" smtClean="0"/>
              <a:t>Did not take responsibility, explain what happened or take into account Misha’s perspective</a:t>
            </a:r>
          </a:p>
          <a:p>
            <a:pPr marL="688975" lvl="1" indent="-231775">
              <a:buFont typeface="Symbol" pitchFamily="18" charset="2"/>
              <a:buChar char="-"/>
            </a:pPr>
            <a:r>
              <a:rPr lang="en-US" sz="1400" i="1" dirty="0" smtClean="0"/>
              <a:t>These things happen.</a:t>
            </a:r>
          </a:p>
          <a:p>
            <a:pPr marL="688975" lvl="1" indent="-231775">
              <a:buFont typeface="Symbol" pitchFamily="18" charset="2"/>
              <a:buChar char="-"/>
            </a:pPr>
            <a:r>
              <a:rPr lang="en-US" sz="1400" i="1" dirty="0" smtClean="0"/>
              <a:t>We can remain professional while we’re at work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8" grpId="1" animBg="1"/>
      <p:bldP spid="9" grpId="0" animBg="1"/>
      <p:bldP spid="10" grpId="0" animBg="1"/>
      <p:bldP spid="1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53</a:t>
            </a:fld>
            <a:endParaRPr lang="en-US" kern="0" dirty="0">
              <a:solidFill>
                <a:sysClr val="windowText" lastClr="000000"/>
              </a:solidFill>
            </a:endParaRPr>
          </a:p>
        </p:txBody>
      </p:sp>
      <p:sp>
        <p:nvSpPr>
          <p:cNvPr id="3" name="Content Placeholder 2"/>
          <p:cNvSpPr>
            <a:spLocks noGrp="1"/>
          </p:cNvSpPr>
          <p:nvPr>
            <p:ph type="body" sz="quarter" idx="11"/>
          </p:nvPr>
        </p:nvSpPr>
        <p:spPr/>
        <p:txBody>
          <a:bodyPr lIns="91440" tIns="45720" rIns="91440" bIns="45720">
            <a:noAutofit/>
          </a:bodyPr>
          <a:lstStyle/>
          <a:p>
            <a:pPr marL="0" indent="0">
              <a:spcBef>
                <a:spcPts val="0"/>
              </a:spcBef>
              <a:spcAft>
                <a:spcPts val="600"/>
              </a:spcAft>
              <a:buNone/>
            </a:pPr>
            <a:r>
              <a:rPr lang="en-US" dirty="0" smtClean="0">
                <a:cs typeface="Arial" pitchFamily="34" charset="0"/>
              </a:rPr>
              <a:t>Case Study A – Question 3:</a:t>
            </a:r>
            <a:endParaRPr lang="en-US" b="0" dirty="0" smtClean="0">
              <a:cs typeface="Arial" pitchFamily="34" charset="0"/>
            </a:endParaRPr>
          </a:p>
          <a:p>
            <a:pPr marL="0" indent="0">
              <a:spcBef>
                <a:spcPts val="0"/>
              </a:spcBef>
              <a:spcAft>
                <a:spcPts val="600"/>
              </a:spcAft>
              <a:buNone/>
            </a:pPr>
            <a:r>
              <a:rPr lang="en-US" sz="1600" b="0" dirty="0" smtClean="0">
                <a:cs typeface="Arial" pitchFamily="34" charset="0"/>
              </a:rPr>
              <a:t>Now that you’ve acknowledged your actions and apologized, what more should you do to start the healing process?</a:t>
            </a:r>
          </a:p>
          <a:p>
            <a:pPr marL="0" indent="0">
              <a:spcBef>
                <a:spcPts val="0"/>
              </a:spcBef>
              <a:spcAft>
                <a:spcPts val="600"/>
              </a:spcAft>
              <a:buNone/>
            </a:pPr>
            <a:r>
              <a:rPr lang="en-US" sz="1600" b="0" dirty="0" smtClean="0">
                <a:cs typeface="Arial" pitchFamily="34" charset="0"/>
              </a:rPr>
              <a:t>Choose more than one option.</a:t>
            </a:r>
          </a:p>
          <a:p>
            <a:pPr marL="574675" indent="-349250">
              <a:buClr>
                <a:srgbClr val="0038A8"/>
              </a:buClr>
              <a:buFont typeface="+mj-lt"/>
              <a:buAutoNum type="arabicParenR"/>
            </a:pPr>
            <a:r>
              <a:rPr lang="en-US" sz="1600" b="0" dirty="0" smtClean="0"/>
              <a:t>Try to get one of your other coworkers to talk to Misha on your behalf to convince her to forgive you</a:t>
            </a:r>
          </a:p>
          <a:p>
            <a:pPr marL="574675" indent="-349250">
              <a:buClr>
                <a:srgbClr val="0038A8"/>
              </a:buClr>
              <a:buFont typeface="+mj-lt"/>
              <a:buAutoNum type="arabicParenR"/>
            </a:pPr>
            <a:r>
              <a:rPr lang="en-US" sz="1600" b="0" dirty="0" smtClean="0"/>
              <a:t>Talk to all your coworkers and tell them to stop gossiping</a:t>
            </a:r>
          </a:p>
          <a:p>
            <a:pPr marL="574675" indent="-349250">
              <a:buClr>
                <a:srgbClr val="0038A8"/>
              </a:buClr>
              <a:buFont typeface="+mj-lt"/>
              <a:buAutoNum type="arabicParenR"/>
            </a:pPr>
            <a:r>
              <a:rPr lang="en-US" sz="1600" b="0" dirty="0" smtClean="0"/>
              <a:t>Ask Misha if there is any way she can think of for you to make restitution</a:t>
            </a:r>
          </a:p>
          <a:p>
            <a:pPr marL="574675" indent="-349250">
              <a:buClr>
                <a:srgbClr val="0038A8"/>
              </a:buClr>
              <a:buFont typeface="+mj-lt"/>
              <a:buAutoNum type="arabicParenR"/>
            </a:pPr>
            <a:r>
              <a:rPr lang="en-US" sz="1600" b="0" dirty="0" smtClean="0"/>
              <a:t>Offer to make it up to Misha by apologizing in public</a:t>
            </a:r>
          </a:p>
        </p:txBody>
      </p:sp>
      <p:sp>
        <p:nvSpPr>
          <p:cNvPr id="6" name="Title 6"/>
          <p:cNvSpPr>
            <a:spLocks noGrp="1"/>
          </p:cNvSpPr>
          <p:nvPr>
            <p:ph type="title"/>
          </p:nvPr>
        </p:nvSpPr>
        <p:spPr/>
        <p:txBody>
          <a:bodyPr/>
          <a:lstStyle/>
          <a:p>
            <a:r>
              <a:rPr lang="en-US" dirty="0" smtClean="0"/>
              <a:t>	Trust Case Studies:  Scenario Review</a:t>
            </a:r>
            <a:endParaRPr lang="en-US" dirty="0"/>
          </a:p>
        </p:txBody>
      </p:sp>
      <p:sp>
        <p:nvSpPr>
          <p:cNvPr id="7" name="TextBox 6"/>
          <p:cNvSpPr txBox="1"/>
          <p:nvPr/>
        </p:nvSpPr>
        <p:spPr>
          <a:xfrm>
            <a:off x="228600" y="5867400"/>
            <a:ext cx="1864613" cy="646331"/>
          </a:xfrm>
          <a:prstGeom prst="rect">
            <a:avLst/>
          </a:prstGeom>
          <a:noFill/>
        </p:spPr>
        <p:txBody>
          <a:bodyPr wrap="none" rtlCol="0">
            <a:spAutoFit/>
          </a:bodyPr>
          <a:lstStyle/>
          <a:p>
            <a:r>
              <a:rPr lang="en-US" b="1" dirty="0" smtClean="0">
                <a:latin typeface="Arial" pitchFamily="34" charset="0"/>
                <a:cs typeface="Arial" pitchFamily="34" charset="0"/>
              </a:rPr>
              <a:t>Answer:  </a:t>
            </a:r>
            <a:r>
              <a:rPr lang="en-US" dirty="0" smtClean="0">
                <a:latin typeface="Arial" pitchFamily="34" charset="0"/>
                <a:cs typeface="Arial" pitchFamily="34" charset="0"/>
              </a:rPr>
              <a:t>#3, #4</a:t>
            </a:r>
          </a:p>
          <a:p>
            <a:endParaRPr lang="en-US" dirty="0"/>
          </a:p>
        </p:txBody>
      </p:sp>
      <p:sp>
        <p:nvSpPr>
          <p:cNvPr id="9" name="#3and4Correct"/>
          <p:cNvSpPr/>
          <p:nvPr/>
        </p:nvSpPr>
        <p:spPr bwMode="auto">
          <a:xfrm>
            <a:off x="914400" y="4419600"/>
            <a:ext cx="6126480" cy="1219200"/>
          </a:xfrm>
          <a:prstGeom prst="wedgeRoundRectCallout">
            <a:avLst>
              <a:gd name="adj1" fmla="val -21346"/>
              <a:gd name="adj2" fmla="val -71803"/>
              <a:gd name="adj3" fmla="val 16667"/>
            </a:avLst>
          </a:prstGeom>
          <a:solidFill>
            <a:srgbClr val="AAE0C0"/>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#3 and #4 – Correct. </a:t>
            </a:r>
          </a:p>
          <a:p>
            <a:pPr marL="225425" indent="-225425">
              <a:buFont typeface="Wingdings" pitchFamily="2" charset="2"/>
              <a:buChar char="§"/>
            </a:pPr>
            <a:r>
              <a:rPr lang="en-US" sz="1400" dirty="0" smtClean="0"/>
              <a:t>Each is an offer of restitution and lets Misha know you are serious about rebuilding the relationship</a:t>
            </a:r>
          </a:p>
          <a:p>
            <a:pPr marL="225425" indent="-225425">
              <a:buFont typeface="Wingdings" pitchFamily="2" charset="2"/>
              <a:buChar char="§"/>
            </a:pPr>
            <a:r>
              <a:rPr lang="en-US" sz="1400" dirty="0" smtClean="0"/>
              <a:t>You are willing to do what it takes to repair the damage</a:t>
            </a:r>
          </a:p>
          <a:p>
            <a:pPr marL="225425" indent="-225425">
              <a:buFont typeface="Wingdings" pitchFamily="2" charset="2"/>
              <a:buChar char="§"/>
            </a:pPr>
            <a:r>
              <a:rPr kumimoji="0" lang="en-US" sz="1400" b="0" i="0" u="none" strike="noStrike" cap="none" normalizeH="0" baseline="0" dirty="0" smtClean="0">
                <a:ln>
                  <a:noFill/>
                </a:ln>
                <a:effectLst/>
                <a:latin typeface="Arial" charset="0"/>
              </a:rPr>
              <a:t>In</a:t>
            </a:r>
            <a:r>
              <a:rPr kumimoji="0" lang="en-US" sz="1400" b="0" i="0" u="none" strike="noStrike" cap="none" normalizeH="0" dirty="0" smtClean="0">
                <a:ln>
                  <a:noFill/>
                </a:ln>
                <a:effectLst/>
                <a:latin typeface="Arial" charset="0"/>
              </a:rPr>
              <a:t> addition, </a:t>
            </a:r>
            <a:r>
              <a:rPr kumimoji="0" lang="en-US" sz="1400" b="0" i="0" u="none" strike="noStrike" cap="none" normalizeH="0" baseline="0" dirty="0" smtClean="0">
                <a:ln>
                  <a:noFill/>
                </a:ln>
                <a:effectLst/>
                <a:latin typeface="Arial" charset="0"/>
              </a:rPr>
              <a:t>#3</a:t>
            </a:r>
            <a:r>
              <a:rPr lang="en-US" sz="1400" dirty="0" smtClean="0">
                <a:latin typeface="Arial" charset="0"/>
              </a:rPr>
              <a:t> asks </a:t>
            </a:r>
            <a:r>
              <a:rPr kumimoji="0" lang="en-US" sz="1400" b="0" i="0" u="none" strike="noStrike" cap="none" normalizeH="0" dirty="0" smtClean="0">
                <a:ln>
                  <a:noFill/>
                </a:ln>
                <a:effectLst/>
                <a:latin typeface="Arial" charset="0"/>
              </a:rPr>
              <a:t>Misha what can be done to begin rebuilding trust</a:t>
            </a:r>
            <a:endParaRPr kumimoji="0" lang="en-US" sz="1600" b="0" i="0" u="none" strike="noStrike" cap="none" normalizeH="0" baseline="0" dirty="0" smtClean="0">
              <a:ln>
                <a:noFill/>
              </a:ln>
              <a:effectLst/>
              <a:latin typeface="Arial" charset="0"/>
            </a:endParaRPr>
          </a:p>
        </p:txBody>
      </p:sp>
      <p:sp>
        <p:nvSpPr>
          <p:cNvPr id="10" name="#2Incorrect"/>
          <p:cNvSpPr/>
          <p:nvPr/>
        </p:nvSpPr>
        <p:spPr bwMode="auto">
          <a:xfrm>
            <a:off x="914400" y="3701901"/>
            <a:ext cx="6126480" cy="7620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#2 – Incorrect.</a:t>
            </a:r>
          </a:p>
          <a:p>
            <a:pPr marL="225425" indent="-225425">
              <a:buFont typeface="Wingdings" pitchFamily="2" charset="2"/>
              <a:buChar char="§"/>
            </a:pPr>
            <a:r>
              <a:rPr lang="en-US" sz="1400" dirty="0" smtClean="0"/>
              <a:t>No offer of restitution</a:t>
            </a:r>
          </a:p>
          <a:p>
            <a:pPr marL="225425" indent="-225425">
              <a:buFont typeface="Wingdings" pitchFamily="2" charset="2"/>
              <a:buChar char="§"/>
            </a:pPr>
            <a:r>
              <a:rPr lang="en-US" sz="1400" dirty="0" smtClean="0"/>
              <a:t>No resolution with Misha</a:t>
            </a:r>
            <a:endParaRPr kumimoji="0" lang="en-US" sz="1600" b="0" i="0" u="none" strike="noStrike" cap="none" normalizeH="0" baseline="0" dirty="0" smtClean="0">
              <a:ln>
                <a:noFill/>
              </a:ln>
              <a:effectLst/>
              <a:latin typeface="Arial" charset="0"/>
            </a:endParaRPr>
          </a:p>
        </p:txBody>
      </p:sp>
      <p:sp>
        <p:nvSpPr>
          <p:cNvPr id="11" name="#1Incorrect"/>
          <p:cNvSpPr/>
          <p:nvPr/>
        </p:nvSpPr>
        <p:spPr bwMode="auto">
          <a:xfrm>
            <a:off x="914400" y="3343936"/>
            <a:ext cx="6126480" cy="8382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#1 – Incorrect.</a:t>
            </a:r>
          </a:p>
          <a:p>
            <a:pPr marL="225425" indent="-225425">
              <a:buFont typeface="Wingdings" pitchFamily="2" charset="2"/>
              <a:buChar char="§"/>
            </a:pPr>
            <a:r>
              <a:rPr lang="en-US" sz="1400" dirty="0" smtClean="0"/>
              <a:t>No offer of restitution</a:t>
            </a:r>
          </a:p>
          <a:p>
            <a:pPr marL="225425" indent="-225425">
              <a:buFont typeface="Wingdings" pitchFamily="2" charset="2"/>
              <a:buChar char="§"/>
            </a:pPr>
            <a:r>
              <a:rPr kumimoji="0" lang="en-US" sz="1400" b="0" i="0" u="none" strike="noStrike" cap="none" normalizeH="0" baseline="0" dirty="0" smtClean="0">
                <a:ln>
                  <a:noFill/>
                </a:ln>
                <a:effectLst/>
                <a:latin typeface="Arial" charset="0"/>
              </a:rPr>
              <a:t>Only the b</a:t>
            </a:r>
            <a:r>
              <a:rPr kumimoji="0" lang="en-US" sz="1400" b="0" i="0" u="none" strike="noStrike" cap="none" normalizeH="0" dirty="0" smtClean="0">
                <a:ln>
                  <a:noFill/>
                </a:ln>
                <a:effectLst/>
                <a:latin typeface="Arial" charset="0"/>
              </a:rPr>
              <a:t>etrayer and betrayed should be involved</a:t>
            </a:r>
            <a:endParaRPr kumimoji="0" lang="en-US" sz="1600" b="0" i="0" u="none" strike="noStrike" cap="none" normalizeH="0" baseline="0" dirty="0" smtClean="0">
              <a:ln>
                <a:noFill/>
              </a:ln>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9" grpId="1" animBg="1"/>
      <p:bldP spid="10" grpId="0" animBg="1"/>
      <p:bldP spid="10" grpId="1"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54</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Content Placeholder 2"/>
          <p:cNvSpPr txBox="1">
            <a:spLocks/>
          </p:cNvSpPr>
          <p:nvPr/>
        </p:nvSpPr>
        <p:spPr bwMode="auto">
          <a:xfrm>
            <a:off x="228600" y="1417320"/>
            <a:ext cx="8686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820738" rtl="0" eaLnBrk="1" fontAlgn="base" latinLnBrk="0" hangingPunct="1">
              <a:spcAft>
                <a:spcPts val="600"/>
              </a:spcAft>
              <a:buClr>
                <a:schemeClr val="hlink"/>
              </a:buClr>
              <a:buSzTx/>
              <a:buFont typeface="Wingdings" pitchFamily="2" charset="2"/>
              <a:buNone/>
              <a:tabLst/>
              <a:defRPr/>
            </a:pPr>
            <a:r>
              <a:rPr kumimoji="0" lang="en-US" sz="2000" b="1" i="0" u="none" strike="noStrike" kern="0" cap="none" spc="0" normalizeH="0" baseline="0" noProof="0" dirty="0" smtClean="0">
                <a:ln>
                  <a:noFill/>
                </a:ln>
                <a:solidFill>
                  <a:schemeClr val="tx1"/>
                </a:solidFill>
                <a:effectLst/>
                <a:uLnTx/>
                <a:uFillTx/>
                <a:latin typeface="Arial" pitchFamily="34" charset="0"/>
                <a:ea typeface="+mn-ea"/>
                <a:cs typeface="Arial" pitchFamily="34" charset="0"/>
              </a:rPr>
              <a:t>Case Study B</a:t>
            </a:r>
          </a:p>
          <a:p>
            <a:pPr>
              <a:spcAft>
                <a:spcPts val="600"/>
              </a:spcAft>
            </a:pPr>
            <a:endParaRPr lang="en-US" sz="2000" dirty="0" smtClean="0">
              <a:latin typeface="Arial" pitchFamily="34" charset="0"/>
              <a:cs typeface="Arial" pitchFamily="34" charset="0"/>
            </a:endParaRPr>
          </a:p>
          <a:p>
            <a:pPr>
              <a:spcAft>
                <a:spcPts val="600"/>
              </a:spcAft>
            </a:pPr>
            <a:r>
              <a:rPr lang="en-US" sz="2000" dirty="0" smtClean="0">
                <a:latin typeface="Arial" pitchFamily="34" charset="0"/>
                <a:cs typeface="Arial" pitchFamily="34" charset="0"/>
              </a:rPr>
              <a:t>Imagine that you work on the production line of a chemical manufacturing plant.  Recently, one of your coworkers, Enrico, came up with an idea to revamp the production process to increase productivity.  He described the idea to you because he was interested in getting your feedback before submitting the idea formally.  When he eventually went to submit his proposal, he discovered you had already done so, and now he feels betrayed.</a:t>
            </a:r>
          </a:p>
          <a:p>
            <a:pPr>
              <a:spcAft>
                <a:spcPts val="600"/>
              </a:spcAft>
            </a:pPr>
            <a:endParaRPr lang="en-US" sz="2000" dirty="0" smtClean="0">
              <a:latin typeface="Arial" pitchFamily="34" charset="0"/>
              <a:cs typeface="Arial" pitchFamily="34" charset="0"/>
            </a:endParaRPr>
          </a:p>
          <a:p>
            <a:pPr>
              <a:spcAft>
                <a:spcPts val="600"/>
              </a:spcAft>
            </a:pPr>
            <a:r>
              <a:rPr lang="en-US" sz="2000" dirty="0" smtClean="0">
                <a:latin typeface="Arial" pitchFamily="34" charset="0"/>
                <a:cs typeface="Arial" pitchFamily="34" charset="0"/>
              </a:rPr>
              <a:t>You and Enrico had a good working relationship and now he won’t even talk to you .  As soon as possible, you meet privately with him in hopes of rebuilding the trust in your relationship.</a:t>
            </a:r>
          </a:p>
          <a:p>
            <a:pPr marL="0" marR="0" lvl="0" indent="0" algn="l" defTabSz="820738" rtl="0" eaLnBrk="1" fontAlgn="base" latinLnBrk="0" hangingPunct="1">
              <a:spcAft>
                <a:spcPts val="600"/>
              </a:spcAft>
              <a:buClr>
                <a:schemeClr val="hlink"/>
              </a:buClr>
              <a:buSzTx/>
              <a:buFont typeface="Wingdings" pitchFamily="2" charset="2"/>
              <a:buNone/>
              <a:tabLst/>
              <a:defRPr/>
            </a:pPr>
            <a:endParaRPr kumimoji="0" lang="en-US" sz="2000" b="0" i="0" u="none" strike="noStrike" kern="0" cap="none" spc="0" normalizeH="0" baseline="0" noProof="0" dirty="0" smtClean="0">
              <a:ln>
                <a:noFill/>
              </a:ln>
              <a:solidFill>
                <a:schemeClr val="tx1"/>
              </a:solidFill>
              <a:effectLst/>
              <a:uLnTx/>
              <a:uFillTx/>
              <a:latin typeface="Arial" pitchFamily="34" charset="0"/>
              <a:ea typeface="+mn-ea"/>
              <a:cs typeface="Arial" pitchFamily="34" charset="0"/>
            </a:endParaRPr>
          </a:p>
          <a:p>
            <a:pPr marL="0" marR="0" lvl="0" indent="0" algn="l" defTabSz="820738" rtl="0" eaLnBrk="1" fontAlgn="base" latinLnBrk="0" hangingPunct="1">
              <a:spcAft>
                <a:spcPts val="600"/>
              </a:spcAft>
              <a:buClr>
                <a:schemeClr val="hlink"/>
              </a:buClr>
              <a:buSzTx/>
              <a:buFont typeface="Wingdings" pitchFamily="2" charset="2"/>
              <a:buNone/>
              <a:tabLst/>
              <a:defRPr/>
            </a:pPr>
            <a:endParaRPr kumimoji="0" lang="en-US" sz="2000" b="0" i="0" u="none" strike="noStrike" kern="0" cap="none" spc="0" normalizeH="0" baseline="0" noProof="0" dirty="0" smtClean="0">
              <a:ln>
                <a:noFill/>
              </a:ln>
              <a:solidFill>
                <a:schemeClr val="tx1"/>
              </a:solidFill>
              <a:effectLst/>
              <a:uLnTx/>
              <a:uFillTx/>
              <a:latin typeface="Arial" pitchFamily="34" charset="0"/>
              <a:ea typeface="+mn-ea"/>
              <a:cs typeface="Arial" pitchFamily="34" charset="0"/>
            </a:endParaRPr>
          </a:p>
        </p:txBody>
      </p:sp>
      <p:sp>
        <p:nvSpPr>
          <p:cNvPr id="7" name="TextBox 6"/>
          <p:cNvSpPr txBox="1"/>
          <p:nvPr/>
        </p:nvSpPr>
        <p:spPr>
          <a:xfrm>
            <a:off x="236302" y="6309684"/>
            <a:ext cx="8907698" cy="200055"/>
          </a:xfrm>
          <a:prstGeom prst="rect">
            <a:avLst/>
          </a:prstGeom>
          <a:noFill/>
        </p:spPr>
        <p:txBody>
          <a:bodyPr wrap="square" rtlCol="0">
            <a:spAutoFit/>
          </a:bodyPr>
          <a:lstStyle/>
          <a:p>
            <a:r>
              <a:rPr lang="en-US" sz="700" baseline="30000" dirty="0" smtClean="0"/>
              <a:t>18</a:t>
            </a:r>
            <a:r>
              <a:rPr lang="en-US" sz="700" dirty="0" smtClean="0"/>
              <a:t>Skillport. (2012). Course: Rebuilding Trust. Topic: </a:t>
            </a:r>
            <a:r>
              <a:rPr lang="en-US" sz="700" i="1" dirty="0" smtClean="0"/>
              <a:t>Practice:  Rebuilding Trust If You’ve Betrayed It. Case Study.</a:t>
            </a:r>
            <a:r>
              <a:rPr lang="en-US" sz="700" dirty="0" smtClean="0"/>
              <a:t> ID: pd_15_a02_bs_enus. Skillport. Web. </a:t>
            </a:r>
            <a:r>
              <a:rPr lang="en-US" sz="700" dirty="0" smtClean="0">
                <a:latin typeface="Arial" pitchFamily="34" charset="0"/>
                <a:cs typeface="Arial" pitchFamily="34" charset="0"/>
              </a:rPr>
              <a:t>Accessed February 6, 2014. (</a:t>
            </a:r>
            <a:r>
              <a:rPr lang="en-US" sz="700" dirty="0" smtClean="0"/>
              <a:t>https://boeing.skillport.com/)</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55</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686800" cy="723275"/>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Case Study B – Question 1:</a:t>
            </a:r>
          </a:p>
          <a:p>
            <a:pPr marL="0" indent="0">
              <a:spcBef>
                <a:spcPts val="0"/>
              </a:spcBef>
              <a:spcAft>
                <a:spcPts val="600"/>
              </a:spcAft>
              <a:buNone/>
            </a:pPr>
            <a:r>
              <a:rPr lang="en-US" sz="1600" b="0" dirty="0" smtClean="0">
                <a:latin typeface="Arial" pitchFamily="34" charset="0"/>
                <a:cs typeface="Arial" pitchFamily="34" charset="0"/>
              </a:rPr>
              <a:t>Which of the following statements reflect a good start to begin the healing process?</a:t>
            </a:r>
          </a:p>
          <a:p>
            <a:pPr marL="0" indent="0">
              <a:spcBef>
                <a:spcPts val="0"/>
              </a:spcBef>
              <a:spcAft>
                <a:spcPts val="600"/>
              </a:spcAft>
              <a:buNone/>
            </a:pPr>
            <a:endParaRPr lang="en-US" sz="1600" b="0" dirty="0" smtClean="0">
              <a:latin typeface="Arial" pitchFamily="34" charset="0"/>
              <a:cs typeface="Arial" pitchFamily="34" charset="0"/>
            </a:endParaRPr>
          </a:p>
          <a:p>
            <a:pPr marL="0" indent="0">
              <a:spcBef>
                <a:spcPts val="0"/>
              </a:spcBef>
              <a:spcAft>
                <a:spcPts val="600"/>
              </a:spcAft>
              <a:buNone/>
            </a:pPr>
            <a:r>
              <a:rPr lang="en-US" sz="1600" b="0" dirty="0" smtClean="0">
                <a:latin typeface="Arial" pitchFamily="34" charset="0"/>
                <a:cs typeface="Arial" pitchFamily="34" charset="0"/>
              </a:rPr>
              <a:t>Choose the best option.</a:t>
            </a:r>
          </a:p>
          <a:p>
            <a:pPr marL="574675" indent="-349250">
              <a:buClr>
                <a:srgbClr val="0038A8"/>
              </a:buClr>
              <a:buFont typeface="+mj-lt"/>
              <a:buAutoNum type="arabicParenR"/>
            </a:pPr>
            <a:r>
              <a:rPr lang="en-US" sz="1600" b="0" dirty="0" smtClean="0"/>
              <a:t>“I know you think I betrayed you.  I took what you considered your idea, embellished it, and submitted it to management.  After considering your viewpoint, I guess I should have given you more credit.  I’m sorry if you think I stole your idea.  What can I do to make this up to you?”</a:t>
            </a:r>
          </a:p>
          <a:p>
            <a:pPr marL="574675" indent="-349250">
              <a:buClr>
                <a:srgbClr val="0038A8"/>
              </a:buClr>
              <a:buFont typeface="+mj-lt"/>
              <a:buAutoNum type="arabicParenR"/>
            </a:pPr>
            <a:r>
              <a:rPr lang="en-US" sz="1600" b="0" dirty="0" smtClean="0"/>
              <a:t>“I know you feel betrayed.  I took your idea, embellished it, and submitted to management.  I can see now I was wrong and I’ve betrayed your trust by taking credit for the proposal.  My action has hurt our work relationship, and caused you pain.”</a:t>
            </a:r>
          </a:p>
          <a:p>
            <a:pPr marL="574675" indent="-349250">
              <a:buClr>
                <a:srgbClr val="0038A8"/>
              </a:buClr>
              <a:buFont typeface="+mj-lt"/>
              <a:buAutoNum type="arabicParenR"/>
            </a:pPr>
            <a:r>
              <a:rPr lang="en-US" sz="1600" b="0" dirty="0" smtClean="0"/>
              <a:t>“You feel betrayed.  Although I made several changes to your idea, the additions may not have been sufficient to claim credit.  I was probably jealous because you’re so outstanding.  I didn’t mean to steal from you.  It seemed like you weren’t going to use the idea, but I can see now I was wrong.”</a:t>
            </a:r>
          </a:p>
          <a:p>
            <a:pPr marL="0" indent="0">
              <a:spcBef>
                <a:spcPts val="0"/>
              </a:spcBef>
              <a:spcAft>
                <a:spcPts val="600"/>
              </a:spcAft>
              <a:buNone/>
            </a:pPr>
            <a:endParaRPr lang="en-US" b="0" dirty="0" smtClean="0">
              <a:latin typeface="Arial" pitchFamily="34" charset="0"/>
              <a:cs typeface="Arial" pitchFamily="34" charset="0"/>
            </a:endParaRPr>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TextBox 5"/>
          <p:cNvSpPr txBox="1"/>
          <p:nvPr/>
        </p:nvSpPr>
        <p:spPr>
          <a:xfrm>
            <a:off x="228600" y="5867400"/>
            <a:ext cx="1479892" cy="646331"/>
          </a:xfrm>
          <a:prstGeom prst="rect">
            <a:avLst/>
          </a:prstGeom>
          <a:noFill/>
        </p:spPr>
        <p:txBody>
          <a:bodyPr wrap="none" rtlCol="0">
            <a:spAutoFit/>
          </a:bodyPr>
          <a:lstStyle/>
          <a:p>
            <a:r>
              <a:rPr lang="en-US" b="1" dirty="0" smtClean="0">
                <a:latin typeface="Arial" pitchFamily="34" charset="0"/>
                <a:cs typeface="Arial" pitchFamily="34" charset="0"/>
              </a:rPr>
              <a:t>Answer:  </a:t>
            </a:r>
            <a:r>
              <a:rPr lang="en-US" dirty="0" smtClean="0">
                <a:latin typeface="Arial" pitchFamily="34" charset="0"/>
                <a:cs typeface="Arial" pitchFamily="34" charset="0"/>
              </a:rPr>
              <a:t>#2</a:t>
            </a:r>
          </a:p>
          <a:p>
            <a:endParaRPr lang="en-US" dirty="0"/>
          </a:p>
        </p:txBody>
      </p:sp>
      <p:sp>
        <p:nvSpPr>
          <p:cNvPr id="10" name="#2Correct"/>
          <p:cNvSpPr/>
          <p:nvPr/>
        </p:nvSpPr>
        <p:spPr bwMode="auto">
          <a:xfrm>
            <a:off x="914400" y="4876800"/>
            <a:ext cx="7315200" cy="1447800"/>
          </a:xfrm>
          <a:prstGeom prst="wedgeRoundRectCallout">
            <a:avLst>
              <a:gd name="adj1" fmla="val -21346"/>
              <a:gd name="adj2" fmla="val -71803"/>
              <a:gd name="adj3" fmla="val 16667"/>
            </a:avLst>
          </a:prstGeom>
          <a:solidFill>
            <a:srgbClr val="AAE0C0"/>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#2 – Correct. </a:t>
            </a:r>
          </a:p>
          <a:p>
            <a:pPr marL="225425" indent="-225425">
              <a:buFont typeface="Wingdings" pitchFamily="2" charset="2"/>
              <a:buChar char="§"/>
            </a:pPr>
            <a:r>
              <a:rPr lang="en-US" sz="1400" dirty="0" smtClean="0"/>
              <a:t>Acknowledgement and understanding of what was done to betray Enrico</a:t>
            </a:r>
          </a:p>
          <a:p>
            <a:pPr marL="688975" lvl="1" indent="-231775">
              <a:buFont typeface="Symbol" pitchFamily="18" charset="2"/>
              <a:buChar char="-"/>
            </a:pPr>
            <a:r>
              <a:rPr lang="en-US" sz="1400" i="1" dirty="0" smtClean="0"/>
              <a:t>I took your idea, embellished it, and submitted to management.</a:t>
            </a:r>
          </a:p>
          <a:p>
            <a:pPr marL="231775" indent="-231775">
              <a:buFont typeface="Wingdings" pitchFamily="2" charset="2"/>
              <a:buChar char="§"/>
            </a:pPr>
            <a:r>
              <a:rPr lang="en-US" sz="1400" dirty="0" smtClean="0"/>
              <a:t>Consideration of other perspectives. Damage from Enrico’s point of view as well as how the workplace may be affected.</a:t>
            </a:r>
          </a:p>
          <a:p>
            <a:pPr marL="688975" lvl="1" indent="-231775">
              <a:buFont typeface="Symbol" pitchFamily="18" charset="2"/>
              <a:buChar char="-"/>
            </a:pPr>
            <a:r>
              <a:rPr lang="en-US" sz="1400" i="1" dirty="0" smtClean="0"/>
              <a:t>My action has hurt our work relationship, and caused you pain.</a:t>
            </a:r>
          </a:p>
          <a:p>
            <a:pPr marL="225425" indent="-225425">
              <a:buFont typeface="Wingdings" pitchFamily="2" charset="2"/>
              <a:buChar char="§"/>
            </a:pPr>
            <a:endParaRPr kumimoji="0" lang="en-US" b="0" i="0" u="none" strike="noStrike" cap="none" normalizeH="0" baseline="0" dirty="0" smtClean="0">
              <a:ln>
                <a:noFill/>
              </a:ln>
              <a:solidFill>
                <a:schemeClr val="tx1"/>
              </a:solidFill>
              <a:effectLst/>
              <a:latin typeface="Arial" charset="0"/>
            </a:endParaRPr>
          </a:p>
        </p:txBody>
      </p:sp>
      <p:sp>
        <p:nvSpPr>
          <p:cNvPr id="11" name="#3Incorrect"/>
          <p:cNvSpPr/>
          <p:nvPr/>
        </p:nvSpPr>
        <p:spPr bwMode="auto">
          <a:xfrm>
            <a:off x="914400" y="2590800"/>
            <a:ext cx="7315200" cy="1676400"/>
          </a:xfrm>
          <a:prstGeom prst="wedgeRoundRectCallout">
            <a:avLst>
              <a:gd name="adj1" fmla="val -24130"/>
              <a:gd name="adj2" fmla="val 70457"/>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#3 – Incorrect.</a:t>
            </a:r>
          </a:p>
          <a:p>
            <a:pPr marL="225425" indent="-225425">
              <a:buFont typeface="Wingdings" pitchFamily="2" charset="2"/>
              <a:buChar char="§"/>
            </a:pPr>
            <a:r>
              <a:rPr lang="en-US" sz="1400" dirty="0" smtClean="0"/>
              <a:t>No acknowledgement or understanding of what was done to betray Enrico</a:t>
            </a:r>
          </a:p>
          <a:p>
            <a:pPr marL="688975" lvl="1" indent="-231775">
              <a:buFont typeface="Symbol" pitchFamily="18" charset="2"/>
              <a:buChar char="-"/>
            </a:pPr>
            <a:r>
              <a:rPr lang="en-US" sz="1400" i="1" dirty="0" smtClean="0"/>
              <a:t>Although I made several changes to your idea, the additions may not have been sufficient to claim credit.</a:t>
            </a:r>
            <a:r>
              <a:rPr lang="en-US" sz="1400" dirty="0" smtClean="0"/>
              <a:t>  </a:t>
            </a:r>
          </a:p>
          <a:p>
            <a:pPr marL="225425" indent="-225425">
              <a:buFont typeface="Wingdings" pitchFamily="2" charset="2"/>
              <a:buChar char="§"/>
            </a:pPr>
            <a:r>
              <a:rPr lang="en-US" sz="1400" dirty="0" smtClean="0"/>
              <a:t>Downplaying the event and justifying what you did</a:t>
            </a:r>
          </a:p>
          <a:p>
            <a:pPr marL="682625" lvl="1" indent="-225425">
              <a:buFont typeface="Symbol" pitchFamily="18" charset="2"/>
              <a:buChar char="-"/>
            </a:pPr>
            <a:r>
              <a:rPr lang="en-US" sz="1400" i="1" dirty="0" smtClean="0"/>
              <a:t>I was probably jealous…</a:t>
            </a:r>
          </a:p>
          <a:p>
            <a:pPr marL="682625" lvl="1" indent="-225425">
              <a:buFont typeface="Symbol" pitchFamily="18" charset="2"/>
              <a:buChar char="-"/>
            </a:pPr>
            <a:r>
              <a:rPr lang="en-US" sz="1400" i="1" dirty="0" smtClean="0"/>
              <a:t>It seemed like you weren’t going to use the idea…</a:t>
            </a:r>
          </a:p>
        </p:txBody>
      </p:sp>
      <p:sp>
        <p:nvSpPr>
          <p:cNvPr id="12" name="#1Incorrect"/>
          <p:cNvSpPr/>
          <p:nvPr/>
        </p:nvSpPr>
        <p:spPr bwMode="auto">
          <a:xfrm>
            <a:off x="914400" y="4038600"/>
            <a:ext cx="7315200" cy="16764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0" bIns="45720" numCol="1" rtlCol="0" anchor="t" anchorCtr="0" compatLnSpc="1">
            <a:prstTxWarp prst="textNoShape">
              <a:avLst/>
            </a:prstTxWarp>
          </a:bodyPr>
          <a:lstStyle/>
          <a:p>
            <a:r>
              <a:rPr lang="en-US" sz="1400" dirty="0" smtClean="0"/>
              <a:t>#1 – Incorrect.</a:t>
            </a:r>
          </a:p>
          <a:p>
            <a:pPr marL="225425" indent="-225425">
              <a:buFont typeface="Wingdings" pitchFamily="2" charset="2"/>
              <a:buChar char="§"/>
            </a:pPr>
            <a:r>
              <a:rPr lang="en-US" sz="1400" dirty="0" smtClean="0"/>
              <a:t>Did not take full responsibility</a:t>
            </a:r>
          </a:p>
          <a:p>
            <a:pPr marL="688975" lvl="1" indent="-231775">
              <a:buFont typeface="Symbol" pitchFamily="18" charset="2"/>
              <a:buChar char="-"/>
            </a:pPr>
            <a:r>
              <a:rPr lang="en-US" sz="1400" i="1" dirty="0" smtClean="0"/>
              <a:t>I guess I should have given you more credit. </a:t>
            </a:r>
          </a:p>
          <a:p>
            <a:pPr marL="225425" indent="-225425">
              <a:buFont typeface="Wingdings" pitchFamily="2" charset="2"/>
              <a:buChar char="§"/>
            </a:pPr>
            <a:r>
              <a:rPr lang="en-US" sz="1400" dirty="0" smtClean="0"/>
              <a:t>Downplayed the betrayal</a:t>
            </a:r>
          </a:p>
          <a:p>
            <a:pPr marL="688975" lvl="1" indent="-231775">
              <a:buFont typeface="Symbol" pitchFamily="18" charset="2"/>
              <a:buChar char="-"/>
            </a:pPr>
            <a:r>
              <a:rPr lang="en-US" sz="1400" dirty="0" smtClean="0"/>
              <a:t>I</a:t>
            </a:r>
            <a:r>
              <a:rPr lang="en-US" sz="1400" i="1" dirty="0" smtClean="0"/>
              <a:t> took what you considered your idea, embellished it, and submitted it to management.</a:t>
            </a:r>
          </a:p>
          <a:p>
            <a:pPr marL="688975" lvl="1" indent="-231775">
              <a:buFont typeface="Symbol" pitchFamily="18" charset="2"/>
              <a:buChar char="-"/>
            </a:pPr>
            <a:r>
              <a:rPr lang="en-US" sz="1400" i="1" dirty="0" smtClean="0"/>
              <a:t>I’m sorry if you think I stole your idea.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0" grpId="1" animBg="1"/>
      <p:bldP spid="11" grpId="0" animBg="1"/>
      <p:bldP spid="11" grpId="1"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56</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915400" cy="4761875"/>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Case Study B – Question 2:</a:t>
            </a:r>
          </a:p>
          <a:p>
            <a:pPr marL="0" indent="0">
              <a:spcBef>
                <a:spcPts val="0"/>
              </a:spcBef>
              <a:spcAft>
                <a:spcPts val="600"/>
              </a:spcAft>
              <a:buNone/>
            </a:pPr>
            <a:r>
              <a:rPr lang="en-US" sz="1600" b="0" dirty="0" smtClean="0">
                <a:latin typeface="Arial" pitchFamily="34" charset="0"/>
                <a:cs typeface="Arial" pitchFamily="34" charset="0"/>
              </a:rPr>
              <a:t>After you’ve successfully acknowledged your actions and resulting impact, what do you say next to set the stage for healing from betrayal?</a:t>
            </a:r>
          </a:p>
          <a:p>
            <a:pPr marL="0" indent="0">
              <a:spcBef>
                <a:spcPts val="0"/>
              </a:spcBef>
              <a:spcAft>
                <a:spcPts val="600"/>
              </a:spcAft>
              <a:buNone/>
            </a:pPr>
            <a:r>
              <a:rPr lang="en-US" sz="1600" b="0" dirty="0" smtClean="0">
                <a:latin typeface="Arial" pitchFamily="34" charset="0"/>
                <a:cs typeface="Arial" pitchFamily="34" charset="0"/>
              </a:rPr>
              <a:t>Choose the best option.</a:t>
            </a:r>
          </a:p>
          <a:p>
            <a:pPr marL="574675" indent="-349250">
              <a:buClr>
                <a:srgbClr val="0038A8"/>
              </a:buClr>
              <a:buFont typeface="+mj-lt"/>
              <a:buAutoNum type="arabicParenR"/>
            </a:pPr>
            <a:r>
              <a:rPr lang="en-US" sz="1600" b="0" dirty="0" smtClean="0"/>
              <a:t>“I regret that we ever even talked about this idea.  I had no idea that submitting this idea would cause you such pain.  I value our relationship and I hope you can understand that my actions were not intended to hurt you in any way.  If I can make it up to you, I will.  I’ll also understand if you never forgive me for this.”</a:t>
            </a:r>
          </a:p>
          <a:p>
            <a:pPr marL="574675" indent="-349250">
              <a:buClr>
                <a:srgbClr val="0038A8"/>
              </a:buClr>
              <a:buFont typeface="+mj-lt"/>
              <a:buAutoNum type="arabicParenR"/>
            </a:pPr>
            <a:r>
              <a:rPr lang="en-US" sz="1600" b="0" dirty="0" smtClean="0"/>
              <a:t>“I’m truly sorry.  I regret ever submitting the proposal to management when it was your idea. I should have known doing so would be hurtful and cause problems between us and that you intended to submit the idea.  I value our relationship and I’m sorry I betrayed your trust.”</a:t>
            </a:r>
          </a:p>
          <a:p>
            <a:pPr marL="574675" indent="-349250">
              <a:buClr>
                <a:srgbClr val="0038A8"/>
              </a:buClr>
              <a:buFont typeface="+mj-lt"/>
              <a:buAutoNum type="arabicParenR"/>
            </a:pPr>
            <a:r>
              <a:rPr lang="en-US" sz="1600" b="0" dirty="0" smtClean="0"/>
              <a:t>“I’m sorry you were hurt by my actions.  I did not know you were planning to submit this idea eventually.  I thought because we had discussed it, and because I had changed it somewhat, that submitting it would be OK with you.  I was wrong and I really hope we can get past this because I value our relationship.”</a:t>
            </a:r>
          </a:p>
          <a:p>
            <a:pPr>
              <a:spcBef>
                <a:spcPts val="0"/>
              </a:spcBef>
              <a:spcAft>
                <a:spcPts val="600"/>
              </a:spcAft>
              <a:buNone/>
            </a:pPr>
            <a:endParaRPr lang="en-US" b="0" dirty="0" smtClean="0">
              <a:latin typeface="Arial" pitchFamily="34" charset="0"/>
              <a:cs typeface="Arial" pitchFamily="34" charset="0"/>
            </a:endParaRPr>
          </a:p>
          <a:p>
            <a:pPr marL="0" indent="0">
              <a:spcBef>
                <a:spcPts val="0"/>
              </a:spcBef>
              <a:spcAft>
                <a:spcPts val="600"/>
              </a:spcAft>
              <a:buNone/>
            </a:pPr>
            <a:endParaRPr lang="en-US" b="0" dirty="0">
              <a:latin typeface="Arial" pitchFamily="34" charset="0"/>
              <a:cs typeface="Arial" pitchFamily="34" charset="0"/>
            </a:endParaRPr>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TextBox 5"/>
          <p:cNvSpPr txBox="1"/>
          <p:nvPr/>
        </p:nvSpPr>
        <p:spPr>
          <a:xfrm>
            <a:off x="228600" y="5870448"/>
            <a:ext cx="1479892" cy="646331"/>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#2</a:t>
            </a:r>
          </a:p>
          <a:p>
            <a:endParaRPr lang="en-US" dirty="0"/>
          </a:p>
        </p:txBody>
      </p:sp>
      <p:sp>
        <p:nvSpPr>
          <p:cNvPr id="9" name="#2Correct"/>
          <p:cNvSpPr/>
          <p:nvPr/>
        </p:nvSpPr>
        <p:spPr bwMode="auto">
          <a:xfrm>
            <a:off x="838200" y="1828800"/>
            <a:ext cx="7040880" cy="1676400"/>
          </a:xfrm>
          <a:prstGeom prst="wedgeRoundRectCallout">
            <a:avLst>
              <a:gd name="adj1" fmla="val -20744"/>
              <a:gd name="adj2" fmla="val 64350"/>
              <a:gd name="adj3" fmla="val 16667"/>
            </a:avLst>
          </a:prstGeom>
          <a:solidFill>
            <a:srgbClr val="AAE0C0"/>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#2 – Correct. </a:t>
            </a:r>
          </a:p>
          <a:p>
            <a:pPr marL="225425" indent="-225425">
              <a:buFont typeface="Wingdings" pitchFamily="2" charset="2"/>
              <a:buChar char="§"/>
            </a:pPr>
            <a:r>
              <a:rPr lang="en-US" sz="1400" dirty="0" smtClean="0"/>
              <a:t>Acknowledgement and apology</a:t>
            </a:r>
          </a:p>
          <a:p>
            <a:pPr marL="688975" lvl="1" indent="-231775">
              <a:buFont typeface="Symbol" pitchFamily="18" charset="2"/>
              <a:buChar char="-"/>
            </a:pPr>
            <a:r>
              <a:rPr lang="en-US" sz="1400" i="1" dirty="0" smtClean="0"/>
              <a:t>I regret ever submitting the proposal to management when it was your idea.</a:t>
            </a:r>
          </a:p>
          <a:p>
            <a:pPr marL="225425" indent="-225425">
              <a:buFont typeface="Wingdings" pitchFamily="2" charset="2"/>
              <a:buChar char="§"/>
            </a:pPr>
            <a:r>
              <a:rPr lang="en-US" sz="1400" dirty="0" smtClean="0"/>
              <a:t>Explanation that you fully understand the effects your behavior has had on Enrico</a:t>
            </a:r>
          </a:p>
          <a:p>
            <a:pPr marL="688975" lvl="1" indent="-231775">
              <a:buFont typeface="Symbol" pitchFamily="18" charset="2"/>
              <a:buChar char="-"/>
            </a:pPr>
            <a:r>
              <a:rPr lang="en-US" sz="1400" i="1" dirty="0" smtClean="0"/>
              <a:t>I should have known doing so would be hurtful and cause problems between us and that you intended to submit the idea.</a:t>
            </a:r>
          </a:p>
          <a:p>
            <a:pPr marL="225425" lvl="0" indent="-225425">
              <a:buFont typeface="Wingdings" pitchFamily="2" charset="2"/>
              <a:buChar char="§"/>
            </a:pPr>
            <a:r>
              <a:rPr lang="en-US" sz="1400" dirty="0" smtClean="0">
                <a:solidFill>
                  <a:srgbClr val="000000"/>
                </a:solidFill>
                <a:latin typeface="Arial" charset="0"/>
              </a:rPr>
              <a:t>Sincerely stated you are sorry for the behavior without making excuses</a:t>
            </a:r>
            <a:endParaRPr lang="en-US" sz="1600" dirty="0" smtClean="0">
              <a:solidFill>
                <a:srgbClr val="000000"/>
              </a:solidFill>
              <a:latin typeface="Arial" charset="0"/>
            </a:endParaRPr>
          </a:p>
          <a:p>
            <a:pPr marL="688975" lvl="1" indent="-231775">
              <a:buFont typeface="Symbol" pitchFamily="18" charset="2"/>
              <a:buChar char="-"/>
            </a:pPr>
            <a:endParaRPr lang="en-US" sz="1400" i="1" dirty="0" smtClean="0"/>
          </a:p>
          <a:p>
            <a:pPr marL="225425" indent="-225425">
              <a:buFont typeface="Wingdings" pitchFamily="2" charset="2"/>
              <a:buChar char="§"/>
            </a:pPr>
            <a:endParaRPr kumimoji="0" lang="en-US" sz="1600" b="0" i="0" u="none" strike="noStrike" cap="none" normalizeH="0" baseline="0" dirty="0" smtClean="0">
              <a:ln>
                <a:noFill/>
              </a:ln>
              <a:solidFill>
                <a:schemeClr val="tx1"/>
              </a:solidFill>
              <a:effectLst/>
              <a:latin typeface="Arial" charset="0"/>
            </a:endParaRPr>
          </a:p>
        </p:txBody>
      </p:sp>
      <p:sp>
        <p:nvSpPr>
          <p:cNvPr id="10" name="#3Incorrect"/>
          <p:cNvSpPr/>
          <p:nvPr/>
        </p:nvSpPr>
        <p:spPr bwMode="auto">
          <a:xfrm>
            <a:off x="838200" y="3657600"/>
            <a:ext cx="7040880" cy="838200"/>
          </a:xfrm>
          <a:prstGeom prst="wedgeRoundRectCallout">
            <a:avLst>
              <a:gd name="adj1" fmla="val -23414"/>
              <a:gd name="adj2" fmla="val 85519"/>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#3 – Incorrect.</a:t>
            </a:r>
          </a:p>
          <a:p>
            <a:pPr marL="225425" indent="-225425">
              <a:buFont typeface="Wingdings" pitchFamily="2" charset="2"/>
              <a:buChar char="§"/>
            </a:pPr>
            <a:r>
              <a:rPr lang="en-US" sz="1400" dirty="0" smtClean="0"/>
              <a:t>Apology without acknowledgement</a:t>
            </a:r>
          </a:p>
          <a:p>
            <a:pPr marL="225425" indent="-225425">
              <a:buFont typeface="Wingdings" pitchFamily="2" charset="2"/>
              <a:buChar char="§"/>
            </a:pPr>
            <a:r>
              <a:rPr lang="en-US" sz="1400" dirty="0" smtClean="0"/>
              <a:t>Did not show understanding of the effect on Enrico or the work relationship</a:t>
            </a:r>
            <a:endParaRPr lang="en-US" sz="1400" i="1" dirty="0" smtClean="0"/>
          </a:p>
        </p:txBody>
      </p:sp>
      <p:sp>
        <p:nvSpPr>
          <p:cNvPr id="11" name="#1Incorrect"/>
          <p:cNvSpPr/>
          <p:nvPr/>
        </p:nvSpPr>
        <p:spPr bwMode="auto">
          <a:xfrm>
            <a:off x="838200" y="3962400"/>
            <a:ext cx="7040880" cy="10668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#1 – Incorrect.</a:t>
            </a:r>
          </a:p>
          <a:p>
            <a:pPr marL="225425" indent="-225425">
              <a:buFont typeface="Wingdings" pitchFamily="2" charset="2"/>
              <a:buChar char="§"/>
            </a:pPr>
            <a:r>
              <a:rPr lang="en-US" sz="1400" dirty="0" smtClean="0"/>
              <a:t>Not an apology</a:t>
            </a:r>
          </a:p>
          <a:p>
            <a:pPr marL="225425" indent="-225425">
              <a:buFont typeface="Wingdings" pitchFamily="2" charset="2"/>
              <a:buChar char="§"/>
            </a:pPr>
            <a:r>
              <a:rPr lang="en-US" sz="1400" dirty="0" smtClean="0"/>
              <a:t>Did not take full responsibility</a:t>
            </a:r>
          </a:p>
          <a:p>
            <a:pPr marL="688975" lvl="1" indent="-231775">
              <a:buFont typeface="Symbol" pitchFamily="18" charset="2"/>
              <a:buChar char="-"/>
            </a:pPr>
            <a:r>
              <a:rPr lang="en-US" sz="1400" i="1" dirty="0" smtClean="0"/>
              <a:t>I  regret that we ever even talked about this idea.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9" grpId="1" animBg="1"/>
      <p:bldP spid="10" grpId="0" animBg="1"/>
      <p:bldP spid="10" grpId="1"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57</a:t>
            </a:fld>
            <a:endParaRPr lang="en-US" kern="0" dirty="0">
              <a:solidFill>
                <a:sysClr val="windowText" lastClr="000000"/>
              </a:solidFill>
            </a:endParaRPr>
          </a:p>
        </p:txBody>
      </p:sp>
      <p:sp>
        <p:nvSpPr>
          <p:cNvPr id="3" name="Content Placeholder 2"/>
          <p:cNvSpPr>
            <a:spLocks noGrp="1"/>
          </p:cNvSpPr>
          <p:nvPr>
            <p:ph type="body" sz="quarter" idx="11"/>
          </p:nvPr>
        </p:nvSpPr>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Case Study B – Question 3:</a:t>
            </a:r>
          </a:p>
          <a:p>
            <a:pPr marL="0" indent="0">
              <a:spcBef>
                <a:spcPts val="0"/>
              </a:spcBef>
              <a:spcAft>
                <a:spcPts val="600"/>
              </a:spcAft>
              <a:buNone/>
            </a:pPr>
            <a:r>
              <a:rPr lang="en-US" sz="1600" b="0" dirty="0" smtClean="0">
                <a:latin typeface="Arial" pitchFamily="34" charset="0"/>
                <a:cs typeface="Arial" pitchFamily="34" charset="0"/>
              </a:rPr>
              <a:t>Now that you’ve acknowledge your actions and apologized, what more should you do to start the healing process?</a:t>
            </a:r>
          </a:p>
          <a:p>
            <a:pPr marL="0" indent="0">
              <a:spcBef>
                <a:spcPts val="0"/>
              </a:spcBef>
              <a:spcAft>
                <a:spcPts val="600"/>
              </a:spcAft>
              <a:buNone/>
            </a:pPr>
            <a:endParaRPr lang="en-US" sz="1600" b="0" dirty="0" smtClean="0">
              <a:latin typeface="Arial" pitchFamily="34" charset="0"/>
              <a:cs typeface="Arial" pitchFamily="34" charset="0"/>
            </a:endParaRPr>
          </a:p>
          <a:p>
            <a:pPr marL="0" indent="0">
              <a:spcBef>
                <a:spcPts val="0"/>
              </a:spcBef>
              <a:spcAft>
                <a:spcPts val="600"/>
              </a:spcAft>
              <a:buNone/>
            </a:pPr>
            <a:r>
              <a:rPr lang="en-US" sz="1600" b="0" dirty="0" smtClean="0">
                <a:latin typeface="Arial" pitchFamily="34" charset="0"/>
                <a:cs typeface="Arial" pitchFamily="34" charset="0"/>
              </a:rPr>
              <a:t>Choose more than one option.</a:t>
            </a:r>
          </a:p>
          <a:p>
            <a:pPr marL="574675" indent="-349250">
              <a:buClr>
                <a:srgbClr val="0038A8"/>
              </a:buClr>
              <a:buFont typeface="+mj-lt"/>
              <a:buAutoNum type="arabicParenR"/>
            </a:pPr>
            <a:r>
              <a:rPr lang="en-US" sz="1600" b="0" dirty="0" smtClean="0"/>
              <a:t>Ask Enrico if he can think of any way for you to make this up to him</a:t>
            </a:r>
          </a:p>
          <a:p>
            <a:pPr marL="574675" indent="-349250">
              <a:buClr>
                <a:srgbClr val="0038A8"/>
              </a:buClr>
              <a:buFont typeface="+mj-lt"/>
              <a:buAutoNum type="arabicParenR"/>
            </a:pPr>
            <a:r>
              <a:rPr lang="en-US" sz="1600" b="0" dirty="0" smtClean="0"/>
              <a:t>Let some time pass so that the issue becomes less emotional before trying to rebuild your relationship with Enrico</a:t>
            </a:r>
          </a:p>
          <a:p>
            <a:pPr marL="574675" indent="-349250">
              <a:buClr>
                <a:srgbClr val="0038A8"/>
              </a:buClr>
              <a:buFont typeface="+mj-lt"/>
              <a:buAutoNum type="arabicParenR"/>
            </a:pPr>
            <a:r>
              <a:rPr lang="en-US" sz="1600" b="0" dirty="0" smtClean="0"/>
              <a:t>Offer to go to management and confess that you did not deserve credit for the idea</a:t>
            </a:r>
          </a:p>
          <a:p>
            <a:pPr marL="574675" indent="-349250">
              <a:buClr>
                <a:srgbClr val="0038A8"/>
              </a:buClr>
              <a:buFont typeface="+mj-lt"/>
              <a:buAutoNum type="arabicParenR"/>
            </a:pPr>
            <a:r>
              <a:rPr lang="en-US" sz="1600" b="0" dirty="0" smtClean="0"/>
              <a:t>Continue to express your regret about the incident whenever the subject arises at work</a:t>
            </a:r>
          </a:p>
          <a:p>
            <a:pPr>
              <a:spcBef>
                <a:spcPts val="0"/>
              </a:spcBef>
              <a:spcAft>
                <a:spcPts val="600"/>
              </a:spcAft>
              <a:buNone/>
            </a:pPr>
            <a:endParaRPr lang="en-US" b="0" dirty="0" smtClean="0">
              <a:latin typeface="Arial" pitchFamily="34" charset="0"/>
              <a:cs typeface="Arial" pitchFamily="34" charset="0"/>
            </a:endParaRPr>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TextBox 5"/>
          <p:cNvSpPr txBox="1"/>
          <p:nvPr/>
        </p:nvSpPr>
        <p:spPr>
          <a:xfrm>
            <a:off x="228600" y="5870448"/>
            <a:ext cx="1864613" cy="646331"/>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#1, #3</a:t>
            </a:r>
          </a:p>
          <a:p>
            <a:endParaRPr lang="en-US" dirty="0"/>
          </a:p>
        </p:txBody>
      </p:sp>
      <p:sp>
        <p:nvSpPr>
          <p:cNvPr id="8" name="#1and3Correct"/>
          <p:cNvSpPr/>
          <p:nvPr/>
        </p:nvSpPr>
        <p:spPr bwMode="auto">
          <a:xfrm>
            <a:off x="914400" y="4572000"/>
            <a:ext cx="6035040" cy="1219200"/>
          </a:xfrm>
          <a:prstGeom prst="wedgeRoundRectCallout">
            <a:avLst>
              <a:gd name="adj1" fmla="val -21346"/>
              <a:gd name="adj2" fmla="val -71803"/>
              <a:gd name="adj3" fmla="val 16667"/>
            </a:avLst>
          </a:prstGeom>
          <a:solidFill>
            <a:srgbClr val="AAE0C0"/>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#1 and #3 – Correct. </a:t>
            </a:r>
          </a:p>
          <a:p>
            <a:pPr marL="225425" indent="-225425">
              <a:buFont typeface="Wingdings" pitchFamily="2" charset="2"/>
              <a:buChar char="§"/>
            </a:pPr>
            <a:r>
              <a:rPr lang="en-US" sz="1400" dirty="0" smtClean="0"/>
              <a:t>Each is an offer of restitution and lets Enrico know you are serious about rebuilding the relationship</a:t>
            </a:r>
          </a:p>
          <a:p>
            <a:pPr marL="225425" indent="-225425">
              <a:buFont typeface="Wingdings" pitchFamily="2" charset="2"/>
              <a:buChar char="§"/>
            </a:pPr>
            <a:r>
              <a:rPr lang="en-US" sz="1400" dirty="0" smtClean="0"/>
              <a:t>You are willing to do what it takes to repair the damage</a:t>
            </a:r>
          </a:p>
          <a:p>
            <a:pPr marL="225425" indent="-225425">
              <a:buFont typeface="Wingdings" pitchFamily="2" charset="2"/>
              <a:buChar char="§"/>
            </a:pPr>
            <a:r>
              <a:rPr lang="en-US" sz="1400" dirty="0" smtClean="0">
                <a:latin typeface="Arial" charset="0"/>
              </a:rPr>
              <a:t>In addition, #1 asks Enrico what can be done to begin rebuilding trust</a:t>
            </a:r>
            <a:endParaRPr kumimoji="0" lang="en-US" sz="1600" b="0" i="0" u="none" strike="noStrike" cap="none" normalizeH="0" baseline="0" dirty="0" smtClean="0">
              <a:ln>
                <a:noFill/>
              </a:ln>
              <a:solidFill>
                <a:schemeClr val="tx1"/>
              </a:solidFill>
              <a:effectLst/>
              <a:latin typeface="Arial" charset="0"/>
            </a:endParaRPr>
          </a:p>
        </p:txBody>
      </p:sp>
      <p:sp>
        <p:nvSpPr>
          <p:cNvPr id="9" name="#2Incorrect"/>
          <p:cNvSpPr/>
          <p:nvPr/>
        </p:nvSpPr>
        <p:spPr bwMode="auto">
          <a:xfrm>
            <a:off x="914400" y="4038600"/>
            <a:ext cx="6035040" cy="7620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#2 – Incorrect.</a:t>
            </a:r>
          </a:p>
          <a:p>
            <a:pPr marL="225425" indent="-225425">
              <a:buFont typeface="Wingdings" pitchFamily="2" charset="2"/>
              <a:buChar char="§"/>
            </a:pPr>
            <a:r>
              <a:rPr lang="en-US" sz="1400" dirty="0" smtClean="0"/>
              <a:t>No offer of restitution</a:t>
            </a:r>
          </a:p>
          <a:p>
            <a:pPr marL="225425" indent="-225425">
              <a:buFont typeface="Wingdings" pitchFamily="2" charset="2"/>
              <a:buChar char="§"/>
            </a:pPr>
            <a:r>
              <a:rPr lang="en-US" sz="1400" dirty="0" smtClean="0">
                <a:latin typeface="Arial" charset="0"/>
              </a:rPr>
              <a:t>Waiting will make rebuilding and healing more difficult and take longer</a:t>
            </a:r>
            <a:endParaRPr kumimoji="0" lang="en-US" sz="1600" b="0" i="0" u="none" strike="noStrike" cap="none" normalizeH="0" baseline="0" dirty="0" smtClean="0">
              <a:ln>
                <a:noFill/>
              </a:ln>
              <a:solidFill>
                <a:schemeClr val="tx1"/>
              </a:solidFill>
              <a:effectLst/>
              <a:latin typeface="Arial" charset="0"/>
            </a:endParaRPr>
          </a:p>
        </p:txBody>
      </p:sp>
      <p:sp>
        <p:nvSpPr>
          <p:cNvPr id="10" name="#4Incorrect"/>
          <p:cNvSpPr/>
          <p:nvPr/>
        </p:nvSpPr>
        <p:spPr bwMode="auto">
          <a:xfrm>
            <a:off x="914400" y="4991100"/>
            <a:ext cx="6035040" cy="8001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#4 – Incorrect.</a:t>
            </a:r>
          </a:p>
          <a:p>
            <a:pPr marL="225425" indent="-225425">
              <a:buFont typeface="Wingdings" pitchFamily="2" charset="2"/>
              <a:buChar char="§"/>
            </a:pPr>
            <a:r>
              <a:rPr lang="en-US" sz="1400" dirty="0" smtClean="0"/>
              <a:t>No offer of restitution </a:t>
            </a:r>
          </a:p>
          <a:p>
            <a:pPr marL="225425" indent="-225425">
              <a:buFont typeface="Wingdings" pitchFamily="2" charset="2"/>
              <a:buChar char="§"/>
            </a:pPr>
            <a:r>
              <a:rPr kumimoji="0" lang="en-US" sz="1400" b="0" i="0" u="none" strike="noStrike" cap="none" normalizeH="0" baseline="0" dirty="0" smtClean="0">
                <a:ln>
                  <a:noFill/>
                </a:ln>
                <a:solidFill>
                  <a:schemeClr val="tx1"/>
                </a:solidFill>
                <a:effectLst/>
                <a:latin typeface="Arial" charset="0"/>
              </a:rPr>
              <a:t>Continuing to express regret</a:t>
            </a:r>
            <a:r>
              <a:rPr kumimoji="0" lang="en-US" sz="1400" b="0" i="0" u="none" strike="noStrike" cap="none" normalizeH="0" dirty="0" smtClean="0">
                <a:ln>
                  <a:noFill/>
                </a:ln>
                <a:solidFill>
                  <a:schemeClr val="tx1"/>
                </a:solidFill>
                <a:effectLst/>
                <a:latin typeface="Arial" charset="0"/>
              </a:rPr>
              <a:t> will only make matters worse</a:t>
            </a:r>
            <a:endParaRPr kumimoji="0" lang="en-US" sz="16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8" grpId="1" animBg="1"/>
      <p:bldP spid="9" grpId="0" animBg="1"/>
      <p:bldP spid="9" grpId="1"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58</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Content Placeholder 2"/>
          <p:cNvSpPr txBox="1">
            <a:spLocks/>
          </p:cNvSpPr>
          <p:nvPr/>
        </p:nvSpPr>
        <p:spPr bwMode="auto">
          <a:xfrm>
            <a:off x="228600" y="1417320"/>
            <a:ext cx="8686800" cy="327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820738" rtl="0" eaLnBrk="1" fontAlgn="base" latinLnBrk="0" hangingPunct="1">
              <a:spcAft>
                <a:spcPts val="600"/>
              </a:spcAft>
              <a:buClr>
                <a:schemeClr val="hlink"/>
              </a:buClr>
              <a:buSzTx/>
              <a:buFont typeface="Wingdings" pitchFamily="2" charset="2"/>
              <a:buNone/>
              <a:tabLst/>
              <a:defRPr/>
            </a:pPr>
            <a:r>
              <a:rPr kumimoji="0" lang="en-US" sz="2000" b="1" i="0" u="none" strike="noStrike" kern="0" cap="none" spc="0" normalizeH="0" baseline="0" noProof="0" dirty="0" smtClean="0">
                <a:ln>
                  <a:noFill/>
                </a:ln>
                <a:solidFill>
                  <a:schemeClr val="tx1"/>
                </a:solidFill>
                <a:effectLst/>
                <a:uLnTx/>
                <a:uFillTx/>
                <a:latin typeface="Arial" pitchFamily="34" charset="0"/>
                <a:ea typeface="+mn-ea"/>
                <a:cs typeface="Arial" pitchFamily="34" charset="0"/>
              </a:rPr>
              <a:t>Case Study C</a:t>
            </a:r>
          </a:p>
          <a:p>
            <a:pPr>
              <a:spcAft>
                <a:spcPts val="600"/>
              </a:spcAft>
            </a:pPr>
            <a:endParaRPr lang="en-US" sz="2000" dirty="0" smtClean="0">
              <a:latin typeface="Arial" pitchFamily="34" charset="0"/>
              <a:cs typeface="Arial" pitchFamily="34" charset="0"/>
            </a:endParaRPr>
          </a:p>
          <a:p>
            <a:pPr>
              <a:spcAft>
                <a:spcPts val="600"/>
              </a:spcAft>
            </a:pPr>
            <a:r>
              <a:rPr lang="en-US" sz="2000" dirty="0" smtClean="0">
                <a:latin typeface="Arial" pitchFamily="34" charset="0"/>
                <a:cs typeface="Arial" pitchFamily="34" charset="0"/>
              </a:rPr>
              <a:t>Oliver has just been hired and is eager to start proving himself.  During a meeting, it comes up that there’s money for new equipment that needs to be bought, but no one has had the time to investigate options.  Oliver doesn’t have much on his plate right now, so he volunteers to take on the task.  As a new employee, Oliver knows it’s important that he demonstrate he can be trusted.</a:t>
            </a:r>
          </a:p>
        </p:txBody>
      </p:sp>
      <p:sp>
        <p:nvSpPr>
          <p:cNvPr id="7" name="TextBox 6"/>
          <p:cNvSpPr txBox="1"/>
          <p:nvPr/>
        </p:nvSpPr>
        <p:spPr>
          <a:xfrm>
            <a:off x="236302" y="6309684"/>
            <a:ext cx="8907698" cy="323165"/>
          </a:xfrm>
          <a:prstGeom prst="rect">
            <a:avLst/>
          </a:prstGeom>
          <a:noFill/>
        </p:spPr>
        <p:txBody>
          <a:bodyPr wrap="square" rtlCol="0">
            <a:spAutoFit/>
          </a:bodyPr>
          <a:lstStyle/>
          <a:p>
            <a:r>
              <a:rPr lang="en-US" sz="700" baseline="30000" dirty="0" smtClean="0"/>
              <a:t>19</a:t>
            </a:r>
            <a:r>
              <a:rPr lang="en-US" sz="700" dirty="0" smtClean="0"/>
              <a:t>Skillport. (2012). Course: </a:t>
            </a:r>
            <a:r>
              <a:rPr lang="en-US" sz="800" dirty="0" smtClean="0">
                <a:latin typeface="Arial" pitchFamily="34" charset="0"/>
                <a:cs typeface="Arial" pitchFamily="34" charset="0"/>
              </a:rPr>
              <a:t>Building Trust. Practice: Building Trust with Coworkers. Id: pd_15_a01_bs_enus</a:t>
            </a:r>
            <a:r>
              <a:rPr lang="en-US" sz="700" dirty="0" smtClean="0"/>
              <a:t>. Course test. Case Study. Skillport. Web. </a:t>
            </a:r>
            <a:r>
              <a:rPr lang="en-US" sz="700" dirty="0" smtClean="0">
                <a:latin typeface="Arial" pitchFamily="34" charset="0"/>
                <a:cs typeface="Arial" pitchFamily="34" charset="0"/>
              </a:rPr>
              <a:t>Accessed December 23, 2014. (</a:t>
            </a:r>
            <a:r>
              <a:rPr lang="en-US" sz="700" dirty="0" smtClean="0"/>
              <a:t>https://boeing.skillport.com/)</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59</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077200" cy="2164080"/>
          </a:xfrm>
        </p:spPr>
        <p:txBody>
          <a:bodyPr lIns="91440" tIns="45720" rIns="91440" bIns="45720">
            <a:noAutofit/>
          </a:bodyPr>
          <a:lstStyle/>
          <a:p>
            <a:pPr marL="365125" indent="-365125">
              <a:spcBef>
                <a:spcPts val="0"/>
              </a:spcBef>
              <a:spcAft>
                <a:spcPts val="600"/>
              </a:spcAft>
              <a:buNone/>
            </a:pPr>
            <a:r>
              <a:rPr lang="en-US" dirty="0" smtClean="0">
                <a:latin typeface="Arial" pitchFamily="34" charset="0"/>
                <a:cs typeface="Arial" pitchFamily="34" charset="0"/>
              </a:rPr>
              <a:t>Case Study C – Question 1:  </a:t>
            </a:r>
          </a:p>
          <a:p>
            <a:pPr marL="0" indent="0">
              <a:spcBef>
                <a:spcPts val="0"/>
              </a:spcBef>
              <a:spcAft>
                <a:spcPts val="600"/>
              </a:spcAft>
              <a:buNone/>
            </a:pPr>
            <a:r>
              <a:rPr lang="en-US" sz="1600" b="0" dirty="0" smtClean="0">
                <a:latin typeface="Arial" pitchFamily="34" charset="0"/>
                <a:cs typeface="Arial" pitchFamily="34" charset="0"/>
              </a:rPr>
              <a:t>At first Oliver is inundated by all the product information.  He manages to narrow the field down to what he believes are the most economical and reliable options.  Oliver is meeting with Yolanda to get her input.  She tells him she needs equipment that is easy to use.</a:t>
            </a:r>
          </a:p>
          <a:p>
            <a:pPr marL="0" indent="0">
              <a:spcBef>
                <a:spcPts val="0"/>
              </a:spcBef>
              <a:spcAft>
                <a:spcPts val="600"/>
              </a:spcAft>
              <a:buNone/>
            </a:pPr>
            <a:endParaRPr lang="en-US" sz="1600" b="0" dirty="0" smtClean="0">
              <a:latin typeface="Arial" pitchFamily="34" charset="0"/>
              <a:cs typeface="Arial" pitchFamily="34" charset="0"/>
            </a:endParaRPr>
          </a:p>
          <a:p>
            <a:pPr marL="0" indent="0">
              <a:spcBef>
                <a:spcPts val="0"/>
              </a:spcBef>
              <a:spcAft>
                <a:spcPts val="600"/>
              </a:spcAft>
              <a:buNone/>
            </a:pPr>
            <a:r>
              <a:rPr lang="en-US" sz="1600" b="0" dirty="0" smtClean="0">
                <a:latin typeface="Arial" pitchFamily="34" charset="0"/>
                <a:cs typeface="Arial" pitchFamily="34" charset="0"/>
              </a:rPr>
              <a:t>Which response best demonstrates how Oliver might build trust with Yolanda?</a:t>
            </a:r>
          </a:p>
          <a:p>
            <a:pPr marL="0" indent="0">
              <a:spcBef>
                <a:spcPts val="0"/>
              </a:spcBef>
              <a:spcAft>
                <a:spcPts val="600"/>
              </a:spcAft>
              <a:buNone/>
            </a:pPr>
            <a:endParaRPr lang="en-US" sz="1600" b="0" dirty="0" smtClean="0">
              <a:latin typeface="Arial" pitchFamily="34" charset="0"/>
              <a:cs typeface="Arial" pitchFamily="34" charset="0"/>
            </a:endParaRPr>
          </a:p>
          <a:p>
            <a:pPr marL="0" lvl="1" indent="0">
              <a:buNone/>
            </a:pPr>
            <a:r>
              <a:rPr lang="en-US" sz="1600" dirty="0" smtClean="0">
                <a:latin typeface="Arial" pitchFamily="34" charset="0"/>
                <a:cs typeface="Arial" pitchFamily="34" charset="0"/>
              </a:rPr>
              <a:t>Choose the best option.</a:t>
            </a:r>
            <a:endParaRPr lang="en-US" sz="1600" b="0" dirty="0" smtClean="0">
              <a:latin typeface="Arial" pitchFamily="34" charset="0"/>
              <a:cs typeface="Arial" pitchFamily="34" charset="0"/>
            </a:endParaRPr>
          </a:p>
          <a:p>
            <a:pPr marL="574675" indent="-349250">
              <a:buClr>
                <a:srgbClr val="0038A8"/>
              </a:buClr>
              <a:buFont typeface="+mj-lt"/>
              <a:buAutoNum type="arabicParenR"/>
            </a:pPr>
            <a:r>
              <a:rPr lang="en-US" sz="1600" b="0" dirty="0" smtClean="0"/>
              <a:t>“I really believe we should be more concerned that the equipment is economical.”</a:t>
            </a:r>
          </a:p>
          <a:p>
            <a:pPr marL="574675" indent="-349250">
              <a:buClr>
                <a:srgbClr val="0038A8"/>
              </a:buClr>
              <a:buFont typeface="+mj-lt"/>
              <a:buAutoNum type="arabicParenR"/>
            </a:pPr>
            <a:r>
              <a:rPr lang="en-US" sz="1600" b="0" dirty="0" smtClean="0"/>
              <a:t>“Right, well I figure I will use my own preferences to guide my final recommendation.”</a:t>
            </a:r>
          </a:p>
          <a:p>
            <a:pPr marL="574675" indent="-349250">
              <a:buClr>
                <a:srgbClr val="0038A8"/>
              </a:buClr>
              <a:buFont typeface="+mj-lt"/>
              <a:buAutoNum type="arabicParenR"/>
            </a:pPr>
            <a:r>
              <a:rPr lang="en-US" sz="1600" b="0" dirty="0" smtClean="0"/>
              <a:t>“So your priority is that the equipment be easy to use?”</a:t>
            </a:r>
            <a:endParaRPr lang="en-US" b="0" dirty="0" smtClean="0">
              <a:latin typeface="Arial" pitchFamily="34" charset="0"/>
              <a:cs typeface="Arial" pitchFamily="34" charset="0"/>
            </a:endParaRPr>
          </a:p>
          <a:p>
            <a:pPr marL="365125" indent="-365125">
              <a:spcBef>
                <a:spcPts val="0"/>
              </a:spcBef>
              <a:spcAft>
                <a:spcPts val="600"/>
              </a:spcAft>
              <a:buNone/>
            </a:pPr>
            <a:endParaRPr lang="en-US" dirty="0" smtClean="0"/>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TextBox 5"/>
          <p:cNvSpPr txBox="1"/>
          <p:nvPr/>
        </p:nvSpPr>
        <p:spPr>
          <a:xfrm>
            <a:off x="228600" y="5870448"/>
            <a:ext cx="147989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#3</a:t>
            </a:r>
            <a:endParaRPr lang="en-US" dirty="0"/>
          </a:p>
        </p:txBody>
      </p:sp>
      <p:sp>
        <p:nvSpPr>
          <p:cNvPr id="10" name="#3Correct"/>
          <p:cNvSpPr/>
          <p:nvPr/>
        </p:nvSpPr>
        <p:spPr bwMode="auto">
          <a:xfrm>
            <a:off x="685800" y="5524500"/>
            <a:ext cx="7772400" cy="647700"/>
          </a:xfrm>
          <a:prstGeom prst="wedgeRoundRectCallout">
            <a:avLst>
              <a:gd name="adj1" fmla="val -21285"/>
              <a:gd name="adj2" fmla="val -83680"/>
              <a:gd name="adj3" fmla="val 16667"/>
            </a:avLst>
          </a:prstGeom>
          <a:solidFill>
            <a:srgbClr val="AAE0C0"/>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#3 – Correct. </a:t>
            </a:r>
          </a:p>
          <a:p>
            <a:pPr marL="225425" indent="-225425">
              <a:buFont typeface="Wingdings" pitchFamily="2" charset="2"/>
              <a:buChar char="§"/>
            </a:pPr>
            <a:r>
              <a:rPr lang="en-US" sz="1400" dirty="0" smtClean="0"/>
              <a:t>Considerate, shows Oliver heard Yolanda and wants to confirm her priorities for the product</a:t>
            </a:r>
            <a:endParaRPr kumimoji="0" lang="en-US" sz="1600" b="0" i="0" u="none" strike="noStrike" cap="none" normalizeH="0" baseline="0" dirty="0" smtClean="0">
              <a:ln>
                <a:noFill/>
              </a:ln>
              <a:solidFill>
                <a:schemeClr val="tx1"/>
              </a:solidFill>
              <a:effectLst/>
              <a:latin typeface="Arial" charset="0"/>
            </a:endParaRPr>
          </a:p>
        </p:txBody>
      </p:sp>
      <p:sp>
        <p:nvSpPr>
          <p:cNvPr id="11" name="#2Incorrect"/>
          <p:cNvSpPr/>
          <p:nvPr/>
        </p:nvSpPr>
        <p:spPr bwMode="auto">
          <a:xfrm>
            <a:off x="685800" y="5105400"/>
            <a:ext cx="7772400" cy="9906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#2 – Incorrect.</a:t>
            </a:r>
          </a:p>
          <a:p>
            <a:pPr marL="225425" indent="-225425">
              <a:buFont typeface="Wingdings" pitchFamily="2" charset="2"/>
              <a:buChar char="§"/>
            </a:pPr>
            <a:r>
              <a:rPr lang="en-US" sz="1400" dirty="0" smtClean="0"/>
              <a:t>Inconsiderate of Yolanda’s needs/priorities</a:t>
            </a:r>
          </a:p>
          <a:p>
            <a:pPr marL="225425" indent="-225425">
              <a:buFont typeface="Wingdings" pitchFamily="2" charset="2"/>
              <a:buChar char="§"/>
            </a:pPr>
            <a:r>
              <a:rPr lang="en-US" sz="1400" dirty="0" smtClean="0"/>
              <a:t>Yolanda knows Oliver is new and will most likely be concerned about him using his own preferences over those of the team</a:t>
            </a:r>
          </a:p>
        </p:txBody>
      </p:sp>
      <p:sp>
        <p:nvSpPr>
          <p:cNvPr id="12" name="#1Incorrect"/>
          <p:cNvSpPr/>
          <p:nvPr/>
        </p:nvSpPr>
        <p:spPr bwMode="auto">
          <a:xfrm>
            <a:off x="685800" y="4648200"/>
            <a:ext cx="7772400" cy="609600"/>
          </a:xfrm>
          <a:prstGeom prst="wedgeRoundRectCallout">
            <a:avLst>
              <a:gd name="adj1" fmla="val -20951"/>
              <a:gd name="adj2" fmla="val -92555"/>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#1 – Incorrect.</a:t>
            </a:r>
          </a:p>
          <a:p>
            <a:pPr marL="225425" indent="-225425">
              <a:buFont typeface="Wingdings" pitchFamily="2" charset="2"/>
              <a:buChar char="§"/>
            </a:pPr>
            <a:r>
              <a:rPr lang="en-US" sz="1400" dirty="0" smtClean="0"/>
              <a:t>Inconsiderate of Yolanda’s needs/priorities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0" grpId="1" animBg="1"/>
      <p:bldP spid="11" grpId="0" animBg="1"/>
      <p:bldP spid="11" grpId="1"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a:t>
            </a:fld>
            <a:endParaRPr lang="en-US" kern="0" dirty="0">
              <a:solidFill>
                <a:sysClr val="windowText" lastClr="000000"/>
              </a:solidFill>
            </a:endParaRPr>
          </a:p>
        </p:txBody>
      </p:sp>
      <p:sp>
        <p:nvSpPr>
          <p:cNvPr id="5" name="Title 4"/>
          <p:cNvSpPr>
            <a:spLocks noGrp="1"/>
          </p:cNvSpPr>
          <p:nvPr>
            <p:ph type="title"/>
          </p:nvPr>
        </p:nvSpPr>
        <p:spPr/>
        <p:txBody>
          <a:bodyPr/>
          <a:lstStyle/>
          <a:p>
            <a:r>
              <a:rPr lang="en-US" dirty="0" smtClean="0"/>
              <a:t>	Trust:  Objectives</a:t>
            </a:r>
            <a:endParaRPr lang="en-US" dirty="0"/>
          </a:p>
        </p:txBody>
      </p:sp>
      <p:sp>
        <p:nvSpPr>
          <p:cNvPr id="6" name="Content Placeholder 2"/>
          <p:cNvSpPr txBox="1">
            <a:spLocks/>
          </p:cNvSpPr>
          <p:nvPr/>
        </p:nvSpPr>
        <p:spPr bwMode="auto">
          <a:xfrm>
            <a:off x="228600" y="1325881"/>
            <a:ext cx="8752367" cy="2712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indent="-342900" defTabSz="820738" fontAlgn="base">
              <a:spcAft>
                <a:spcPts val="600"/>
              </a:spcAft>
              <a:buAutoNum type="arabicParenR"/>
              <a:defRPr/>
            </a:pPr>
            <a:r>
              <a:rPr lang="en-US" b="1" kern="0" dirty="0" smtClean="0"/>
              <a:t>Develop improved </a:t>
            </a:r>
            <a:r>
              <a:rPr lang="en-US" b="1" kern="0" dirty="0" smtClean="0"/>
              <a:t>relationships by establishing and enhancing Trust</a:t>
            </a:r>
            <a:endParaRPr kumimoji="0" lang="en-US" sz="1800" b="1" i="0" u="none" strike="noStrike" kern="0" cap="none" spc="0" normalizeH="0" baseline="0" noProof="0" dirty="0" smtClean="0">
              <a:ln>
                <a:noFill/>
              </a:ln>
              <a:effectLst/>
              <a:uLnTx/>
              <a:uFillTx/>
              <a:latin typeface="+mn-lt"/>
              <a:ea typeface="+mn-ea"/>
              <a:cs typeface="+mn-cs"/>
            </a:endParaRPr>
          </a:p>
          <a:p>
            <a:pPr marL="342900" indent="-342900" defTabSz="820738" fontAlgn="base">
              <a:spcAft>
                <a:spcPts val="600"/>
              </a:spcAft>
              <a:buAutoNum type="arabicParenR"/>
              <a:defRPr/>
            </a:pPr>
            <a:r>
              <a:rPr lang="en-US" b="1" kern="0" dirty="0" smtClean="0"/>
              <a:t>Describe</a:t>
            </a:r>
            <a:r>
              <a:rPr lang="en-US" b="1" kern="0" dirty="0" smtClean="0"/>
              <a:t> </a:t>
            </a:r>
            <a:r>
              <a:rPr lang="en-US" b="1" kern="0" dirty="0" smtClean="0"/>
              <a:t>the importance and benefits</a:t>
            </a:r>
          </a:p>
          <a:p>
            <a:pPr marL="342900" indent="-342900" defTabSz="820738" fontAlgn="base">
              <a:spcAft>
                <a:spcPts val="600"/>
              </a:spcAft>
              <a:buAutoNum type="arabicParenR"/>
              <a:defRPr/>
            </a:pPr>
            <a:r>
              <a:rPr lang="en-US" b="1" kern="0" dirty="0" smtClean="0"/>
              <a:t>Apply techniques to repair relationships where Trust has been broken</a:t>
            </a:r>
          </a:p>
          <a:p>
            <a:pPr marL="342900" indent="-342900" defTabSz="820738" fontAlgn="base">
              <a:spcAft>
                <a:spcPts val="600"/>
              </a:spcAft>
              <a:buAutoNum type="arabicParenR"/>
              <a:defRPr/>
            </a:pPr>
            <a:r>
              <a:rPr lang="en-US" b="1" kern="0" dirty="0" smtClean="0"/>
              <a:t>Practice </a:t>
            </a:r>
            <a:r>
              <a:rPr lang="en-US" b="1" kern="0" dirty="0" smtClean="0"/>
              <a:t>and encourage open and honest communication</a:t>
            </a:r>
          </a:p>
        </p:txBody>
      </p:sp>
    </p:spTree>
    <p:custDataLst>
      <p:tags r:id="rId1"/>
    </p:custDataLst>
  </p:cSld>
  <p:clrMapOvr>
    <a:masterClrMapping/>
  </p:clrMapOvr>
  <p:transition advTm="7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60</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610600" cy="2087880"/>
          </a:xfrm>
        </p:spPr>
        <p:txBody>
          <a:bodyPr lIns="91440" tIns="45720" rIns="91440" bIns="45720">
            <a:noAutofit/>
          </a:bodyPr>
          <a:lstStyle/>
          <a:p>
            <a:pPr marL="0" indent="0">
              <a:spcBef>
                <a:spcPts val="0"/>
              </a:spcBef>
              <a:spcAft>
                <a:spcPts val="600"/>
              </a:spcAft>
              <a:buNone/>
            </a:pPr>
            <a:r>
              <a:rPr lang="en-US" dirty="0" smtClean="0">
                <a:cs typeface="Arial" pitchFamily="34" charset="0"/>
              </a:rPr>
              <a:t>Case Study C – Question 2: </a:t>
            </a:r>
          </a:p>
          <a:p>
            <a:pPr marL="0" indent="0">
              <a:spcBef>
                <a:spcPts val="0"/>
              </a:spcBef>
              <a:spcAft>
                <a:spcPts val="600"/>
              </a:spcAft>
              <a:buNone/>
            </a:pPr>
            <a:r>
              <a:rPr lang="en-US" sz="1600" b="0" dirty="0" smtClean="0">
                <a:cs typeface="Arial" pitchFamily="34" charset="0"/>
              </a:rPr>
              <a:t>Oliver is having a meeting with Yolanda to update his progress.  He needs to prepare a report based on his findings to present to his coworkers at next week’s meeting.  However, Oliver is not sure if there is a preferred format or procedure he should be following.</a:t>
            </a:r>
          </a:p>
          <a:p>
            <a:pPr marL="0" indent="0">
              <a:spcBef>
                <a:spcPts val="0"/>
              </a:spcBef>
              <a:spcAft>
                <a:spcPts val="600"/>
              </a:spcAft>
              <a:buNone/>
            </a:pPr>
            <a:endParaRPr lang="en-US" sz="1600" b="0" dirty="0" smtClean="0">
              <a:cs typeface="Arial" pitchFamily="34" charset="0"/>
            </a:endParaRPr>
          </a:p>
          <a:p>
            <a:pPr marL="0" indent="0">
              <a:spcBef>
                <a:spcPts val="0"/>
              </a:spcBef>
              <a:spcAft>
                <a:spcPts val="600"/>
              </a:spcAft>
              <a:buNone/>
            </a:pPr>
            <a:r>
              <a:rPr lang="en-US" sz="1600" b="0" dirty="0" smtClean="0">
                <a:cs typeface="Arial" pitchFamily="34" charset="0"/>
              </a:rPr>
              <a:t>What should Oliver do next to help build trust with his coworkers?</a:t>
            </a:r>
          </a:p>
          <a:p>
            <a:pPr marL="0" indent="0">
              <a:spcBef>
                <a:spcPts val="0"/>
              </a:spcBef>
              <a:spcAft>
                <a:spcPts val="600"/>
              </a:spcAft>
              <a:buNone/>
            </a:pPr>
            <a:endParaRPr lang="en-US" sz="1600" b="0" dirty="0" smtClean="0">
              <a:cs typeface="Arial" pitchFamily="34" charset="0"/>
            </a:endParaRPr>
          </a:p>
          <a:p>
            <a:pPr marL="0" lvl="1" indent="0">
              <a:buNone/>
            </a:pPr>
            <a:r>
              <a:rPr lang="en-US" sz="1600" dirty="0" smtClean="0">
                <a:latin typeface="Arial" pitchFamily="34" charset="0"/>
                <a:cs typeface="Arial" pitchFamily="34" charset="0"/>
              </a:rPr>
              <a:t>Choose the best option.</a:t>
            </a:r>
          </a:p>
          <a:p>
            <a:pPr marL="574675" indent="-349250">
              <a:buClr>
                <a:srgbClr val="0038A8"/>
              </a:buClr>
              <a:buFont typeface="+mj-lt"/>
              <a:buAutoNum type="arabicParenR"/>
            </a:pPr>
            <a:r>
              <a:rPr lang="en-US" sz="1600" b="0" dirty="0" smtClean="0"/>
              <a:t>“Yolanda can you format this report for me?  I have no idea how to do it.”</a:t>
            </a:r>
          </a:p>
          <a:p>
            <a:pPr marL="574675" indent="-349250">
              <a:buClr>
                <a:srgbClr val="0038A8"/>
              </a:buClr>
              <a:buFont typeface="+mj-lt"/>
              <a:buAutoNum type="arabicParenR"/>
            </a:pPr>
            <a:r>
              <a:rPr lang="en-US" sz="1600" b="0" dirty="0" smtClean="0"/>
              <a:t>“Yolanda, are there guidelines I should follow for preparing and distributing this report?”</a:t>
            </a:r>
          </a:p>
          <a:p>
            <a:pPr marL="574675" indent="-349250">
              <a:buClr>
                <a:srgbClr val="0038A8"/>
              </a:buClr>
              <a:buFont typeface="+mj-lt"/>
              <a:buAutoNum type="arabicParenR"/>
            </a:pPr>
            <a:r>
              <a:rPr lang="en-US" sz="1600" b="0" dirty="0" smtClean="0"/>
              <a:t>“Yolanda, I am either going to distribute the report via e-mail or just wait for the meeting.  I am not sure.”</a:t>
            </a:r>
            <a:br>
              <a:rPr lang="en-US" sz="1600" b="0" dirty="0" smtClean="0"/>
            </a:br>
            <a:endParaRPr lang="en-US" sz="1600" b="0" dirty="0" smtClean="0"/>
          </a:p>
          <a:p>
            <a:pPr>
              <a:spcBef>
                <a:spcPts val="0"/>
              </a:spcBef>
              <a:spcAft>
                <a:spcPts val="600"/>
              </a:spcAft>
              <a:buNone/>
            </a:pPr>
            <a:endParaRPr lang="en-US" b="0" dirty="0" smtClean="0">
              <a:cs typeface="Arial" pitchFamily="34" charset="0"/>
            </a:endParaRPr>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TextBox 5"/>
          <p:cNvSpPr txBox="1"/>
          <p:nvPr/>
        </p:nvSpPr>
        <p:spPr>
          <a:xfrm>
            <a:off x="228600" y="5870448"/>
            <a:ext cx="147989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#2</a:t>
            </a:r>
            <a:endParaRPr lang="en-US" dirty="0"/>
          </a:p>
        </p:txBody>
      </p:sp>
      <p:sp>
        <p:nvSpPr>
          <p:cNvPr id="9" name="#2Correct"/>
          <p:cNvSpPr/>
          <p:nvPr/>
        </p:nvSpPr>
        <p:spPr bwMode="auto">
          <a:xfrm>
            <a:off x="1016000" y="4737100"/>
            <a:ext cx="6629400" cy="1054100"/>
          </a:xfrm>
          <a:prstGeom prst="wedgeRoundRectCallout">
            <a:avLst>
              <a:gd name="adj1" fmla="val -21510"/>
              <a:gd name="adj2" fmla="val -70095"/>
              <a:gd name="adj3" fmla="val 16667"/>
            </a:avLst>
          </a:prstGeom>
          <a:solidFill>
            <a:srgbClr val="AAE0C0"/>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#2 – Correct. </a:t>
            </a:r>
          </a:p>
          <a:p>
            <a:pPr marL="225425" indent="-225425">
              <a:buFont typeface="Wingdings" pitchFamily="2" charset="2"/>
              <a:buChar char="§"/>
            </a:pPr>
            <a:r>
              <a:rPr lang="en-US" sz="1400" dirty="0" smtClean="0"/>
              <a:t>Competent, shown by Oliver asking for help</a:t>
            </a:r>
          </a:p>
          <a:p>
            <a:pPr marL="225425" indent="-225425">
              <a:buFont typeface="Wingdings" pitchFamily="2" charset="2"/>
              <a:buChar char="§"/>
            </a:pPr>
            <a:r>
              <a:rPr lang="en-US" sz="1400" dirty="0" smtClean="0"/>
              <a:t>Shows trust in Yolanda by acknowledging what he doesn’t know</a:t>
            </a:r>
          </a:p>
          <a:p>
            <a:pPr marL="225425" indent="-225425">
              <a:buFont typeface="Wingdings" pitchFamily="2" charset="2"/>
              <a:buChar char="§"/>
            </a:pPr>
            <a:r>
              <a:rPr lang="en-US" sz="1400" dirty="0" smtClean="0"/>
              <a:t>Demonstrates he is willing to learn and do what is best for the team</a:t>
            </a:r>
            <a:endParaRPr kumimoji="0" lang="en-US" sz="1600" b="0" i="0" u="none" strike="noStrike" cap="none" normalizeH="0" baseline="0" dirty="0" smtClean="0">
              <a:ln>
                <a:noFill/>
              </a:ln>
              <a:solidFill>
                <a:schemeClr val="tx1"/>
              </a:solidFill>
              <a:effectLst/>
              <a:latin typeface="Arial" charset="0"/>
            </a:endParaRPr>
          </a:p>
        </p:txBody>
      </p:sp>
      <p:sp>
        <p:nvSpPr>
          <p:cNvPr id="10" name="#1Incorrect"/>
          <p:cNvSpPr/>
          <p:nvPr/>
        </p:nvSpPr>
        <p:spPr bwMode="auto">
          <a:xfrm>
            <a:off x="1016000" y="5219700"/>
            <a:ext cx="6629400" cy="8382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#3 – Incorrect.</a:t>
            </a:r>
          </a:p>
          <a:p>
            <a:pPr marL="225425" indent="-225425">
              <a:buFont typeface="Wingdings" pitchFamily="2" charset="2"/>
              <a:buChar char="§"/>
            </a:pPr>
            <a:r>
              <a:rPr lang="en-US" sz="1400" dirty="0" smtClean="0"/>
              <a:t>Does not show competence, sounds as if he doesn’t care how he does the job</a:t>
            </a:r>
          </a:p>
          <a:p>
            <a:pPr marL="225425" indent="-225425">
              <a:buFont typeface="Wingdings" pitchFamily="2" charset="2"/>
              <a:buChar char="§"/>
            </a:pPr>
            <a:r>
              <a:rPr lang="en-US" sz="1400" dirty="0" smtClean="0"/>
              <a:t>Does not address how the report should be formatted </a:t>
            </a:r>
          </a:p>
        </p:txBody>
      </p:sp>
      <p:sp>
        <p:nvSpPr>
          <p:cNvPr id="11" name="#1Incorrect"/>
          <p:cNvSpPr/>
          <p:nvPr/>
        </p:nvSpPr>
        <p:spPr bwMode="auto">
          <a:xfrm>
            <a:off x="1016000" y="4267200"/>
            <a:ext cx="6629400" cy="609600"/>
          </a:xfrm>
          <a:prstGeom prst="wedgeRoundRectCallout">
            <a:avLst>
              <a:gd name="adj1" fmla="val -21492"/>
              <a:gd name="adj2" fmla="val -711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#1 – Incorrect.</a:t>
            </a:r>
          </a:p>
          <a:p>
            <a:pPr marL="225425" indent="-225425">
              <a:buFont typeface="Wingdings" pitchFamily="2" charset="2"/>
              <a:buChar char="§"/>
            </a:pPr>
            <a:r>
              <a:rPr lang="en-US" sz="1400" dirty="0" smtClean="0"/>
              <a:t>Does not show competence,  Oliver tries to hand off his work to Yolanda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9" grpId="1" animBg="1"/>
      <p:bldP spid="10" grpId="0" animBg="1"/>
      <p:bldP spid="10" grpId="1"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61</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077200" cy="1630680"/>
          </a:xfrm>
        </p:spPr>
        <p:txBody>
          <a:bodyPr lIns="91440" tIns="45720" rIns="91440" bIns="45720">
            <a:noAutofit/>
          </a:bodyPr>
          <a:lstStyle/>
          <a:p>
            <a:pPr marL="365125" indent="-365125">
              <a:spcBef>
                <a:spcPts val="0"/>
              </a:spcBef>
              <a:spcAft>
                <a:spcPts val="600"/>
              </a:spcAft>
              <a:buNone/>
            </a:pPr>
            <a:r>
              <a:rPr lang="en-US" dirty="0" smtClean="0">
                <a:latin typeface="Arial" pitchFamily="34" charset="0"/>
                <a:cs typeface="Arial" pitchFamily="34" charset="0"/>
              </a:rPr>
              <a:t>Case Study C – Question 3: </a:t>
            </a:r>
          </a:p>
          <a:p>
            <a:pPr marL="0" indent="0">
              <a:spcBef>
                <a:spcPts val="0"/>
              </a:spcBef>
              <a:spcAft>
                <a:spcPts val="600"/>
              </a:spcAft>
              <a:buNone/>
            </a:pPr>
            <a:r>
              <a:rPr lang="en-US" sz="1600" b="0" dirty="0" smtClean="0">
                <a:latin typeface="Arial" pitchFamily="34" charset="0"/>
                <a:cs typeface="Arial" pitchFamily="34" charset="0"/>
              </a:rPr>
              <a:t>It is meeting time, and Oliver is presenting his report on which equipment should be purchased.  Oliver knows some of his recommendation are on backorder.</a:t>
            </a:r>
          </a:p>
          <a:p>
            <a:pPr marL="0" indent="0">
              <a:spcBef>
                <a:spcPts val="0"/>
              </a:spcBef>
              <a:spcAft>
                <a:spcPts val="600"/>
              </a:spcAft>
              <a:buNone/>
            </a:pPr>
            <a:endParaRPr lang="en-US" sz="1600" b="0" dirty="0" smtClean="0">
              <a:latin typeface="Arial" pitchFamily="34" charset="0"/>
              <a:cs typeface="Arial" pitchFamily="34" charset="0"/>
            </a:endParaRPr>
          </a:p>
          <a:p>
            <a:pPr marL="0" indent="0">
              <a:spcBef>
                <a:spcPts val="0"/>
              </a:spcBef>
              <a:spcAft>
                <a:spcPts val="600"/>
              </a:spcAft>
              <a:buNone/>
            </a:pPr>
            <a:r>
              <a:rPr lang="en-US" sz="1600" b="0" dirty="0" smtClean="0">
                <a:latin typeface="Arial" pitchFamily="34" charset="0"/>
                <a:cs typeface="Arial" pitchFamily="34" charset="0"/>
              </a:rPr>
              <a:t>How should Oliver act to build trust with his colleagues?</a:t>
            </a:r>
          </a:p>
          <a:p>
            <a:pPr marL="0" indent="0">
              <a:spcBef>
                <a:spcPts val="0"/>
              </a:spcBef>
              <a:spcAft>
                <a:spcPts val="600"/>
              </a:spcAft>
              <a:buNone/>
            </a:pPr>
            <a:endParaRPr lang="en-US" sz="1600" b="0" dirty="0" smtClean="0">
              <a:latin typeface="Arial" pitchFamily="34" charset="0"/>
              <a:cs typeface="Arial" pitchFamily="34" charset="0"/>
            </a:endParaRPr>
          </a:p>
          <a:p>
            <a:pPr marL="0" indent="0">
              <a:spcBef>
                <a:spcPts val="0"/>
              </a:spcBef>
              <a:spcAft>
                <a:spcPts val="600"/>
              </a:spcAft>
              <a:buNone/>
            </a:pPr>
            <a:r>
              <a:rPr lang="en-US" sz="1600" b="0" dirty="0" smtClean="0">
                <a:latin typeface="Arial" pitchFamily="34" charset="0"/>
                <a:cs typeface="Arial" pitchFamily="34" charset="0"/>
              </a:rPr>
              <a:t>Choose the best option.</a:t>
            </a:r>
          </a:p>
          <a:p>
            <a:pPr marL="574675" indent="-349250">
              <a:buClr>
                <a:srgbClr val="0038A8"/>
              </a:buClr>
              <a:buFont typeface="+mj-lt"/>
              <a:buAutoNum type="arabicParenR"/>
            </a:pPr>
            <a:r>
              <a:rPr lang="en-US" sz="1600" b="0" dirty="0" smtClean="0"/>
              <a:t>“I checked my work to make sure I haven’t overlooked any important details.”</a:t>
            </a:r>
          </a:p>
          <a:p>
            <a:pPr marL="574675" indent="-349250">
              <a:buClr>
                <a:srgbClr val="0038A8"/>
              </a:buClr>
              <a:buFont typeface="+mj-lt"/>
              <a:buAutoNum type="arabicParenR"/>
            </a:pPr>
            <a:r>
              <a:rPr lang="en-US" sz="1600" b="0" dirty="0" smtClean="0"/>
              <a:t>“I recommend we choose option three, I am pretty sure it will meet our needs.”</a:t>
            </a:r>
          </a:p>
          <a:p>
            <a:pPr marL="574675" indent="-349250">
              <a:buClr>
                <a:srgbClr val="0038A8"/>
              </a:buClr>
              <a:buFont typeface="+mj-lt"/>
              <a:buAutoNum type="arabicParenR"/>
            </a:pPr>
            <a:r>
              <a:rPr lang="en-US" sz="1600" b="0" dirty="0" smtClean="0"/>
              <a:t>“We can have any of this equipment delivered in a timely fashion.”</a:t>
            </a:r>
          </a:p>
        </p:txBody>
      </p:sp>
      <p:sp>
        <p:nvSpPr>
          <p:cNvPr id="5" name="Title 6"/>
          <p:cNvSpPr>
            <a:spLocks noGrp="1"/>
          </p:cNvSpPr>
          <p:nvPr>
            <p:ph type="title"/>
          </p:nvPr>
        </p:nvSpPr>
        <p:spPr/>
        <p:txBody>
          <a:bodyPr/>
          <a:lstStyle/>
          <a:p>
            <a:r>
              <a:rPr lang="en-US" dirty="0" smtClean="0"/>
              <a:t>	Trust Case Studies:  Scenario Review</a:t>
            </a:r>
            <a:endParaRPr lang="en-US" dirty="0"/>
          </a:p>
        </p:txBody>
      </p:sp>
      <p:sp>
        <p:nvSpPr>
          <p:cNvPr id="6" name="TextBox 5"/>
          <p:cNvSpPr txBox="1"/>
          <p:nvPr/>
        </p:nvSpPr>
        <p:spPr>
          <a:xfrm>
            <a:off x="228600" y="5867400"/>
            <a:ext cx="147989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#1</a:t>
            </a:r>
            <a:endParaRPr lang="en-US" dirty="0"/>
          </a:p>
        </p:txBody>
      </p:sp>
      <p:sp>
        <p:nvSpPr>
          <p:cNvPr id="9" name="#2Correct"/>
          <p:cNvSpPr/>
          <p:nvPr/>
        </p:nvSpPr>
        <p:spPr bwMode="auto">
          <a:xfrm>
            <a:off x="838200" y="4191000"/>
            <a:ext cx="7315200" cy="838200"/>
          </a:xfrm>
          <a:prstGeom prst="wedgeRoundRectCallout">
            <a:avLst>
              <a:gd name="adj1" fmla="val -21265"/>
              <a:gd name="adj2" fmla="val -79589"/>
              <a:gd name="adj3" fmla="val 16667"/>
            </a:avLst>
          </a:prstGeom>
          <a:solidFill>
            <a:srgbClr val="AAE0C0"/>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#1 – Correct. </a:t>
            </a:r>
          </a:p>
          <a:p>
            <a:pPr marL="225425" indent="-225425">
              <a:buFont typeface="Wingdings" pitchFamily="2" charset="2"/>
              <a:buChar char="§"/>
            </a:pPr>
            <a:r>
              <a:rPr lang="en-US" sz="1400" dirty="0" smtClean="0"/>
              <a:t>Honest and considerate, shows Oliver is confident in his work and that he can address the needs of the team</a:t>
            </a:r>
            <a:endParaRPr kumimoji="0" lang="en-US" sz="1600" b="0" i="0" u="none" strike="noStrike" cap="none" normalizeH="0" baseline="0" dirty="0" smtClean="0">
              <a:ln>
                <a:noFill/>
              </a:ln>
              <a:solidFill>
                <a:schemeClr val="tx1"/>
              </a:solidFill>
              <a:effectLst/>
              <a:latin typeface="Arial" charset="0"/>
            </a:endParaRPr>
          </a:p>
        </p:txBody>
      </p:sp>
      <p:sp>
        <p:nvSpPr>
          <p:cNvPr id="10" name="#1Incorrect"/>
          <p:cNvSpPr/>
          <p:nvPr/>
        </p:nvSpPr>
        <p:spPr bwMode="auto">
          <a:xfrm>
            <a:off x="838200" y="4419600"/>
            <a:ext cx="7315200" cy="609600"/>
          </a:xfrm>
          <a:prstGeom prst="wedgeRoundRectCallout">
            <a:avLst>
              <a:gd name="adj1" fmla="val -21666"/>
              <a:gd name="adj2" fmla="val -83626"/>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#2 – Incorrect.</a:t>
            </a:r>
          </a:p>
          <a:p>
            <a:pPr marL="225425" indent="-225425">
              <a:buFont typeface="Wingdings" pitchFamily="2" charset="2"/>
              <a:buChar char="§"/>
            </a:pPr>
            <a:r>
              <a:rPr lang="en-US" sz="1400" dirty="0" smtClean="0"/>
              <a:t>Does not show competence, sounds like Oliver is not confident in his work</a:t>
            </a:r>
          </a:p>
        </p:txBody>
      </p:sp>
      <p:sp>
        <p:nvSpPr>
          <p:cNvPr id="11" name="#1Incorrect"/>
          <p:cNvSpPr/>
          <p:nvPr/>
        </p:nvSpPr>
        <p:spPr bwMode="auto">
          <a:xfrm>
            <a:off x="838200" y="4800600"/>
            <a:ext cx="7315200" cy="609600"/>
          </a:xfrm>
          <a:prstGeom prst="wedgeRoundRectCallout">
            <a:avLst>
              <a:gd name="adj1" fmla="val -21666"/>
              <a:gd name="adj2" fmla="val -85412"/>
              <a:gd name="adj3" fmla="val 16667"/>
            </a:avLst>
          </a:prstGeom>
          <a:solidFill>
            <a:srgbClr val="FFCCCC"/>
          </a:solidFill>
          <a:ln w="12700" cap="flat" cmpd="sng" algn="ctr">
            <a:solidFill>
              <a:schemeClr val="tx1"/>
            </a:solidFill>
            <a:prstDash val="solid"/>
            <a:round/>
            <a:headEnd type="none" w="sm" len="sm"/>
            <a:tailEnd type="none" w="sm" len="sm"/>
          </a:ln>
          <a:effectLst>
            <a:outerShdw blurRad="50800" dist="38100" algn="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sz="1400" dirty="0" smtClean="0"/>
              <a:t>#3 – Incorrect.</a:t>
            </a:r>
          </a:p>
          <a:p>
            <a:pPr marL="225425" indent="-225425">
              <a:buFont typeface="Wingdings" pitchFamily="2" charset="2"/>
              <a:buChar char="§"/>
            </a:pPr>
            <a:r>
              <a:rPr lang="en-US" sz="1400" dirty="0" smtClean="0"/>
              <a:t>Dishonest, Oliver knows some items are on backorder</a:t>
            </a:r>
            <a:endParaRPr lang="en-US" sz="1400" i="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9" grpId="1" animBg="1"/>
      <p:bldP spid="10" grpId="0" animBg="1"/>
      <p:bldP spid="10" grpId="1"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62</a:t>
            </a:fld>
            <a:endParaRPr lang="en-US" kern="0" dirty="0">
              <a:solidFill>
                <a:sysClr val="windowText" lastClr="000000"/>
              </a:solidFill>
            </a:endParaRPr>
          </a:p>
        </p:txBody>
      </p:sp>
      <p:sp>
        <p:nvSpPr>
          <p:cNvPr id="10" name="Title 6"/>
          <p:cNvSpPr>
            <a:spLocks noGrp="1"/>
          </p:cNvSpPr>
          <p:nvPr>
            <p:ph type="title"/>
          </p:nvPr>
        </p:nvSpPr>
        <p:spPr/>
        <p:txBody>
          <a:bodyPr/>
          <a:lstStyle/>
          <a:p>
            <a:r>
              <a:rPr lang="en-US" dirty="0" smtClean="0"/>
              <a:t>	Trust Case Studies:  Real Life</a:t>
            </a:r>
            <a:endParaRPr lang="en-US" dirty="0"/>
          </a:p>
        </p:txBody>
      </p:sp>
      <p:sp>
        <p:nvSpPr>
          <p:cNvPr id="11" name="Content Placeholder 1"/>
          <p:cNvSpPr txBox="1">
            <a:spLocks/>
          </p:cNvSpPr>
          <p:nvPr/>
        </p:nvSpPr>
        <p:spPr bwMode="auto">
          <a:xfrm>
            <a:off x="228600" y="1325880"/>
            <a:ext cx="8534400" cy="26468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688975" marR="0" lvl="1" indent="-688975" algn="l" defTabSz="820738" rtl="0" eaLnBrk="1" fontAlgn="base" latinLnBrk="0" hangingPunct="1">
              <a:spcAft>
                <a:spcPts val="600"/>
              </a:spcAft>
              <a:buClr>
                <a:schemeClr val="hlink"/>
              </a:buClr>
              <a:buSzTx/>
              <a:buFont typeface="Arial" charset="0"/>
              <a:buNone/>
              <a:tabLst/>
              <a:defRPr/>
            </a:pPr>
            <a:r>
              <a:rPr kumimoji="0" lang="en-US" sz="1800" b="1" i="0" u="none" strike="noStrike" kern="0" cap="none" spc="0" normalizeH="0" baseline="0" noProof="0" dirty="0" smtClean="0">
                <a:ln>
                  <a:noFill/>
                </a:ln>
                <a:solidFill>
                  <a:schemeClr val="tx1"/>
                </a:solidFill>
                <a:effectLst/>
                <a:uLnTx/>
                <a:uFillTx/>
                <a:latin typeface="+mn-lt"/>
              </a:rPr>
              <a:t>Thin</a:t>
            </a:r>
            <a:r>
              <a:rPr lang="en-US" b="1" kern="0" dirty="0" smtClean="0"/>
              <a:t>k about what you have learned…</a:t>
            </a:r>
            <a:endParaRPr kumimoji="0" lang="en-US" sz="1600" b="1" i="0" u="none" strike="noStrike" kern="0" cap="none" spc="0" normalizeH="0" baseline="0" noProof="0" dirty="0" smtClean="0">
              <a:ln>
                <a:noFill/>
              </a:ln>
              <a:solidFill>
                <a:schemeClr val="tx1"/>
              </a:solidFill>
              <a:effectLst/>
              <a:uLnTx/>
              <a:uFillTx/>
              <a:latin typeface="+mn-lt"/>
            </a:endParaRPr>
          </a:p>
          <a:p>
            <a:pPr marL="685800" marR="0" lvl="1" indent="-228600" algn="l" defTabSz="820738" rtl="0" eaLnBrk="1" fontAlgn="base" latinLnBrk="0" hangingPunct="1">
              <a:spcAft>
                <a:spcPts val="600"/>
              </a:spcAft>
              <a:buClr>
                <a:schemeClr val="hlink"/>
              </a:buClr>
              <a:buSzTx/>
              <a:buFont typeface="Wingdings" pitchFamily="2" charset="2"/>
              <a:buChar char="§"/>
              <a:tabLst/>
              <a:defRPr/>
            </a:pPr>
            <a:r>
              <a:rPr lang="en-US" kern="0" dirty="0" smtClean="0"/>
              <a:t>Would anyone like to share a situation where you were either the betrayer or betrayed?</a:t>
            </a:r>
          </a:p>
          <a:p>
            <a:pPr marL="1143000" lvl="2" indent="-228600" defTabSz="820738" fontAlgn="base">
              <a:spcAft>
                <a:spcPts val="600"/>
              </a:spcAft>
              <a:buClr>
                <a:schemeClr val="hlink"/>
              </a:buClr>
              <a:buFont typeface="Symbol" pitchFamily="18" charset="2"/>
              <a:buChar char="-"/>
            </a:pPr>
            <a:r>
              <a:rPr lang="en-US" sz="1600" dirty="0" smtClean="0"/>
              <a:t>Describe the situation</a:t>
            </a:r>
          </a:p>
          <a:p>
            <a:pPr marL="1143000" lvl="2" indent="-228600" defTabSz="820738" fontAlgn="base">
              <a:spcAft>
                <a:spcPts val="600"/>
              </a:spcAft>
              <a:buClr>
                <a:schemeClr val="hlink"/>
              </a:buClr>
              <a:buFont typeface="Symbol" pitchFamily="18" charset="2"/>
              <a:buChar char="-"/>
            </a:pPr>
            <a:r>
              <a:rPr lang="en-US" sz="1600" dirty="0" smtClean="0"/>
              <a:t>Were steps taken to repair the relationship?</a:t>
            </a:r>
          </a:p>
          <a:p>
            <a:pPr marL="1143000" lvl="2" indent="-228600" defTabSz="820738" fontAlgn="base">
              <a:spcAft>
                <a:spcPts val="600"/>
              </a:spcAft>
              <a:buClr>
                <a:schemeClr val="hlink"/>
              </a:buClr>
              <a:buFont typeface="Symbol" pitchFamily="18" charset="2"/>
              <a:buChar char="-"/>
            </a:pPr>
            <a:r>
              <a:rPr lang="en-US" sz="1600" dirty="0" smtClean="0"/>
              <a:t>If yes, what did you do?  If no, why?</a:t>
            </a:r>
          </a:p>
          <a:p>
            <a:pPr marL="1143000" lvl="2" indent="-228600" defTabSz="820738" fontAlgn="base">
              <a:spcAft>
                <a:spcPts val="600"/>
              </a:spcAft>
              <a:buClr>
                <a:schemeClr val="hlink"/>
              </a:buClr>
              <a:buFont typeface="Symbol" pitchFamily="18" charset="2"/>
              <a:buChar char="-"/>
            </a:pPr>
            <a:r>
              <a:rPr lang="en-US" sz="1600" dirty="0" smtClean="0"/>
              <a:t>What can you do now to repair the relationship?  (Others can provide feedback)</a:t>
            </a:r>
          </a:p>
          <a:p>
            <a:pPr marL="685800" lvl="1" indent="-228600" defTabSz="820738" fontAlgn="base">
              <a:spcAft>
                <a:spcPts val="600"/>
              </a:spcAft>
              <a:buClr>
                <a:schemeClr val="hlink"/>
              </a:buClr>
              <a:buFont typeface="Wingdings" pitchFamily="2" charset="2"/>
              <a:buChar char="§"/>
            </a:pPr>
            <a:r>
              <a:rPr lang="en-US" kern="0" dirty="0" smtClean="0"/>
              <a:t>Would anyone like to share their Action Plan with the group?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
                                            <p:txEl>
                                              <p:pRg st="2" end="2"/>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xEl>
                                              <p:pRg st="4" end="4"/>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63</a:t>
            </a:fld>
            <a:endParaRPr lang="en-US" kern="0" dirty="0">
              <a:solidFill>
                <a:sysClr val="windowText" lastClr="000000"/>
              </a:solidFill>
            </a:endParaRPr>
          </a:p>
        </p:txBody>
      </p:sp>
      <p:sp>
        <p:nvSpPr>
          <p:cNvPr id="7" name="Text Placeholder 6"/>
          <p:cNvSpPr>
            <a:spLocks noGrp="1"/>
          </p:cNvSpPr>
          <p:nvPr>
            <p:ph type="body" sz="quarter" idx="11"/>
          </p:nvPr>
        </p:nvSpPr>
        <p:spPr/>
        <p:txBody>
          <a:bodyPr/>
          <a:lstStyle/>
          <a:p>
            <a:r>
              <a:rPr lang="en-US" sz="4000" dirty="0" smtClean="0"/>
              <a:t>Review</a:t>
            </a:r>
            <a:endParaRPr lang="en-US" sz="4000" dirty="0"/>
          </a:p>
        </p:txBody>
      </p:sp>
      <p:sp>
        <p:nvSpPr>
          <p:cNvPr id="8" name="Title 7"/>
          <p:cNvSpPr>
            <a:spLocks noGrp="1"/>
          </p:cNvSpPr>
          <p:nvPr>
            <p:ph type="title"/>
          </p:nvPr>
        </p:nvSpPr>
        <p:spPr/>
        <p:txBody>
          <a:bodyPr/>
          <a:lstStyle/>
          <a:p>
            <a:r>
              <a:rPr lang="en-US" dirty="0" smtClean="0"/>
              <a:t>	Trust Final Review</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64</a:t>
            </a:fld>
            <a:endParaRPr lang="en-US" kern="0" dirty="0">
              <a:solidFill>
                <a:sysClr val="windowText" lastClr="000000"/>
              </a:solidFill>
            </a:endParaRPr>
          </a:p>
        </p:txBody>
      </p:sp>
      <p:sp>
        <p:nvSpPr>
          <p:cNvPr id="3" name="Title 2"/>
          <p:cNvSpPr>
            <a:spLocks noGrp="1"/>
          </p:cNvSpPr>
          <p:nvPr>
            <p:ph type="title"/>
          </p:nvPr>
        </p:nvSpPr>
        <p:spPr/>
        <p:txBody>
          <a:bodyPr/>
          <a:lstStyle/>
          <a:p>
            <a:r>
              <a:rPr lang="en-US" dirty="0" smtClean="0"/>
              <a:t>	Trust Techniques Summary </a:t>
            </a:r>
            <a:endParaRPr lang="en-US" dirty="0"/>
          </a:p>
        </p:txBody>
      </p:sp>
      <p:sp>
        <p:nvSpPr>
          <p:cNvPr id="5" name="Content Placeholder 1"/>
          <p:cNvSpPr txBox="1">
            <a:spLocks/>
          </p:cNvSpPr>
          <p:nvPr/>
        </p:nvSpPr>
        <p:spPr bwMode="auto">
          <a:xfrm>
            <a:off x="0" y="2999149"/>
            <a:ext cx="9144000" cy="13849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1" algn="ctr" defTabSz="820738" fontAlgn="base">
              <a:spcAft>
                <a:spcPts val="600"/>
              </a:spcAft>
              <a:buClr>
                <a:schemeClr val="hlink"/>
              </a:buClr>
              <a:buSzTx/>
              <a:defRPr/>
            </a:pPr>
            <a:r>
              <a:rPr lang="en-US" sz="4200" b="1" dirty="0" smtClean="0">
                <a:solidFill>
                  <a:schemeClr val="bg1">
                    <a:lumMod val="95000"/>
                  </a:schemeClr>
                </a:solidFill>
                <a:latin typeface="Georgia" pitchFamily="18" charset="0"/>
                <a:cs typeface="Estrangelo Edessa" pitchFamily="66" charset="0"/>
              </a:rPr>
              <a:t>People will want to work for you </a:t>
            </a:r>
            <a:br>
              <a:rPr lang="en-US" sz="4200" b="1" dirty="0" smtClean="0">
                <a:solidFill>
                  <a:schemeClr val="bg1">
                    <a:lumMod val="95000"/>
                  </a:schemeClr>
                </a:solidFill>
                <a:latin typeface="Georgia" pitchFamily="18" charset="0"/>
                <a:cs typeface="Estrangelo Edessa" pitchFamily="66" charset="0"/>
              </a:rPr>
            </a:br>
            <a:r>
              <a:rPr lang="en-US" sz="4200" b="1" dirty="0" smtClean="0">
                <a:solidFill>
                  <a:schemeClr val="bg1">
                    <a:lumMod val="95000"/>
                  </a:schemeClr>
                </a:solidFill>
                <a:latin typeface="Georgia" pitchFamily="18" charset="0"/>
                <a:cs typeface="Estrangelo Edessa" pitchFamily="66" charset="0"/>
              </a:rPr>
              <a:t>(not run from you)</a:t>
            </a:r>
          </a:p>
        </p:txBody>
      </p:sp>
      <p:sp>
        <p:nvSpPr>
          <p:cNvPr id="8" name="TextBox 7"/>
          <p:cNvSpPr txBox="1"/>
          <p:nvPr/>
        </p:nvSpPr>
        <p:spPr>
          <a:xfrm>
            <a:off x="4648200" y="1676400"/>
            <a:ext cx="3429000" cy="923330"/>
          </a:xfrm>
          <a:prstGeom prst="rect">
            <a:avLst/>
          </a:prstGeom>
          <a:noFill/>
        </p:spPr>
        <p:txBody>
          <a:bodyPr wrap="square" rtlCol="0">
            <a:spAutoFit/>
          </a:bodyPr>
          <a:lstStyle/>
          <a:p>
            <a:r>
              <a:rPr lang="en-US" sz="5400" b="1" dirty="0" smtClean="0">
                <a:solidFill>
                  <a:schemeClr val="bg1">
                    <a:lumMod val="95000"/>
                  </a:schemeClr>
                </a:solidFill>
                <a:latin typeface="+mj-lt"/>
              </a:rPr>
              <a:t>RESPECT</a:t>
            </a:r>
          </a:p>
        </p:txBody>
      </p:sp>
      <p:sp>
        <p:nvSpPr>
          <p:cNvPr id="10" name="TextBox 9"/>
          <p:cNvSpPr txBox="1"/>
          <p:nvPr/>
        </p:nvSpPr>
        <p:spPr>
          <a:xfrm>
            <a:off x="685800" y="5604634"/>
            <a:ext cx="3547766" cy="461665"/>
          </a:xfrm>
          <a:prstGeom prst="rect">
            <a:avLst/>
          </a:prstGeom>
          <a:noFill/>
        </p:spPr>
        <p:txBody>
          <a:bodyPr wrap="none" rtlCol="0">
            <a:spAutoFit/>
          </a:bodyPr>
          <a:lstStyle/>
          <a:p>
            <a:r>
              <a:rPr lang="en-US" sz="2400" b="1" dirty="0" smtClean="0">
                <a:solidFill>
                  <a:schemeClr val="bg1">
                    <a:lumMod val="95000"/>
                  </a:schemeClr>
                </a:solidFill>
                <a:ea typeface="Tahoma" pitchFamily="34" charset="0"/>
                <a:cs typeface="Tahoma" pitchFamily="34" charset="0"/>
              </a:rPr>
              <a:t>Builds good reputation</a:t>
            </a:r>
          </a:p>
        </p:txBody>
      </p:sp>
      <p:sp>
        <p:nvSpPr>
          <p:cNvPr id="12" name="TextBox 11"/>
          <p:cNvSpPr txBox="1"/>
          <p:nvPr/>
        </p:nvSpPr>
        <p:spPr>
          <a:xfrm>
            <a:off x="4876800" y="2581656"/>
            <a:ext cx="3962400" cy="461665"/>
          </a:xfrm>
          <a:prstGeom prst="rect">
            <a:avLst/>
          </a:prstGeom>
          <a:noFill/>
        </p:spPr>
        <p:txBody>
          <a:bodyPr wrap="square" rtlCol="0">
            <a:spAutoFit/>
          </a:bodyPr>
          <a:lstStyle/>
          <a:p>
            <a:pPr marL="0" lvl="1"/>
            <a:r>
              <a:rPr lang="en-US" sz="2400" dirty="0" smtClean="0">
                <a:solidFill>
                  <a:schemeClr val="bg1">
                    <a:lumMod val="95000"/>
                  </a:schemeClr>
                </a:solidFill>
              </a:rPr>
              <a:t>Improved understanding </a:t>
            </a:r>
          </a:p>
        </p:txBody>
      </p:sp>
      <p:sp>
        <p:nvSpPr>
          <p:cNvPr id="14" name="TextBox 13"/>
          <p:cNvSpPr txBox="1"/>
          <p:nvPr/>
        </p:nvSpPr>
        <p:spPr>
          <a:xfrm>
            <a:off x="1219200" y="1219200"/>
            <a:ext cx="3810000" cy="369332"/>
          </a:xfrm>
          <a:prstGeom prst="rect">
            <a:avLst/>
          </a:prstGeom>
          <a:noFill/>
        </p:spPr>
        <p:txBody>
          <a:bodyPr wrap="square" lIns="0" rIns="0" rtlCol="0">
            <a:spAutoFit/>
          </a:bodyPr>
          <a:lstStyle/>
          <a:p>
            <a:pPr marL="0" lvl="1" algn="ctr"/>
            <a:r>
              <a:rPr lang="en-US" b="1" cap="small" dirty="0" smtClean="0">
                <a:solidFill>
                  <a:schemeClr val="bg1">
                    <a:lumMod val="95000"/>
                  </a:schemeClr>
                </a:solidFill>
                <a:latin typeface="Helvetica" pitchFamily="34" charset="0"/>
              </a:rPr>
              <a:t>Increased productivity</a:t>
            </a:r>
            <a:endParaRPr lang="en-US" b="1" i="1" cap="small" dirty="0" smtClean="0">
              <a:solidFill>
                <a:schemeClr val="bg1">
                  <a:lumMod val="95000"/>
                </a:schemeClr>
              </a:solidFill>
              <a:latin typeface="Helvetica" pitchFamily="34" charset="0"/>
            </a:endParaRPr>
          </a:p>
        </p:txBody>
      </p:sp>
      <p:sp>
        <p:nvSpPr>
          <p:cNvPr id="15" name="TextBox 14"/>
          <p:cNvSpPr txBox="1"/>
          <p:nvPr/>
        </p:nvSpPr>
        <p:spPr>
          <a:xfrm>
            <a:off x="5791200" y="1143000"/>
            <a:ext cx="3048000" cy="461665"/>
          </a:xfrm>
          <a:prstGeom prst="rect">
            <a:avLst/>
          </a:prstGeom>
          <a:noFill/>
        </p:spPr>
        <p:txBody>
          <a:bodyPr wrap="square" rtlCol="0">
            <a:spAutoFit/>
          </a:bodyPr>
          <a:lstStyle/>
          <a:p>
            <a:pPr marL="0" lvl="1" algn="ctr"/>
            <a:r>
              <a:rPr lang="en-US" sz="2400" b="1" dirty="0" smtClean="0">
                <a:solidFill>
                  <a:schemeClr val="bg1">
                    <a:lumMod val="95000"/>
                  </a:schemeClr>
                </a:solidFill>
                <a:latin typeface="Georgia" pitchFamily="18" charset="0"/>
              </a:rPr>
              <a:t>Shared objectives</a:t>
            </a:r>
            <a:endParaRPr lang="en-US" sz="2400" b="1" i="1" dirty="0" smtClean="0">
              <a:solidFill>
                <a:schemeClr val="bg1">
                  <a:lumMod val="95000"/>
                </a:schemeClr>
              </a:solidFill>
              <a:latin typeface="Georgia" pitchFamily="18" charset="0"/>
            </a:endParaRPr>
          </a:p>
        </p:txBody>
      </p:sp>
      <p:sp>
        <p:nvSpPr>
          <p:cNvPr id="17" name="TextBox 16"/>
          <p:cNvSpPr txBox="1"/>
          <p:nvPr/>
        </p:nvSpPr>
        <p:spPr>
          <a:xfrm>
            <a:off x="84160" y="4724400"/>
            <a:ext cx="2895600" cy="923330"/>
          </a:xfrm>
          <a:prstGeom prst="rect">
            <a:avLst/>
          </a:prstGeom>
          <a:noFill/>
        </p:spPr>
        <p:txBody>
          <a:bodyPr wrap="square" rtlCol="0">
            <a:spAutoFit/>
          </a:bodyPr>
          <a:lstStyle/>
          <a:p>
            <a:r>
              <a:rPr lang="en-US" sz="5400" b="1" dirty="0" smtClean="0">
                <a:solidFill>
                  <a:schemeClr val="bg1">
                    <a:lumMod val="95000"/>
                  </a:schemeClr>
                </a:solidFill>
              </a:rPr>
              <a:t>Loyalty</a:t>
            </a:r>
            <a:endParaRPr lang="en-US" sz="5400" b="1" i="1" dirty="0" smtClean="0">
              <a:solidFill>
                <a:schemeClr val="bg1">
                  <a:lumMod val="95000"/>
                </a:schemeClr>
              </a:solidFill>
              <a:latin typeface="Adobe Caslon Pro Bold" pitchFamily="18" charset="0"/>
            </a:endParaRPr>
          </a:p>
        </p:txBody>
      </p:sp>
      <p:sp>
        <p:nvSpPr>
          <p:cNvPr id="18" name="TextBox 17"/>
          <p:cNvSpPr txBox="1"/>
          <p:nvPr/>
        </p:nvSpPr>
        <p:spPr>
          <a:xfrm>
            <a:off x="3962400" y="4746978"/>
            <a:ext cx="2438400" cy="1015663"/>
          </a:xfrm>
          <a:prstGeom prst="rect">
            <a:avLst/>
          </a:prstGeom>
          <a:noFill/>
        </p:spPr>
        <p:txBody>
          <a:bodyPr wrap="square" rtlCol="0">
            <a:spAutoFit/>
          </a:bodyPr>
          <a:lstStyle/>
          <a:p>
            <a:pPr marL="0" lvl="1" algn="ctr"/>
            <a:r>
              <a:rPr lang="en-US" sz="2000" dirty="0" smtClean="0">
                <a:solidFill>
                  <a:schemeClr val="bg1">
                    <a:lumMod val="95000"/>
                  </a:schemeClr>
                </a:solidFill>
                <a:latin typeface="Georgia" pitchFamily="18" charset="0"/>
              </a:rPr>
              <a:t>Provides a feeling of security and confidence</a:t>
            </a:r>
            <a:endParaRPr lang="en-US" sz="2000" i="1" dirty="0" smtClean="0">
              <a:solidFill>
                <a:schemeClr val="bg1">
                  <a:lumMod val="95000"/>
                </a:schemeClr>
              </a:solidFill>
              <a:latin typeface="Georgia" pitchFamily="18" charset="0"/>
            </a:endParaRPr>
          </a:p>
        </p:txBody>
      </p:sp>
      <p:sp>
        <p:nvSpPr>
          <p:cNvPr id="21" name="Rounded Rectangle 20"/>
          <p:cNvSpPr/>
          <p:nvPr/>
        </p:nvSpPr>
        <p:spPr bwMode="auto">
          <a:xfrm>
            <a:off x="1066800" y="1260532"/>
            <a:ext cx="1828800" cy="914400"/>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buClrTx/>
              <a:buSzTx/>
              <a:buFontTx/>
              <a:buNone/>
              <a:tabLst/>
            </a:pPr>
            <a:endParaRPr kumimoji="0" lang="en-US" sz="1300" b="1" i="0" u="none" strike="noStrike" cap="none" normalizeH="0" baseline="0" dirty="0" smtClean="0">
              <a:ln>
                <a:noFill/>
              </a:ln>
              <a:solidFill>
                <a:schemeClr val="tx1"/>
              </a:solidFill>
              <a:effectLst/>
              <a:latin typeface="Arial" charset="0"/>
            </a:endParaRPr>
          </a:p>
        </p:txBody>
      </p:sp>
      <p:sp>
        <p:nvSpPr>
          <p:cNvPr id="24" name="Rounded Rectangle 23"/>
          <p:cNvSpPr/>
          <p:nvPr/>
        </p:nvSpPr>
        <p:spPr bwMode="auto">
          <a:xfrm>
            <a:off x="3200400" y="1260532"/>
            <a:ext cx="1828800" cy="914400"/>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dirty="0" smtClean="0">
              <a:ln>
                <a:noFill/>
              </a:ln>
              <a:effectLst/>
              <a:latin typeface="Arial" charset="0"/>
            </a:endParaRPr>
          </a:p>
        </p:txBody>
      </p:sp>
      <p:sp>
        <p:nvSpPr>
          <p:cNvPr id="25" name="Rounded Rectangle 24"/>
          <p:cNvSpPr/>
          <p:nvPr/>
        </p:nvSpPr>
        <p:spPr bwMode="auto">
          <a:xfrm>
            <a:off x="5334000" y="1260532"/>
            <a:ext cx="1828800" cy="914400"/>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dirty="0" smtClean="0">
              <a:ln>
                <a:noFill/>
              </a:ln>
              <a:solidFill>
                <a:schemeClr val="tx1"/>
              </a:solidFill>
              <a:effectLst/>
              <a:latin typeface="Arial" charset="0"/>
            </a:endParaRPr>
          </a:p>
        </p:txBody>
      </p:sp>
      <p:sp>
        <p:nvSpPr>
          <p:cNvPr id="26" name="Rounded Rectangle 25"/>
          <p:cNvSpPr/>
          <p:nvPr/>
        </p:nvSpPr>
        <p:spPr bwMode="auto">
          <a:xfrm>
            <a:off x="7456967" y="1260532"/>
            <a:ext cx="1554480" cy="914400"/>
          </a:xfrm>
          <a:prstGeom prst="roundRect">
            <a:avLst/>
          </a:prstGeom>
          <a:solidFill>
            <a:srgbClr val="00B050"/>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300" b="1" dirty="0" smtClean="0">
                <a:latin typeface="Arial" charset="0"/>
              </a:rPr>
              <a:t>Trusting Relationships</a:t>
            </a:r>
            <a:endParaRPr kumimoji="0" lang="en-US" sz="1300" b="1" i="0" u="none" strike="noStrike" cap="none" normalizeH="0" baseline="0" dirty="0" smtClean="0">
              <a:ln>
                <a:noFill/>
              </a:ln>
              <a:effectLst/>
              <a:latin typeface="Arial" charset="0"/>
            </a:endParaRPr>
          </a:p>
        </p:txBody>
      </p:sp>
      <p:sp>
        <p:nvSpPr>
          <p:cNvPr id="27" name="TextBox 26"/>
          <p:cNvSpPr txBox="1"/>
          <p:nvPr/>
        </p:nvSpPr>
        <p:spPr>
          <a:xfrm>
            <a:off x="1676400" y="6282068"/>
            <a:ext cx="5791200" cy="400110"/>
          </a:xfrm>
          <a:prstGeom prst="rect">
            <a:avLst/>
          </a:prstGeom>
          <a:noFill/>
        </p:spPr>
        <p:txBody>
          <a:bodyPr wrap="square" rtlCol="0">
            <a:spAutoFit/>
          </a:bodyPr>
          <a:lstStyle/>
          <a:p>
            <a:pPr marL="177800" indent="-177800" algn="ctr" fontAlgn="base">
              <a:spcBef>
                <a:spcPct val="0"/>
              </a:spcBef>
              <a:spcAft>
                <a:spcPts val="600"/>
              </a:spcAft>
              <a:buClr>
                <a:srgbClr val="0038A8"/>
              </a:buClr>
              <a:defRPr/>
            </a:pPr>
            <a:r>
              <a:rPr lang="en-US" sz="2000" b="1" dirty="0" smtClean="0">
                <a:solidFill>
                  <a:srgbClr val="008080"/>
                </a:solidFill>
              </a:rPr>
              <a:t>Be patient	Trust takes time</a:t>
            </a:r>
          </a:p>
        </p:txBody>
      </p:sp>
      <p:sp>
        <p:nvSpPr>
          <p:cNvPr id="28" name="TextBox 27"/>
          <p:cNvSpPr txBox="1"/>
          <p:nvPr/>
        </p:nvSpPr>
        <p:spPr>
          <a:xfrm>
            <a:off x="0" y="1394567"/>
            <a:ext cx="990600" cy="646331"/>
          </a:xfrm>
          <a:prstGeom prst="rect">
            <a:avLst/>
          </a:prstGeom>
          <a:noFill/>
        </p:spPr>
        <p:txBody>
          <a:bodyPr wrap="square" rtlCol="0">
            <a:spAutoFit/>
          </a:bodyPr>
          <a:lstStyle/>
          <a:p>
            <a:pPr lvl="0" defTabSz="820738" fontAlgn="base">
              <a:spcAft>
                <a:spcPts val="600"/>
              </a:spcAft>
              <a:buClr>
                <a:srgbClr val="0038A8"/>
              </a:buClr>
            </a:pPr>
            <a:r>
              <a:rPr lang="en-US" b="1" kern="0" dirty="0" smtClean="0">
                <a:solidFill>
                  <a:srgbClr val="000000"/>
                </a:solidFill>
                <a:latin typeface="Arial" pitchFamily="34" charset="0"/>
                <a:cs typeface="Arial" pitchFamily="34" charset="0"/>
              </a:rPr>
              <a:t>Build Trust:</a:t>
            </a:r>
          </a:p>
        </p:txBody>
      </p:sp>
      <p:sp>
        <p:nvSpPr>
          <p:cNvPr id="29" name="TextBox 28"/>
          <p:cNvSpPr txBox="1"/>
          <p:nvPr/>
        </p:nvSpPr>
        <p:spPr>
          <a:xfrm>
            <a:off x="2853068" y="1486900"/>
            <a:ext cx="364202" cy="461665"/>
          </a:xfrm>
          <a:prstGeom prst="rect">
            <a:avLst/>
          </a:prstGeom>
          <a:noFill/>
        </p:spPr>
        <p:txBody>
          <a:bodyPr wrap="none" rtlCol="0">
            <a:spAutoFit/>
          </a:bodyPr>
          <a:lstStyle/>
          <a:p>
            <a:r>
              <a:rPr lang="en-US" sz="2400" b="1" i="1" dirty="0" smtClean="0"/>
              <a:t>+</a:t>
            </a:r>
            <a:endParaRPr lang="en-US" b="1" i="1" dirty="0" smtClean="0"/>
          </a:p>
        </p:txBody>
      </p:sp>
      <p:sp>
        <p:nvSpPr>
          <p:cNvPr id="30" name="TextBox 29"/>
          <p:cNvSpPr txBox="1"/>
          <p:nvPr/>
        </p:nvSpPr>
        <p:spPr>
          <a:xfrm>
            <a:off x="4991064" y="1486900"/>
            <a:ext cx="364202" cy="461665"/>
          </a:xfrm>
          <a:prstGeom prst="rect">
            <a:avLst/>
          </a:prstGeom>
          <a:noFill/>
        </p:spPr>
        <p:txBody>
          <a:bodyPr wrap="none" rtlCol="0">
            <a:spAutoFit/>
          </a:bodyPr>
          <a:lstStyle/>
          <a:p>
            <a:r>
              <a:rPr lang="en-US" sz="2400" b="1" i="1" dirty="0" smtClean="0"/>
              <a:t>+</a:t>
            </a:r>
            <a:endParaRPr lang="en-US" b="1" i="1" dirty="0" smtClean="0"/>
          </a:p>
        </p:txBody>
      </p:sp>
      <p:sp>
        <p:nvSpPr>
          <p:cNvPr id="31" name="TextBox 30"/>
          <p:cNvSpPr txBox="1"/>
          <p:nvPr/>
        </p:nvSpPr>
        <p:spPr>
          <a:xfrm>
            <a:off x="7103398" y="1486900"/>
            <a:ext cx="364202" cy="461665"/>
          </a:xfrm>
          <a:prstGeom prst="rect">
            <a:avLst/>
          </a:prstGeom>
          <a:noFill/>
        </p:spPr>
        <p:txBody>
          <a:bodyPr wrap="none" rtlCol="0">
            <a:spAutoFit/>
          </a:bodyPr>
          <a:lstStyle/>
          <a:p>
            <a:r>
              <a:rPr lang="en-US" sz="2400" b="1" i="1" dirty="0" smtClean="0"/>
              <a:t>=</a:t>
            </a:r>
            <a:endParaRPr lang="en-US" b="1" i="1" dirty="0" smtClean="0"/>
          </a:p>
        </p:txBody>
      </p:sp>
      <p:sp>
        <p:nvSpPr>
          <p:cNvPr id="32" name="TextBox 31"/>
          <p:cNvSpPr txBox="1"/>
          <p:nvPr/>
        </p:nvSpPr>
        <p:spPr>
          <a:xfrm>
            <a:off x="0" y="2680639"/>
            <a:ext cx="1066800" cy="646331"/>
          </a:xfrm>
          <a:prstGeom prst="rect">
            <a:avLst/>
          </a:prstGeom>
          <a:noFill/>
        </p:spPr>
        <p:txBody>
          <a:bodyPr wrap="square" rtlCol="0">
            <a:spAutoFit/>
          </a:bodyPr>
          <a:lstStyle/>
          <a:p>
            <a:pPr lvl="0" defTabSz="820738" fontAlgn="base">
              <a:spcAft>
                <a:spcPts val="600"/>
              </a:spcAft>
              <a:buClr>
                <a:srgbClr val="0038A8"/>
              </a:buClr>
            </a:pPr>
            <a:r>
              <a:rPr lang="en-US" b="1" kern="0" dirty="0" smtClean="0">
                <a:solidFill>
                  <a:srgbClr val="000000"/>
                </a:solidFill>
                <a:latin typeface="Arial" pitchFamily="34" charset="0"/>
                <a:cs typeface="Arial" pitchFamily="34" charset="0"/>
              </a:rPr>
              <a:t>Sustain </a:t>
            </a:r>
            <a:br>
              <a:rPr lang="en-US" b="1" kern="0" dirty="0" smtClean="0">
                <a:solidFill>
                  <a:srgbClr val="000000"/>
                </a:solidFill>
                <a:latin typeface="Arial" pitchFamily="34" charset="0"/>
                <a:cs typeface="Arial" pitchFamily="34" charset="0"/>
              </a:rPr>
            </a:br>
            <a:r>
              <a:rPr lang="en-US" b="1" kern="0" dirty="0" smtClean="0">
                <a:solidFill>
                  <a:srgbClr val="000000"/>
                </a:solidFill>
                <a:latin typeface="Arial" pitchFamily="34" charset="0"/>
                <a:cs typeface="Arial" pitchFamily="34" charset="0"/>
              </a:rPr>
              <a:t>Trust:</a:t>
            </a:r>
          </a:p>
        </p:txBody>
      </p:sp>
      <p:sp>
        <p:nvSpPr>
          <p:cNvPr id="33" name="Rounded Rectangle 32"/>
          <p:cNvSpPr/>
          <p:nvPr/>
        </p:nvSpPr>
        <p:spPr bwMode="auto">
          <a:xfrm>
            <a:off x="1066800" y="2363724"/>
            <a:ext cx="1828800" cy="1280160"/>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dirty="0" smtClean="0">
              <a:ln>
                <a:noFill/>
              </a:ln>
              <a:solidFill>
                <a:schemeClr val="tx1"/>
              </a:solidFill>
              <a:effectLst/>
              <a:latin typeface="Arial" charset="0"/>
            </a:endParaRPr>
          </a:p>
        </p:txBody>
      </p:sp>
      <p:sp>
        <p:nvSpPr>
          <p:cNvPr id="34" name="Rounded Rectangle 33"/>
          <p:cNvSpPr/>
          <p:nvPr/>
        </p:nvSpPr>
        <p:spPr bwMode="auto">
          <a:xfrm>
            <a:off x="3200400" y="2363724"/>
            <a:ext cx="1828800" cy="1280160"/>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dirty="0" smtClean="0">
              <a:ln>
                <a:noFill/>
              </a:ln>
              <a:effectLst/>
              <a:latin typeface="Arial" charset="0"/>
            </a:endParaRPr>
          </a:p>
        </p:txBody>
      </p:sp>
      <p:sp>
        <p:nvSpPr>
          <p:cNvPr id="35" name="Rounded Rectangle 34"/>
          <p:cNvSpPr/>
          <p:nvPr/>
        </p:nvSpPr>
        <p:spPr bwMode="auto">
          <a:xfrm>
            <a:off x="5334000" y="2363724"/>
            <a:ext cx="1828800" cy="1280160"/>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0" rIns="0" bIns="18288"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300"/>
              </a:spcAft>
              <a:buClrTx/>
              <a:buSzTx/>
              <a:buFontTx/>
              <a:buNone/>
              <a:tabLst/>
            </a:pPr>
            <a:endParaRPr kumimoji="0" lang="en-US" sz="1300" b="1" i="0" u="none" strike="noStrike" cap="none" normalizeH="0" baseline="0" dirty="0" smtClean="0">
              <a:ln>
                <a:noFill/>
              </a:ln>
              <a:solidFill>
                <a:schemeClr val="tx1"/>
              </a:solidFill>
              <a:effectLst/>
              <a:latin typeface="Arial" charset="0"/>
            </a:endParaRPr>
          </a:p>
        </p:txBody>
      </p:sp>
      <p:sp>
        <p:nvSpPr>
          <p:cNvPr id="36" name="Rounded Rectangle 35"/>
          <p:cNvSpPr/>
          <p:nvPr/>
        </p:nvSpPr>
        <p:spPr bwMode="auto">
          <a:xfrm>
            <a:off x="7456967" y="2363724"/>
            <a:ext cx="1554480" cy="1280160"/>
          </a:xfrm>
          <a:prstGeom prst="roundRect">
            <a:avLst/>
          </a:prstGeom>
          <a:solidFill>
            <a:srgbClr val="00B050"/>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300" b="1" dirty="0" smtClean="0">
                <a:latin typeface="Arial" charset="0"/>
              </a:rPr>
              <a:t>Strengthens Trusting Relationships</a:t>
            </a:r>
            <a:endParaRPr kumimoji="0" lang="en-US" sz="1300" b="1" i="0" u="none" strike="noStrike" cap="none" normalizeH="0" baseline="0" dirty="0" smtClean="0">
              <a:ln>
                <a:noFill/>
              </a:ln>
              <a:effectLst/>
              <a:latin typeface="Arial" charset="0"/>
            </a:endParaRPr>
          </a:p>
        </p:txBody>
      </p:sp>
      <p:sp>
        <p:nvSpPr>
          <p:cNvPr id="37" name="TextBox 36"/>
          <p:cNvSpPr txBox="1"/>
          <p:nvPr/>
        </p:nvSpPr>
        <p:spPr>
          <a:xfrm>
            <a:off x="2853068" y="2772972"/>
            <a:ext cx="364202" cy="461665"/>
          </a:xfrm>
          <a:prstGeom prst="rect">
            <a:avLst/>
          </a:prstGeom>
          <a:noFill/>
        </p:spPr>
        <p:txBody>
          <a:bodyPr wrap="none" rtlCol="0">
            <a:spAutoFit/>
          </a:bodyPr>
          <a:lstStyle/>
          <a:p>
            <a:r>
              <a:rPr lang="en-US" sz="2400" b="1" i="1" dirty="0" smtClean="0"/>
              <a:t>+</a:t>
            </a:r>
            <a:endParaRPr lang="en-US" b="1" i="1" dirty="0" smtClean="0"/>
          </a:p>
        </p:txBody>
      </p:sp>
      <p:sp>
        <p:nvSpPr>
          <p:cNvPr id="38" name="TextBox 37"/>
          <p:cNvSpPr txBox="1"/>
          <p:nvPr/>
        </p:nvSpPr>
        <p:spPr>
          <a:xfrm>
            <a:off x="4991064" y="2772972"/>
            <a:ext cx="364202" cy="461665"/>
          </a:xfrm>
          <a:prstGeom prst="rect">
            <a:avLst/>
          </a:prstGeom>
          <a:noFill/>
        </p:spPr>
        <p:txBody>
          <a:bodyPr wrap="none" rtlCol="0">
            <a:spAutoFit/>
          </a:bodyPr>
          <a:lstStyle/>
          <a:p>
            <a:r>
              <a:rPr lang="en-US" sz="2400" b="1" i="1" dirty="0" smtClean="0"/>
              <a:t>+</a:t>
            </a:r>
            <a:endParaRPr lang="en-US" b="1" i="1" dirty="0" smtClean="0"/>
          </a:p>
        </p:txBody>
      </p:sp>
      <p:sp>
        <p:nvSpPr>
          <p:cNvPr id="39" name="TextBox 38"/>
          <p:cNvSpPr txBox="1"/>
          <p:nvPr/>
        </p:nvSpPr>
        <p:spPr>
          <a:xfrm>
            <a:off x="7103398" y="2772972"/>
            <a:ext cx="364202" cy="461665"/>
          </a:xfrm>
          <a:prstGeom prst="rect">
            <a:avLst/>
          </a:prstGeom>
          <a:noFill/>
        </p:spPr>
        <p:txBody>
          <a:bodyPr wrap="none" rtlCol="0">
            <a:spAutoFit/>
          </a:bodyPr>
          <a:lstStyle/>
          <a:p>
            <a:r>
              <a:rPr lang="en-US" sz="2400" b="1" i="1" dirty="0" smtClean="0"/>
              <a:t>=</a:t>
            </a:r>
            <a:endParaRPr lang="en-US" b="1" i="1" dirty="0" smtClean="0"/>
          </a:p>
        </p:txBody>
      </p:sp>
      <p:sp>
        <p:nvSpPr>
          <p:cNvPr id="40" name="TextBox 39"/>
          <p:cNvSpPr txBox="1"/>
          <p:nvPr/>
        </p:nvSpPr>
        <p:spPr>
          <a:xfrm>
            <a:off x="0" y="3948607"/>
            <a:ext cx="1752600" cy="646331"/>
          </a:xfrm>
          <a:prstGeom prst="rect">
            <a:avLst/>
          </a:prstGeom>
          <a:noFill/>
        </p:spPr>
        <p:txBody>
          <a:bodyPr wrap="square" rtlCol="0">
            <a:spAutoFit/>
          </a:bodyPr>
          <a:lstStyle/>
          <a:p>
            <a:pPr lvl="0" defTabSz="820738" fontAlgn="base">
              <a:spcAft>
                <a:spcPts val="600"/>
              </a:spcAft>
              <a:buClr>
                <a:srgbClr val="0038A8"/>
              </a:buClr>
            </a:pPr>
            <a:r>
              <a:rPr lang="en-US" b="1" kern="0" dirty="0" smtClean="0">
                <a:solidFill>
                  <a:srgbClr val="000000"/>
                </a:solidFill>
                <a:latin typeface="Arial" pitchFamily="34" charset="0"/>
                <a:cs typeface="Arial" pitchFamily="34" charset="0"/>
              </a:rPr>
              <a:t>Rebuild</a:t>
            </a:r>
            <a:br>
              <a:rPr lang="en-US" b="1" kern="0" dirty="0" smtClean="0">
                <a:solidFill>
                  <a:srgbClr val="000000"/>
                </a:solidFill>
                <a:latin typeface="Arial" pitchFamily="34" charset="0"/>
                <a:cs typeface="Arial" pitchFamily="34" charset="0"/>
              </a:rPr>
            </a:br>
            <a:r>
              <a:rPr lang="en-US" b="1" kern="0" dirty="0" smtClean="0">
                <a:solidFill>
                  <a:srgbClr val="000000"/>
                </a:solidFill>
                <a:latin typeface="Arial" pitchFamily="34" charset="0"/>
                <a:cs typeface="Arial" pitchFamily="34" charset="0"/>
              </a:rPr>
              <a:t>Trust:</a:t>
            </a:r>
          </a:p>
        </p:txBody>
      </p:sp>
      <p:sp>
        <p:nvSpPr>
          <p:cNvPr id="42" name="Rounded Rectangle 41"/>
          <p:cNvSpPr/>
          <p:nvPr/>
        </p:nvSpPr>
        <p:spPr bwMode="auto">
          <a:xfrm>
            <a:off x="1066800" y="3814572"/>
            <a:ext cx="1828800" cy="914400"/>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300" b="1" dirty="0" smtClean="0">
              <a:latin typeface="Arial" charset="0"/>
            </a:endParaRPr>
          </a:p>
        </p:txBody>
      </p:sp>
      <p:sp>
        <p:nvSpPr>
          <p:cNvPr id="43" name="Rounded Rectangle 42"/>
          <p:cNvSpPr/>
          <p:nvPr/>
        </p:nvSpPr>
        <p:spPr bwMode="auto">
          <a:xfrm>
            <a:off x="3200400" y="3814572"/>
            <a:ext cx="1828800" cy="914400"/>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0" rIns="0" bIns="18288"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dirty="0" smtClean="0">
              <a:ln>
                <a:noFill/>
              </a:ln>
              <a:effectLst/>
              <a:latin typeface="Arial" charset="0"/>
            </a:endParaRPr>
          </a:p>
        </p:txBody>
      </p:sp>
      <p:sp>
        <p:nvSpPr>
          <p:cNvPr id="44" name="Rounded Rectangle 43"/>
          <p:cNvSpPr/>
          <p:nvPr/>
        </p:nvSpPr>
        <p:spPr bwMode="auto">
          <a:xfrm>
            <a:off x="5334000" y="3814572"/>
            <a:ext cx="1828800" cy="914400"/>
          </a:xfrm>
          <a:prstGeom prst="roundRect">
            <a:avLst/>
          </a:prstGeom>
          <a:solidFill>
            <a:srgbClr val="00AAD2"/>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300" b="1" i="0" u="none" strike="noStrike" cap="none" normalizeH="0" baseline="0" dirty="0" smtClean="0">
              <a:ln>
                <a:noFill/>
              </a:ln>
              <a:solidFill>
                <a:schemeClr val="tx1"/>
              </a:solidFill>
              <a:effectLst/>
              <a:latin typeface="Arial" charset="0"/>
            </a:endParaRPr>
          </a:p>
        </p:txBody>
      </p:sp>
      <p:sp>
        <p:nvSpPr>
          <p:cNvPr id="45" name="Rounded Rectangle 44"/>
          <p:cNvSpPr/>
          <p:nvPr/>
        </p:nvSpPr>
        <p:spPr bwMode="auto">
          <a:xfrm>
            <a:off x="7456967" y="3814572"/>
            <a:ext cx="1554480" cy="914400"/>
          </a:xfrm>
          <a:prstGeom prst="roundRect">
            <a:avLst/>
          </a:prstGeom>
          <a:solidFill>
            <a:srgbClr val="00B050"/>
          </a:solidFill>
          <a:ln w="12700" cap="flat" cmpd="sng" algn="ctr">
            <a:solidFill>
              <a:schemeClr val="tx1"/>
            </a:solidFill>
            <a:prstDash val="solid"/>
            <a:round/>
            <a:headEnd type="none" w="sm" len="sm"/>
            <a:tailEnd type="none" w="sm" len="sm"/>
          </a:ln>
          <a:effectLst>
            <a:softEdge rad="31750"/>
          </a:effectLst>
          <a:scene3d>
            <a:camera prst="orthographicFront"/>
            <a:lightRig rig="threePt" dir="t"/>
          </a:scene3d>
          <a:sp3d>
            <a:bevelT w="152400" h="50800" prst="softRound"/>
          </a:sp3d>
        </p:spPr>
        <p:txBody>
          <a:bodyPr vert="horz" wrap="square" lIns="0" tIns="18288" rIns="0" bIns="1828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300" b="1" dirty="0" smtClean="0">
                <a:latin typeface="Arial" charset="0"/>
              </a:rPr>
              <a:t>Begin Rebuilding Trusting Relationships</a:t>
            </a:r>
            <a:endParaRPr kumimoji="0" lang="en-US" sz="1300" b="1" i="0" u="none" strike="noStrike" cap="none" normalizeH="0" baseline="0" dirty="0" smtClean="0">
              <a:ln>
                <a:noFill/>
              </a:ln>
              <a:effectLst/>
              <a:latin typeface="Arial" charset="0"/>
            </a:endParaRPr>
          </a:p>
        </p:txBody>
      </p:sp>
      <p:sp>
        <p:nvSpPr>
          <p:cNvPr id="46" name="TextBox 45"/>
          <p:cNvSpPr txBox="1"/>
          <p:nvPr/>
        </p:nvSpPr>
        <p:spPr>
          <a:xfrm>
            <a:off x="2853068" y="4040940"/>
            <a:ext cx="364202" cy="461665"/>
          </a:xfrm>
          <a:prstGeom prst="rect">
            <a:avLst/>
          </a:prstGeom>
          <a:noFill/>
        </p:spPr>
        <p:txBody>
          <a:bodyPr wrap="none" rtlCol="0">
            <a:spAutoFit/>
          </a:bodyPr>
          <a:lstStyle/>
          <a:p>
            <a:r>
              <a:rPr lang="en-US" sz="2400" b="1" i="1" dirty="0" smtClean="0"/>
              <a:t>+</a:t>
            </a:r>
            <a:endParaRPr lang="en-US" b="1" i="1" dirty="0" smtClean="0"/>
          </a:p>
        </p:txBody>
      </p:sp>
      <p:sp>
        <p:nvSpPr>
          <p:cNvPr id="47" name="TextBox 46"/>
          <p:cNvSpPr txBox="1"/>
          <p:nvPr/>
        </p:nvSpPr>
        <p:spPr>
          <a:xfrm>
            <a:off x="4991064" y="4040940"/>
            <a:ext cx="364202" cy="461665"/>
          </a:xfrm>
          <a:prstGeom prst="rect">
            <a:avLst/>
          </a:prstGeom>
          <a:noFill/>
        </p:spPr>
        <p:txBody>
          <a:bodyPr wrap="none" rtlCol="0">
            <a:spAutoFit/>
          </a:bodyPr>
          <a:lstStyle/>
          <a:p>
            <a:r>
              <a:rPr lang="en-US" sz="2400" b="1" i="1" dirty="0" smtClean="0"/>
              <a:t>+</a:t>
            </a:r>
            <a:endParaRPr lang="en-US" b="1" i="1" dirty="0" smtClean="0"/>
          </a:p>
        </p:txBody>
      </p:sp>
      <p:sp>
        <p:nvSpPr>
          <p:cNvPr id="48" name="TextBox 47"/>
          <p:cNvSpPr txBox="1"/>
          <p:nvPr/>
        </p:nvSpPr>
        <p:spPr>
          <a:xfrm>
            <a:off x="7103398" y="4040940"/>
            <a:ext cx="364202" cy="461665"/>
          </a:xfrm>
          <a:prstGeom prst="rect">
            <a:avLst/>
          </a:prstGeom>
          <a:noFill/>
        </p:spPr>
        <p:txBody>
          <a:bodyPr wrap="none" rtlCol="0">
            <a:spAutoFit/>
          </a:bodyPr>
          <a:lstStyle/>
          <a:p>
            <a:r>
              <a:rPr lang="en-US" sz="2400" b="1" i="1" dirty="0" smtClean="0"/>
              <a:t>=</a:t>
            </a:r>
            <a:endParaRPr lang="en-US" b="1" i="1" dirty="0" smtClean="0"/>
          </a:p>
        </p:txBody>
      </p:sp>
      <p:sp>
        <p:nvSpPr>
          <p:cNvPr id="63" name="TextBox 62"/>
          <p:cNvSpPr txBox="1"/>
          <p:nvPr/>
        </p:nvSpPr>
        <p:spPr>
          <a:xfrm>
            <a:off x="1057072" y="1246760"/>
            <a:ext cx="1828799" cy="884858"/>
          </a:xfrm>
          <a:prstGeom prst="rect">
            <a:avLst/>
          </a:prstGeom>
          <a:noFill/>
        </p:spPr>
        <p:txBody>
          <a:bodyPr wrap="square" lIns="45720" rIns="0" rtlCol="0">
            <a:spAutoFit/>
          </a:bodyPr>
          <a:lstStyle/>
          <a:p>
            <a:pPr marL="117475" indent="-117475" algn="ctr" fontAlgn="base">
              <a:spcBef>
                <a:spcPct val="0"/>
              </a:spcBef>
              <a:spcAft>
                <a:spcPts val="300"/>
              </a:spcAft>
            </a:pPr>
            <a:r>
              <a:rPr lang="en-US" sz="1300" b="1" dirty="0" smtClean="0">
                <a:latin typeface="Arial" charset="0"/>
              </a:rPr>
              <a:t>Practice Honesty</a:t>
            </a:r>
          </a:p>
          <a:p>
            <a:pPr marL="117475" indent="-117475" fontAlgn="base">
              <a:spcBef>
                <a:spcPct val="0"/>
              </a:spcBef>
              <a:spcAft>
                <a:spcPct val="0"/>
              </a:spcAft>
              <a:buFont typeface="Wingdings" pitchFamily="2" charset="2"/>
              <a:buChar char="§"/>
            </a:pPr>
            <a:r>
              <a:rPr lang="en-US" sz="900" dirty="0" smtClean="0">
                <a:latin typeface="Arial" charset="0"/>
              </a:rPr>
              <a:t>Freely share info</a:t>
            </a:r>
          </a:p>
          <a:p>
            <a:pPr marL="117475" indent="-117475" fontAlgn="base">
              <a:spcBef>
                <a:spcPct val="0"/>
              </a:spcBef>
              <a:spcAft>
                <a:spcPct val="0"/>
              </a:spcAft>
              <a:buFont typeface="Wingdings" pitchFamily="2" charset="2"/>
              <a:buChar char="§"/>
            </a:pPr>
            <a:r>
              <a:rPr lang="en-US" sz="900" dirty="0" smtClean="0">
                <a:latin typeface="Arial" charset="0"/>
              </a:rPr>
              <a:t>Tell the Truth</a:t>
            </a:r>
          </a:p>
          <a:p>
            <a:pPr marL="117475" indent="-117475" fontAlgn="base">
              <a:spcBef>
                <a:spcPct val="0"/>
              </a:spcBef>
              <a:spcAft>
                <a:spcPct val="0"/>
              </a:spcAft>
              <a:buFont typeface="Wingdings" pitchFamily="2" charset="2"/>
              <a:buChar char="§"/>
            </a:pPr>
            <a:r>
              <a:rPr lang="en-US" sz="900" dirty="0" smtClean="0">
                <a:latin typeface="Arial" charset="0"/>
              </a:rPr>
              <a:t>Address issues head on</a:t>
            </a:r>
          </a:p>
          <a:p>
            <a:pPr>
              <a:buFont typeface="Wingdings" pitchFamily="2" charset="2"/>
              <a:buChar char="§"/>
            </a:pPr>
            <a:endParaRPr lang="en-US" sz="900" i="1" dirty="0" smtClean="0">
              <a:solidFill>
                <a:srgbClr val="C00000"/>
              </a:solidFill>
              <a:latin typeface="Adobe Caslon Pro Bold" pitchFamily="18" charset="0"/>
            </a:endParaRPr>
          </a:p>
        </p:txBody>
      </p:sp>
      <p:sp>
        <p:nvSpPr>
          <p:cNvPr id="64" name="TextBox 63"/>
          <p:cNvSpPr txBox="1"/>
          <p:nvPr/>
        </p:nvSpPr>
        <p:spPr>
          <a:xfrm>
            <a:off x="3200400" y="1246760"/>
            <a:ext cx="1828800" cy="884858"/>
          </a:xfrm>
          <a:prstGeom prst="rect">
            <a:avLst/>
          </a:prstGeom>
          <a:noFill/>
        </p:spPr>
        <p:txBody>
          <a:bodyPr wrap="square" lIns="45720" rIns="0" rtlCol="0">
            <a:spAutoFit/>
          </a:bodyPr>
          <a:lstStyle/>
          <a:p>
            <a:pPr lvl="0" algn="ctr" fontAlgn="base">
              <a:spcBef>
                <a:spcPct val="0"/>
              </a:spcBef>
              <a:spcAft>
                <a:spcPts val="300"/>
              </a:spcAft>
            </a:pPr>
            <a:r>
              <a:rPr lang="en-US" sz="1300" b="1" dirty="0" smtClean="0">
                <a:solidFill>
                  <a:srgbClr val="000000"/>
                </a:solidFill>
                <a:latin typeface="Arial" charset="0"/>
              </a:rPr>
              <a:t>Take Responsibility</a:t>
            </a:r>
          </a:p>
          <a:p>
            <a:pPr marL="117475" indent="-117475" fontAlgn="base">
              <a:spcBef>
                <a:spcPct val="0"/>
              </a:spcBef>
              <a:spcAft>
                <a:spcPct val="0"/>
              </a:spcAft>
              <a:buFont typeface="Wingdings" pitchFamily="2" charset="2"/>
              <a:buChar char="§"/>
            </a:pPr>
            <a:r>
              <a:rPr lang="en-US" sz="900" dirty="0" smtClean="0">
                <a:latin typeface="Arial" charset="0"/>
              </a:rPr>
              <a:t>Accountable for actions </a:t>
            </a:r>
            <a:br>
              <a:rPr lang="en-US" sz="900" dirty="0" smtClean="0">
                <a:latin typeface="Arial" charset="0"/>
              </a:rPr>
            </a:br>
            <a:r>
              <a:rPr lang="en-US" sz="900" dirty="0" smtClean="0">
                <a:latin typeface="Arial" charset="0"/>
              </a:rPr>
              <a:t>(your and team)</a:t>
            </a:r>
          </a:p>
          <a:p>
            <a:pPr marL="117475" indent="-117475" fontAlgn="base">
              <a:spcBef>
                <a:spcPct val="0"/>
              </a:spcBef>
              <a:spcAft>
                <a:spcPct val="0"/>
              </a:spcAft>
              <a:buFont typeface="Wingdings" pitchFamily="2" charset="2"/>
              <a:buChar char="§"/>
            </a:pPr>
            <a:r>
              <a:rPr lang="en-US" sz="900" dirty="0" smtClean="0">
                <a:latin typeface="Arial" charset="0"/>
              </a:rPr>
              <a:t>Keep promises</a:t>
            </a:r>
          </a:p>
          <a:p>
            <a:pPr marL="117475" indent="-117475" fontAlgn="base">
              <a:spcBef>
                <a:spcPct val="0"/>
              </a:spcBef>
              <a:spcAft>
                <a:spcPct val="0"/>
              </a:spcAft>
              <a:buFont typeface="Wingdings" pitchFamily="2" charset="2"/>
              <a:buChar char="§"/>
            </a:pPr>
            <a:r>
              <a:rPr lang="en-US" sz="900" dirty="0" smtClean="0">
                <a:latin typeface="Arial" charset="0"/>
              </a:rPr>
              <a:t>Apologize quickly &amp; sincerely</a:t>
            </a:r>
            <a:endParaRPr lang="en-US" sz="900" i="1" dirty="0" smtClean="0">
              <a:solidFill>
                <a:srgbClr val="C00000"/>
              </a:solidFill>
              <a:latin typeface="Adobe Caslon Pro Bold" pitchFamily="18" charset="0"/>
            </a:endParaRPr>
          </a:p>
        </p:txBody>
      </p:sp>
      <p:sp>
        <p:nvSpPr>
          <p:cNvPr id="65" name="TextBox 64"/>
          <p:cNvSpPr txBox="1"/>
          <p:nvPr/>
        </p:nvSpPr>
        <p:spPr>
          <a:xfrm>
            <a:off x="5334000" y="1246760"/>
            <a:ext cx="1828800" cy="746358"/>
          </a:xfrm>
          <a:prstGeom prst="rect">
            <a:avLst/>
          </a:prstGeom>
          <a:noFill/>
        </p:spPr>
        <p:txBody>
          <a:bodyPr wrap="square" lIns="45720" rIns="0" rtlCol="0">
            <a:spAutoFit/>
          </a:bodyPr>
          <a:lstStyle/>
          <a:p>
            <a:pPr lvl="0" algn="ctr" fontAlgn="base">
              <a:spcBef>
                <a:spcPct val="0"/>
              </a:spcBef>
              <a:spcAft>
                <a:spcPts val="300"/>
              </a:spcAft>
            </a:pPr>
            <a:r>
              <a:rPr lang="en-US" sz="1300" b="1" dirty="0" smtClean="0">
                <a:solidFill>
                  <a:srgbClr val="000000"/>
                </a:solidFill>
                <a:latin typeface="Arial" charset="0"/>
              </a:rPr>
              <a:t>Act Fairly</a:t>
            </a:r>
          </a:p>
          <a:p>
            <a:pPr marL="117475" indent="-117475" fontAlgn="base">
              <a:spcBef>
                <a:spcPct val="0"/>
              </a:spcBef>
              <a:spcAft>
                <a:spcPct val="0"/>
              </a:spcAft>
              <a:buFont typeface="Wingdings" pitchFamily="2" charset="2"/>
              <a:buChar char="§"/>
            </a:pPr>
            <a:r>
              <a:rPr lang="en-US" sz="900" dirty="0" smtClean="0">
                <a:latin typeface="Arial" charset="0"/>
              </a:rPr>
              <a:t>Do not show favoritism</a:t>
            </a:r>
          </a:p>
          <a:p>
            <a:pPr marL="117475" indent="-117475" fontAlgn="base">
              <a:spcBef>
                <a:spcPct val="0"/>
              </a:spcBef>
              <a:spcAft>
                <a:spcPct val="0"/>
              </a:spcAft>
              <a:buFont typeface="Wingdings" pitchFamily="2" charset="2"/>
              <a:buChar char="§"/>
            </a:pPr>
            <a:r>
              <a:rPr lang="en-US" sz="900" dirty="0" smtClean="0">
                <a:latin typeface="Arial" charset="0"/>
              </a:rPr>
              <a:t>Give credit to others</a:t>
            </a:r>
          </a:p>
          <a:p>
            <a:pPr marL="117475" indent="-117475" fontAlgn="base">
              <a:spcBef>
                <a:spcPct val="0"/>
              </a:spcBef>
              <a:spcAft>
                <a:spcPct val="0"/>
              </a:spcAft>
              <a:buFont typeface="Wingdings" pitchFamily="2" charset="2"/>
              <a:buChar char="§"/>
            </a:pPr>
            <a:r>
              <a:rPr lang="en-US" sz="900" dirty="0" smtClean="0">
                <a:latin typeface="Arial" charset="0"/>
              </a:rPr>
              <a:t>Clarify expectations for all</a:t>
            </a:r>
            <a:endParaRPr lang="en-US" sz="900" i="1" dirty="0" smtClean="0">
              <a:solidFill>
                <a:srgbClr val="C00000"/>
              </a:solidFill>
              <a:latin typeface="Adobe Caslon Pro Bold" pitchFamily="18" charset="0"/>
            </a:endParaRPr>
          </a:p>
        </p:txBody>
      </p:sp>
      <p:sp>
        <p:nvSpPr>
          <p:cNvPr id="66" name="TextBox 65"/>
          <p:cNvSpPr txBox="1"/>
          <p:nvPr/>
        </p:nvSpPr>
        <p:spPr>
          <a:xfrm>
            <a:off x="1066800" y="2362200"/>
            <a:ext cx="1828800" cy="1369606"/>
          </a:xfrm>
          <a:prstGeom prst="rect">
            <a:avLst/>
          </a:prstGeom>
          <a:noFill/>
        </p:spPr>
        <p:txBody>
          <a:bodyPr wrap="square" lIns="45720" rIns="0" rtlCol="0">
            <a:spAutoFit/>
          </a:bodyPr>
          <a:lstStyle/>
          <a:p>
            <a:pPr lvl="0" algn="ctr" fontAlgn="base">
              <a:spcBef>
                <a:spcPct val="0"/>
              </a:spcBef>
            </a:pPr>
            <a:r>
              <a:rPr lang="en-US" sz="1300" b="1" dirty="0" smtClean="0">
                <a:solidFill>
                  <a:srgbClr val="000000"/>
                </a:solidFill>
                <a:latin typeface="Arial" charset="0"/>
              </a:rPr>
              <a:t>Continue to </a:t>
            </a:r>
            <a:br>
              <a:rPr lang="en-US" sz="1300" b="1" dirty="0" smtClean="0">
                <a:solidFill>
                  <a:srgbClr val="000000"/>
                </a:solidFill>
                <a:latin typeface="Arial" charset="0"/>
              </a:rPr>
            </a:br>
            <a:r>
              <a:rPr lang="en-US" sz="1300" b="1" dirty="0" smtClean="0">
                <a:solidFill>
                  <a:srgbClr val="000000"/>
                </a:solidFill>
                <a:latin typeface="Arial" charset="0"/>
              </a:rPr>
              <a:t>Practice Honesty</a:t>
            </a:r>
          </a:p>
          <a:p>
            <a:pPr marL="117475" indent="-117475" fontAlgn="base">
              <a:spcBef>
                <a:spcPct val="0"/>
              </a:spcBef>
              <a:spcAft>
                <a:spcPct val="0"/>
              </a:spcAft>
              <a:buFont typeface="Wingdings" pitchFamily="2" charset="2"/>
              <a:buChar char="§"/>
            </a:pPr>
            <a:endParaRPr lang="en-US" sz="300" dirty="0" smtClean="0">
              <a:latin typeface="Arial" charset="0"/>
            </a:endParaRPr>
          </a:p>
          <a:p>
            <a:pPr marL="117475" indent="-117475" fontAlgn="base">
              <a:spcBef>
                <a:spcPct val="0"/>
              </a:spcBef>
              <a:spcAft>
                <a:spcPct val="0"/>
              </a:spcAft>
              <a:buFont typeface="Wingdings" pitchFamily="2" charset="2"/>
              <a:buChar char="§"/>
            </a:pPr>
            <a:r>
              <a:rPr lang="en-US" sz="900" dirty="0" smtClean="0">
                <a:latin typeface="Arial" charset="0"/>
              </a:rPr>
              <a:t>Communicate both good and bad news</a:t>
            </a:r>
          </a:p>
          <a:p>
            <a:pPr marL="117475" indent="-117475" fontAlgn="base">
              <a:spcBef>
                <a:spcPct val="0"/>
              </a:spcBef>
              <a:spcAft>
                <a:spcPct val="0"/>
              </a:spcAft>
              <a:buFont typeface="Wingdings" pitchFamily="2" charset="2"/>
              <a:buChar char="§"/>
            </a:pPr>
            <a:r>
              <a:rPr lang="en-US" sz="900" dirty="0" smtClean="0">
                <a:latin typeface="Arial" charset="0"/>
              </a:rPr>
              <a:t>Be authentic</a:t>
            </a:r>
          </a:p>
          <a:p>
            <a:pPr marL="117475" indent="-117475" fontAlgn="base">
              <a:spcBef>
                <a:spcPct val="0"/>
              </a:spcBef>
              <a:spcAft>
                <a:spcPct val="0"/>
              </a:spcAft>
              <a:buFont typeface="Wingdings" pitchFamily="2" charset="2"/>
              <a:buChar char="§"/>
            </a:pPr>
            <a:r>
              <a:rPr lang="en-US" sz="900" dirty="0" smtClean="0">
                <a:latin typeface="Arial" charset="0"/>
              </a:rPr>
              <a:t>Look at the source of the problem and address</a:t>
            </a:r>
          </a:p>
          <a:p>
            <a:endParaRPr lang="en-US" sz="900" i="1" dirty="0" smtClean="0">
              <a:solidFill>
                <a:srgbClr val="C00000"/>
              </a:solidFill>
              <a:latin typeface="Adobe Caslon Pro Bold" pitchFamily="18" charset="0"/>
            </a:endParaRPr>
          </a:p>
        </p:txBody>
      </p:sp>
      <p:sp>
        <p:nvSpPr>
          <p:cNvPr id="67" name="TextBox 66"/>
          <p:cNvSpPr txBox="1"/>
          <p:nvPr/>
        </p:nvSpPr>
        <p:spPr>
          <a:xfrm>
            <a:off x="3187957" y="2362200"/>
            <a:ext cx="1828800" cy="1361911"/>
          </a:xfrm>
          <a:prstGeom prst="rect">
            <a:avLst/>
          </a:prstGeom>
          <a:noFill/>
        </p:spPr>
        <p:txBody>
          <a:bodyPr wrap="square" lIns="45720" rIns="0" rtlCol="0">
            <a:spAutoFit/>
          </a:bodyPr>
          <a:lstStyle/>
          <a:p>
            <a:pPr lvl="0" algn="ctr" fontAlgn="base">
              <a:spcBef>
                <a:spcPct val="0"/>
              </a:spcBef>
              <a:spcAft>
                <a:spcPts val="300"/>
              </a:spcAft>
            </a:pPr>
            <a:r>
              <a:rPr lang="en-US" sz="1300" b="1" dirty="0" smtClean="0">
                <a:solidFill>
                  <a:srgbClr val="000000"/>
                </a:solidFill>
                <a:latin typeface="Arial" charset="0"/>
              </a:rPr>
              <a:t>Continue to Take</a:t>
            </a:r>
            <a:br>
              <a:rPr lang="en-US" sz="1300" b="1" dirty="0" smtClean="0">
                <a:solidFill>
                  <a:srgbClr val="000000"/>
                </a:solidFill>
                <a:latin typeface="Arial" charset="0"/>
              </a:rPr>
            </a:br>
            <a:r>
              <a:rPr lang="en-US" sz="1300" b="1" dirty="0" smtClean="0">
                <a:solidFill>
                  <a:srgbClr val="000000"/>
                </a:solidFill>
                <a:latin typeface="Arial" charset="0"/>
              </a:rPr>
              <a:t>Responsibility</a:t>
            </a:r>
          </a:p>
          <a:p>
            <a:pPr marL="117475" indent="-117475" fontAlgn="base">
              <a:spcBef>
                <a:spcPct val="0"/>
              </a:spcBef>
              <a:spcAft>
                <a:spcPct val="0"/>
              </a:spcAft>
              <a:buFont typeface="Wingdings" pitchFamily="2" charset="2"/>
              <a:buChar char="§"/>
            </a:pPr>
            <a:r>
              <a:rPr lang="en-US" sz="900" dirty="0" smtClean="0">
                <a:latin typeface="Arial" charset="0"/>
              </a:rPr>
              <a:t>Accept responsibility when things go wrong</a:t>
            </a:r>
          </a:p>
          <a:p>
            <a:pPr marL="117475" indent="-117475" fontAlgn="base">
              <a:spcBef>
                <a:spcPct val="0"/>
              </a:spcBef>
              <a:spcAft>
                <a:spcPct val="0"/>
              </a:spcAft>
              <a:buFont typeface="Wingdings" pitchFamily="2" charset="2"/>
              <a:buChar char="§"/>
            </a:pPr>
            <a:r>
              <a:rPr lang="en-US" sz="900" dirty="0" smtClean="0">
                <a:latin typeface="Arial" charset="0"/>
              </a:rPr>
              <a:t>Be consistent in behavior and words</a:t>
            </a:r>
          </a:p>
          <a:p>
            <a:pPr marL="117475" indent="-117475" fontAlgn="base">
              <a:spcBef>
                <a:spcPct val="0"/>
              </a:spcBef>
              <a:spcAft>
                <a:spcPct val="0"/>
              </a:spcAft>
              <a:buFont typeface="Wingdings" pitchFamily="2" charset="2"/>
              <a:buChar char="§"/>
            </a:pPr>
            <a:r>
              <a:rPr lang="en-US" sz="900" dirty="0" smtClean="0">
                <a:latin typeface="Arial" charset="0"/>
              </a:rPr>
              <a:t>Be timely in dealing with issues</a:t>
            </a:r>
          </a:p>
          <a:p>
            <a:pPr>
              <a:buFont typeface="Arial" pitchFamily="34" charset="0"/>
              <a:buChar char="•"/>
            </a:pPr>
            <a:endParaRPr lang="en-US" sz="900" i="1" dirty="0" smtClean="0">
              <a:solidFill>
                <a:srgbClr val="C00000"/>
              </a:solidFill>
              <a:latin typeface="Adobe Caslon Pro Bold" pitchFamily="18" charset="0"/>
            </a:endParaRPr>
          </a:p>
        </p:txBody>
      </p:sp>
      <p:sp>
        <p:nvSpPr>
          <p:cNvPr id="68" name="TextBox 67"/>
          <p:cNvSpPr txBox="1"/>
          <p:nvPr/>
        </p:nvSpPr>
        <p:spPr>
          <a:xfrm>
            <a:off x="5314544" y="2362200"/>
            <a:ext cx="1828800" cy="1223412"/>
          </a:xfrm>
          <a:prstGeom prst="rect">
            <a:avLst/>
          </a:prstGeom>
          <a:noFill/>
        </p:spPr>
        <p:txBody>
          <a:bodyPr wrap="square" lIns="45720" rIns="0" rtlCol="0">
            <a:spAutoFit/>
          </a:bodyPr>
          <a:lstStyle/>
          <a:p>
            <a:pPr lvl="0" algn="ctr" fontAlgn="base">
              <a:spcBef>
                <a:spcPct val="0"/>
              </a:spcBef>
              <a:spcAft>
                <a:spcPts val="300"/>
              </a:spcAft>
            </a:pPr>
            <a:r>
              <a:rPr lang="en-US" sz="1300" b="1" dirty="0" smtClean="0">
                <a:solidFill>
                  <a:srgbClr val="000000"/>
                </a:solidFill>
                <a:latin typeface="Arial" charset="0"/>
              </a:rPr>
              <a:t>Continue to</a:t>
            </a:r>
            <a:br>
              <a:rPr lang="en-US" sz="1300" b="1" dirty="0" smtClean="0">
                <a:solidFill>
                  <a:srgbClr val="000000"/>
                </a:solidFill>
                <a:latin typeface="Arial" charset="0"/>
              </a:rPr>
            </a:br>
            <a:r>
              <a:rPr lang="en-US" sz="1300" b="1" dirty="0" smtClean="0">
                <a:solidFill>
                  <a:srgbClr val="000000"/>
                </a:solidFill>
                <a:latin typeface="Arial" charset="0"/>
              </a:rPr>
              <a:t>Act Fairly</a:t>
            </a:r>
          </a:p>
          <a:p>
            <a:pPr marL="117475" indent="-117475" fontAlgn="base">
              <a:spcBef>
                <a:spcPct val="0"/>
              </a:spcBef>
              <a:spcAft>
                <a:spcPct val="0"/>
              </a:spcAft>
              <a:buFont typeface="Wingdings" pitchFamily="2" charset="2"/>
              <a:buChar char="§"/>
            </a:pPr>
            <a:r>
              <a:rPr lang="en-US" sz="900" dirty="0" smtClean="0">
                <a:latin typeface="Arial" charset="0"/>
              </a:rPr>
              <a:t>Include entire team in finding solutions </a:t>
            </a:r>
          </a:p>
          <a:p>
            <a:pPr marL="117475" indent="-117475" fontAlgn="base">
              <a:spcBef>
                <a:spcPct val="0"/>
              </a:spcBef>
              <a:spcAft>
                <a:spcPct val="0"/>
              </a:spcAft>
              <a:buFont typeface="Wingdings" pitchFamily="2" charset="2"/>
              <a:buChar char="§"/>
            </a:pPr>
            <a:r>
              <a:rPr lang="en-US" sz="900" dirty="0" smtClean="0">
                <a:latin typeface="Arial" charset="0"/>
              </a:rPr>
              <a:t>Appreciate diversity of thought</a:t>
            </a:r>
          </a:p>
          <a:p>
            <a:pPr marL="117475" indent="-117475" fontAlgn="base">
              <a:spcBef>
                <a:spcPct val="0"/>
              </a:spcBef>
              <a:spcAft>
                <a:spcPct val="0"/>
              </a:spcAft>
              <a:buFont typeface="Wingdings" pitchFamily="2" charset="2"/>
              <a:buChar char="§"/>
            </a:pPr>
            <a:r>
              <a:rPr lang="en-US" sz="900" dirty="0" smtClean="0">
                <a:latin typeface="Arial" charset="0"/>
              </a:rPr>
              <a:t>Foster collaborative environment and group achievement</a:t>
            </a:r>
          </a:p>
        </p:txBody>
      </p:sp>
      <p:sp>
        <p:nvSpPr>
          <p:cNvPr id="69" name="TextBox 68"/>
          <p:cNvSpPr txBox="1"/>
          <p:nvPr/>
        </p:nvSpPr>
        <p:spPr>
          <a:xfrm>
            <a:off x="1045534" y="3771088"/>
            <a:ext cx="1828800" cy="984885"/>
          </a:xfrm>
          <a:prstGeom prst="rect">
            <a:avLst/>
          </a:prstGeom>
          <a:noFill/>
        </p:spPr>
        <p:txBody>
          <a:bodyPr wrap="square" lIns="45720" rIns="0" rtlCol="0">
            <a:spAutoFit/>
          </a:bodyPr>
          <a:lstStyle/>
          <a:p>
            <a:pPr lvl="0" algn="ctr" fontAlgn="base">
              <a:spcBef>
                <a:spcPct val="0"/>
              </a:spcBef>
            </a:pPr>
            <a:r>
              <a:rPr lang="en-US" sz="1300" b="1" dirty="0" smtClean="0">
                <a:solidFill>
                  <a:srgbClr val="000000"/>
                </a:solidFill>
                <a:latin typeface="Arial" charset="0"/>
              </a:rPr>
              <a:t>Acknowledge</a:t>
            </a:r>
          </a:p>
          <a:p>
            <a:pPr marL="117475" indent="-117475" fontAlgn="base">
              <a:spcBef>
                <a:spcPct val="0"/>
              </a:spcBef>
              <a:spcAft>
                <a:spcPct val="0"/>
              </a:spcAft>
              <a:buFont typeface="Wingdings" pitchFamily="2" charset="2"/>
              <a:buChar char="§"/>
            </a:pPr>
            <a:r>
              <a:rPr lang="en-US" sz="900" dirty="0" smtClean="0">
                <a:latin typeface="Arial" charset="0"/>
              </a:rPr>
              <a:t>Speak with the betrayed as soon as possible after the incident</a:t>
            </a:r>
          </a:p>
          <a:p>
            <a:pPr marL="117475" indent="-117475" fontAlgn="base">
              <a:spcBef>
                <a:spcPct val="0"/>
              </a:spcBef>
              <a:spcAft>
                <a:spcPct val="0"/>
              </a:spcAft>
              <a:buFont typeface="Wingdings" pitchFamily="2" charset="2"/>
              <a:buChar char="§"/>
            </a:pPr>
            <a:r>
              <a:rPr lang="en-US" sz="900" dirty="0" smtClean="0">
                <a:latin typeface="Arial" charset="0"/>
              </a:rPr>
              <a:t>Own up to it</a:t>
            </a:r>
          </a:p>
          <a:p>
            <a:pPr marL="117475" indent="-117475" fontAlgn="base">
              <a:spcBef>
                <a:spcPct val="0"/>
              </a:spcBef>
              <a:spcAft>
                <a:spcPct val="0"/>
              </a:spcAft>
              <a:buFont typeface="Wingdings" pitchFamily="2" charset="2"/>
              <a:buChar char="§"/>
            </a:pPr>
            <a:r>
              <a:rPr lang="en-US" sz="900" dirty="0" smtClean="0">
                <a:latin typeface="Arial" charset="0"/>
              </a:rPr>
              <a:t>Do not downplay the event</a:t>
            </a:r>
          </a:p>
          <a:p>
            <a:pPr marL="117475" indent="-117475" fontAlgn="base">
              <a:spcBef>
                <a:spcPct val="0"/>
              </a:spcBef>
              <a:spcAft>
                <a:spcPct val="0"/>
              </a:spcAft>
              <a:buFont typeface="Wingdings" pitchFamily="2" charset="2"/>
              <a:buChar char="§"/>
            </a:pPr>
            <a:endParaRPr lang="en-US" sz="900" i="1" dirty="0" smtClean="0">
              <a:solidFill>
                <a:srgbClr val="C00000"/>
              </a:solidFill>
              <a:latin typeface="Adobe Caslon Pro Bold" pitchFamily="18" charset="0"/>
            </a:endParaRPr>
          </a:p>
        </p:txBody>
      </p:sp>
      <p:sp>
        <p:nvSpPr>
          <p:cNvPr id="70" name="TextBox 69"/>
          <p:cNvSpPr txBox="1"/>
          <p:nvPr/>
        </p:nvSpPr>
        <p:spPr>
          <a:xfrm>
            <a:off x="3200400" y="3800272"/>
            <a:ext cx="1752600" cy="977191"/>
          </a:xfrm>
          <a:prstGeom prst="rect">
            <a:avLst/>
          </a:prstGeom>
          <a:noFill/>
        </p:spPr>
        <p:txBody>
          <a:bodyPr wrap="square" lIns="45720" tIns="9144" rIns="0" rtlCol="0">
            <a:spAutoFit/>
          </a:bodyPr>
          <a:lstStyle/>
          <a:p>
            <a:pPr algn="ctr" fontAlgn="base">
              <a:spcBef>
                <a:spcPct val="0"/>
              </a:spcBef>
            </a:pPr>
            <a:r>
              <a:rPr lang="en-US" sz="1300" b="1" dirty="0" smtClean="0">
                <a:solidFill>
                  <a:srgbClr val="000000"/>
                </a:solidFill>
                <a:latin typeface="Arial" charset="0"/>
              </a:rPr>
              <a:t>Apologize</a:t>
            </a:r>
          </a:p>
          <a:p>
            <a:pPr marL="117475" indent="-117475" fontAlgn="base">
              <a:spcBef>
                <a:spcPct val="0"/>
              </a:spcBef>
              <a:spcAft>
                <a:spcPct val="0"/>
              </a:spcAft>
              <a:buFont typeface="Wingdings" pitchFamily="2" charset="2"/>
              <a:buChar char="§"/>
            </a:pPr>
            <a:r>
              <a:rPr lang="en-US" sz="900" dirty="0" smtClean="0">
                <a:latin typeface="Arial" charset="0"/>
              </a:rPr>
              <a:t>Thoroughly apologize</a:t>
            </a:r>
          </a:p>
          <a:p>
            <a:pPr marL="117475" indent="-117475" fontAlgn="base">
              <a:spcBef>
                <a:spcPct val="0"/>
              </a:spcBef>
              <a:spcAft>
                <a:spcPct val="0"/>
              </a:spcAft>
              <a:buFont typeface="Wingdings" pitchFamily="2" charset="2"/>
              <a:buChar char="§"/>
            </a:pPr>
            <a:r>
              <a:rPr lang="en-US" sz="900" dirty="0" smtClean="0">
                <a:latin typeface="Arial" charset="0"/>
              </a:rPr>
              <a:t>Explain what happened</a:t>
            </a:r>
          </a:p>
          <a:p>
            <a:pPr marL="117475" indent="-117475" fontAlgn="base">
              <a:spcBef>
                <a:spcPct val="0"/>
              </a:spcBef>
              <a:spcAft>
                <a:spcPct val="0"/>
              </a:spcAft>
              <a:buFont typeface="Wingdings" pitchFamily="2" charset="2"/>
              <a:buChar char="§"/>
            </a:pPr>
            <a:r>
              <a:rPr lang="en-US" sz="900" dirty="0" smtClean="0">
                <a:latin typeface="Arial" charset="0"/>
              </a:rPr>
              <a:t>Show remorse</a:t>
            </a:r>
          </a:p>
          <a:p>
            <a:pPr marL="117475" indent="-117475" fontAlgn="base">
              <a:spcBef>
                <a:spcPct val="0"/>
              </a:spcBef>
              <a:spcAft>
                <a:spcPct val="0"/>
              </a:spcAft>
              <a:buFont typeface="Wingdings" pitchFamily="2" charset="2"/>
              <a:buChar char="§"/>
            </a:pPr>
            <a:r>
              <a:rPr lang="en-US" sz="900" dirty="0" smtClean="0">
                <a:latin typeface="Arial" charset="0"/>
              </a:rPr>
              <a:t>Demonstrate you know what you did and the effect</a:t>
            </a:r>
            <a:endParaRPr lang="en-US" sz="900" i="1" dirty="0" smtClean="0">
              <a:solidFill>
                <a:srgbClr val="C00000"/>
              </a:solidFill>
              <a:latin typeface="Adobe Caslon Pro Bold" pitchFamily="18" charset="0"/>
            </a:endParaRPr>
          </a:p>
        </p:txBody>
      </p:sp>
      <p:sp>
        <p:nvSpPr>
          <p:cNvPr id="71" name="TextBox 70"/>
          <p:cNvSpPr txBox="1"/>
          <p:nvPr/>
        </p:nvSpPr>
        <p:spPr>
          <a:xfrm>
            <a:off x="5334000" y="3800272"/>
            <a:ext cx="1828800" cy="977191"/>
          </a:xfrm>
          <a:prstGeom prst="rect">
            <a:avLst/>
          </a:prstGeom>
          <a:noFill/>
        </p:spPr>
        <p:txBody>
          <a:bodyPr wrap="square" lIns="45720" tIns="9144" rIns="0" rtlCol="0">
            <a:spAutoFit/>
          </a:bodyPr>
          <a:lstStyle/>
          <a:p>
            <a:pPr lvl="0" algn="ctr" fontAlgn="base">
              <a:spcBef>
                <a:spcPct val="0"/>
              </a:spcBef>
            </a:pPr>
            <a:r>
              <a:rPr lang="en-US" sz="1300" b="1" dirty="0" smtClean="0">
                <a:solidFill>
                  <a:srgbClr val="000000"/>
                </a:solidFill>
                <a:latin typeface="Arial" charset="0"/>
              </a:rPr>
              <a:t>Restitution</a:t>
            </a:r>
          </a:p>
          <a:p>
            <a:pPr marL="117475" indent="-117475" fontAlgn="base">
              <a:spcBef>
                <a:spcPct val="0"/>
              </a:spcBef>
              <a:spcAft>
                <a:spcPct val="0"/>
              </a:spcAft>
              <a:buFont typeface="Wingdings" pitchFamily="2" charset="2"/>
              <a:buChar char="§"/>
            </a:pPr>
            <a:r>
              <a:rPr lang="en-US" sz="900" dirty="0" smtClean="0">
                <a:latin typeface="Arial" charset="0"/>
              </a:rPr>
              <a:t>Ask what can be done</a:t>
            </a:r>
          </a:p>
          <a:p>
            <a:pPr marL="117475" indent="-117475" fontAlgn="base">
              <a:spcBef>
                <a:spcPct val="0"/>
              </a:spcBef>
              <a:spcAft>
                <a:spcPct val="0"/>
              </a:spcAft>
              <a:buFont typeface="Wingdings" pitchFamily="2" charset="2"/>
              <a:buChar char="§"/>
            </a:pPr>
            <a:r>
              <a:rPr lang="en-US" sz="900" dirty="0" smtClean="0">
                <a:latin typeface="Arial" charset="0"/>
              </a:rPr>
              <a:t>Back up apology with real actions</a:t>
            </a:r>
          </a:p>
          <a:p>
            <a:pPr marL="117475" indent="-117475" fontAlgn="base">
              <a:spcBef>
                <a:spcPct val="0"/>
              </a:spcBef>
              <a:spcAft>
                <a:spcPct val="0"/>
              </a:spcAft>
              <a:buFont typeface="Wingdings" pitchFamily="2" charset="2"/>
              <a:buChar char="§"/>
            </a:pPr>
            <a:r>
              <a:rPr lang="en-US" sz="900" dirty="0" smtClean="0">
                <a:latin typeface="Arial" charset="0"/>
              </a:rPr>
              <a:t>Make up to the person as best you can</a:t>
            </a:r>
            <a:endParaRPr lang="en-US" sz="900" i="1" dirty="0" smtClean="0">
              <a:solidFill>
                <a:srgbClr val="C00000"/>
              </a:solidFill>
              <a:latin typeface="Adobe Caslon Pro Bold" pitchFamily="18" charset="0"/>
            </a:endParaRPr>
          </a:p>
        </p:txBody>
      </p:sp>
      <p:pic>
        <p:nvPicPr>
          <p:cNvPr id="62" name="Picture 61" descr="footstepsr2.jpg"/>
          <p:cNvPicPr>
            <a:picLocks noChangeAspect="1"/>
          </p:cNvPicPr>
          <p:nvPr/>
        </p:nvPicPr>
        <p:blipFill>
          <a:blip r:embed="rId4" cstate="print">
            <a:clrChange>
              <a:clrFrom>
                <a:srgbClr val="FFFFFF"/>
              </a:clrFrom>
              <a:clrTo>
                <a:srgbClr val="FFFFFF">
                  <a:alpha val="0"/>
                </a:srgbClr>
              </a:clrTo>
            </a:clrChange>
          </a:blip>
          <a:srcRect l="1100" t="5882" r="16748" b="47059"/>
          <a:stretch>
            <a:fillRect/>
          </a:stretch>
        </p:blipFill>
        <p:spPr>
          <a:xfrm rot="21444439">
            <a:off x="990600" y="5029200"/>
            <a:ext cx="7696200" cy="1219200"/>
          </a:xfrm>
          <a:prstGeom prst="rect">
            <a:avLst/>
          </a:prstGeom>
        </p:spPr>
      </p:pic>
      <p:sp>
        <p:nvSpPr>
          <p:cNvPr id="61" name="Rectangle 60"/>
          <p:cNvSpPr/>
          <p:nvPr/>
        </p:nvSpPr>
        <p:spPr bwMode="auto">
          <a:xfrm>
            <a:off x="0" y="4763235"/>
            <a:ext cx="8991600" cy="1332765"/>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1" name="TextBox 40"/>
          <p:cNvSpPr txBox="1"/>
          <p:nvPr/>
        </p:nvSpPr>
        <p:spPr>
          <a:xfrm>
            <a:off x="0" y="5106452"/>
            <a:ext cx="1143000" cy="646331"/>
          </a:xfrm>
          <a:prstGeom prst="rect">
            <a:avLst/>
          </a:prstGeom>
          <a:noFill/>
        </p:spPr>
        <p:txBody>
          <a:bodyPr wrap="square" rtlCol="0">
            <a:spAutoFit/>
          </a:bodyPr>
          <a:lstStyle/>
          <a:p>
            <a:pPr lvl="0" defTabSz="820738" fontAlgn="base">
              <a:spcAft>
                <a:spcPts val="600"/>
              </a:spcAft>
              <a:buClr>
                <a:srgbClr val="0038A8"/>
              </a:buClr>
            </a:pPr>
            <a:r>
              <a:rPr lang="en-US" b="1" kern="0" dirty="0" smtClean="0">
                <a:solidFill>
                  <a:srgbClr val="000000"/>
                </a:solidFill>
                <a:latin typeface="Arial" pitchFamily="34" charset="0"/>
                <a:cs typeface="Arial" pitchFamily="34" charset="0"/>
              </a:rPr>
              <a:t>Steps to Healing:</a:t>
            </a:r>
          </a:p>
        </p:txBody>
      </p:sp>
      <p:sp>
        <p:nvSpPr>
          <p:cNvPr id="58" name="TextBox 57"/>
          <p:cNvSpPr txBox="1"/>
          <p:nvPr/>
        </p:nvSpPr>
        <p:spPr>
          <a:xfrm>
            <a:off x="7162800" y="5901068"/>
            <a:ext cx="1828800" cy="461665"/>
          </a:xfrm>
          <a:prstGeom prst="rect">
            <a:avLst/>
          </a:prstGeom>
          <a:noFill/>
        </p:spPr>
        <p:txBody>
          <a:bodyPr wrap="square" lIns="0" rIns="0" rtlCol="0">
            <a:spAutoFit/>
          </a:bodyPr>
          <a:lstStyle/>
          <a:p>
            <a:pPr algn="ctr"/>
            <a:r>
              <a:rPr lang="en-US" sz="1200" b="1" i="1" dirty="0" smtClean="0"/>
              <a:t>Move on and get past the betrayal</a:t>
            </a:r>
          </a:p>
        </p:txBody>
      </p:sp>
      <p:sp>
        <p:nvSpPr>
          <p:cNvPr id="56" name="TextBox 55"/>
          <p:cNvSpPr txBox="1"/>
          <p:nvPr/>
        </p:nvSpPr>
        <p:spPr>
          <a:xfrm>
            <a:off x="5181600" y="5901068"/>
            <a:ext cx="1752600" cy="461665"/>
          </a:xfrm>
          <a:prstGeom prst="rect">
            <a:avLst/>
          </a:prstGeom>
          <a:noFill/>
        </p:spPr>
        <p:txBody>
          <a:bodyPr wrap="square" lIns="0" rIns="0" rtlCol="0">
            <a:spAutoFit/>
          </a:bodyPr>
          <a:lstStyle/>
          <a:p>
            <a:pPr algn="ctr"/>
            <a:r>
              <a:rPr lang="en-US" sz="1200" b="1" i="1" dirty="0" smtClean="0"/>
              <a:t>Take responsibility for your role</a:t>
            </a:r>
          </a:p>
        </p:txBody>
      </p:sp>
      <p:sp>
        <p:nvSpPr>
          <p:cNvPr id="52" name="TextBox 51"/>
          <p:cNvSpPr txBox="1"/>
          <p:nvPr/>
        </p:nvSpPr>
        <p:spPr>
          <a:xfrm>
            <a:off x="762000" y="5943600"/>
            <a:ext cx="2057400" cy="276999"/>
          </a:xfrm>
          <a:prstGeom prst="rect">
            <a:avLst/>
          </a:prstGeom>
          <a:noFill/>
        </p:spPr>
        <p:txBody>
          <a:bodyPr wrap="square" lIns="0" rIns="0" rtlCol="0">
            <a:spAutoFit/>
          </a:bodyPr>
          <a:lstStyle/>
          <a:p>
            <a:pPr algn="ctr"/>
            <a:r>
              <a:rPr lang="en-US" sz="1200" b="1" i="1" dirty="0" smtClean="0"/>
              <a:t>Acknowledge the facts</a:t>
            </a:r>
          </a:p>
        </p:txBody>
      </p:sp>
      <p:sp>
        <p:nvSpPr>
          <p:cNvPr id="54" name="TextBox 53"/>
          <p:cNvSpPr txBox="1"/>
          <p:nvPr/>
        </p:nvSpPr>
        <p:spPr>
          <a:xfrm>
            <a:off x="3124200" y="5971401"/>
            <a:ext cx="1143000" cy="276999"/>
          </a:xfrm>
          <a:prstGeom prst="rect">
            <a:avLst/>
          </a:prstGeom>
          <a:noFill/>
        </p:spPr>
        <p:txBody>
          <a:bodyPr wrap="square" lIns="0" rIns="0" rtlCol="0">
            <a:spAutoFit/>
          </a:bodyPr>
          <a:lstStyle/>
          <a:p>
            <a:pPr algn="ctr"/>
            <a:r>
              <a:rPr lang="en-US" sz="1200" b="1" i="1" dirty="0" smtClean="0"/>
              <a:t>Get support</a:t>
            </a:r>
          </a:p>
        </p:txBody>
      </p:sp>
      <p:sp>
        <p:nvSpPr>
          <p:cNvPr id="57" name="TextBox 56"/>
          <p:cNvSpPr txBox="1"/>
          <p:nvPr/>
        </p:nvSpPr>
        <p:spPr>
          <a:xfrm>
            <a:off x="6324600" y="4828736"/>
            <a:ext cx="1828800" cy="461665"/>
          </a:xfrm>
          <a:prstGeom prst="rect">
            <a:avLst/>
          </a:prstGeom>
          <a:noFill/>
        </p:spPr>
        <p:txBody>
          <a:bodyPr wrap="square" lIns="0" rIns="0" rtlCol="0">
            <a:spAutoFit/>
          </a:bodyPr>
          <a:lstStyle/>
          <a:p>
            <a:pPr algn="ctr"/>
            <a:r>
              <a:rPr lang="en-US" sz="1200" b="1" i="1" dirty="0" smtClean="0"/>
              <a:t>Forgive yourself and the other party</a:t>
            </a:r>
          </a:p>
        </p:txBody>
      </p:sp>
      <p:sp>
        <p:nvSpPr>
          <p:cNvPr id="53" name="TextBox 52"/>
          <p:cNvSpPr txBox="1"/>
          <p:nvPr/>
        </p:nvSpPr>
        <p:spPr>
          <a:xfrm>
            <a:off x="2133600" y="4981136"/>
            <a:ext cx="1676400" cy="276999"/>
          </a:xfrm>
          <a:prstGeom prst="rect">
            <a:avLst/>
          </a:prstGeom>
          <a:noFill/>
        </p:spPr>
        <p:txBody>
          <a:bodyPr wrap="square" lIns="0" rIns="0" rtlCol="0">
            <a:spAutoFit/>
          </a:bodyPr>
          <a:lstStyle/>
          <a:p>
            <a:pPr algn="ctr"/>
            <a:r>
              <a:rPr lang="en-US" sz="1200" b="1" i="1" dirty="0" smtClean="0"/>
              <a:t>Respect your feelings</a:t>
            </a:r>
          </a:p>
        </p:txBody>
      </p:sp>
      <p:sp>
        <p:nvSpPr>
          <p:cNvPr id="55" name="TextBox 54"/>
          <p:cNvSpPr txBox="1"/>
          <p:nvPr/>
        </p:nvSpPr>
        <p:spPr>
          <a:xfrm>
            <a:off x="4114800" y="4824271"/>
            <a:ext cx="2133600" cy="461665"/>
          </a:xfrm>
          <a:prstGeom prst="rect">
            <a:avLst/>
          </a:prstGeom>
          <a:noFill/>
        </p:spPr>
        <p:txBody>
          <a:bodyPr wrap="square" lIns="0" rIns="0" rtlCol="0">
            <a:spAutoFit/>
          </a:bodyPr>
          <a:lstStyle/>
          <a:p>
            <a:pPr algn="ctr"/>
            <a:r>
              <a:rPr lang="en-US" sz="1200" b="1" i="1" dirty="0" smtClean="0"/>
              <a:t>Reframe betrayal to understand what occurred</a:t>
            </a:r>
          </a:p>
        </p:txBody>
      </p:sp>
    </p:spTree>
    <p:custDataLst>
      <p:tags r:id="rId1"/>
    </p:custDataLst>
  </p:cSld>
  <p:clrMapOvr>
    <a:masterClrMapping/>
  </p:clrMapOvr>
  <p:transition advTm="6789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3" grpId="0" animBg="1"/>
      <p:bldP spid="34" grpId="0" animBg="1"/>
      <p:bldP spid="35" grpId="0" animBg="1"/>
      <p:bldP spid="36" grpId="0" animBg="1"/>
      <p:bldP spid="37" grpId="0"/>
      <p:bldP spid="38" grpId="0"/>
      <p:bldP spid="39" grpId="0"/>
      <p:bldP spid="40" grpId="0"/>
      <p:bldP spid="42" grpId="0" animBg="1"/>
      <p:bldP spid="43" grpId="0" animBg="1"/>
      <p:bldP spid="44" grpId="0" animBg="1"/>
      <p:bldP spid="45" grpId="0" animBg="1"/>
      <p:bldP spid="46" grpId="0"/>
      <p:bldP spid="47" grpId="0"/>
      <p:bldP spid="48" grpId="0"/>
      <p:bldP spid="66" grpId="0"/>
      <p:bldP spid="67" grpId="0"/>
      <p:bldP spid="68" grpId="0"/>
      <p:bldP spid="69" grpId="0"/>
      <p:bldP spid="70" grpId="0"/>
      <p:bldP spid="71" grpId="0"/>
      <p:bldP spid="61" grpId="0" animBg="1"/>
      <p:bldP spid="41" grpId="0"/>
      <p:bldP spid="58" grpId="0"/>
      <p:bldP spid="56" grpId="0"/>
      <p:bldP spid="52" grpId="0"/>
      <p:bldP spid="54" grpId="0"/>
      <p:bldP spid="57" grpId="0"/>
      <p:bldP spid="53" grpId="0"/>
      <p:bldP spid="5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65</a:t>
            </a:fld>
            <a:endParaRPr lang="en-US" kern="0" dirty="0">
              <a:solidFill>
                <a:sysClr val="windowText" lastClr="000000"/>
              </a:solidFill>
            </a:endParaRPr>
          </a:p>
        </p:txBody>
      </p:sp>
      <p:sp>
        <p:nvSpPr>
          <p:cNvPr id="5" name="Title 4"/>
          <p:cNvSpPr>
            <a:spLocks noGrp="1"/>
          </p:cNvSpPr>
          <p:nvPr>
            <p:ph type="title"/>
          </p:nvPr>
        </p:nvSpPr>
        <p:spPr/>
        <p:txBody>
          <a:bodyPr/>
          <a:lstStyle/>
          <a:p>
            <a:r>
              <a:rPr lang="en-US" dirty="0" smtClean="0"/>
              <a:t>	Trust Final Review: Objectives</a:t>
            </a:r>
            <a:endParaRPr lang="en-US" dirty="0"/>
          </a:p>
        </p:txBody>
      </p:sp>
      <p:sp>
        <p:nvSpPr>
          <p:cNvPr id="6" name="Content Placeholder 2"/>
          <p:cNvSpPr txBox="1">
            <a:spLocks/>
          </p:cNvSpPr>
          <p:nvPr/>
        </p:nvSpPr>
        <p:spPr bwMode="auto">
          <a:xfrm>
            <a:off x="228600" y="1325881"/>
            <a:ext cx="8752367" cy="2103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indent="-342900" defTabSz="820738" fontAlgn="base">
              <a:spcAft>
                <a:spcPts val="600"/>
              </a:spcAft>
              <a:buAutoNum type="arabicParenR"/>
              <a:defRPr/>
            </a:pPr>
            <a:r>
              <a:rPr lang="en-US" b="1" kern="0" dirty="0" smtClean="0"/>
              <a:t>Improve relationships by establishing and enhancing Trust</a:t>
            </a:r>
          </a:p>
          <a:p>
            <a:pPr marL="342900" indent="-342900" defTabSz="820738" fontAlgn="base">
              <a:spcAft>
                <a:spcPts val="600"/>
              </a:spcAft>
              <a:buAutoNum type="arabicParenR"/>
              <a:defRPr/>
            </a:pPr>
            <a:r>
              <a:rPr lang="en-US" b="1" kern="0" dirty="0" smtClean="0"/>
              <a:t>Understand the importance and benefits</a:t>
            </a:r>
          </a:p>
          <a:p>
            <a:pPr marL="342900" indent="-342900" defTabSz="820738" fontAlgn="base">
              <a:spcAft>
                <a:spcPts val="600"/>
              </a:spcAft>
              <a:buAutoNum type="arabicParenR"/>
              <a:defRPr/>
            </a:pPr>
            <a:r>
              <a:rPr lang="en-US" b="1" kern="0" dirty="0" smtClean="0"/>
              <a:t>Apply techniques to repair relationships where Trust has been broken</a:t>
            </a:r>
          </a:p>
          <a:p>
            <a:pPr marL="342900" indent="-342900" defTabSz="820738" fontAlgn="base">
              <a:spcAft>
                <a:spcPts val="600"/>
              </a:spcAft>
              <a:buAutoNum type="arabicParenR"/>
              <a:defRPr/>
            </a:pPr>
            <a:r>
              <a:rPr lang="en-US" b="1" kern="0" dirty="0" smtClean="0"/>
              <a:t>Promote and encourage open and honest communication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8DBD34D-07AD-4D8E-84D2-33A63451D44F}" type="slidenum">
              <a:rPr lang="en-US" smtClean="0"/>
              <a:pPr>
                <a:defRPr/>
              </a:pPr>
              <a:t>66</a:t>
            </a:fld>
            <a:endParaRPr lang="en-US" dirty="0"/>
          </a:p>
        </p:txBody>
      </p:sp>
      <p:sp>
        <p:nvSpPr>
          <p:cNvPr id="3" name="Rectangle 2">
            <a:hlinkClick r:id="rId2" action="ppaction://hlinksldjump"/>
          </p:cNvPr>
          <p:cNvSpPr/>
          <p:nvPr/>
        </p:nvSpPr>
        <p:spPr bwMode="auto">
          <a:xfrm>
            <a:off x="0" y="0"/>
            <a:ext cx="9144000" cy="6858000"/>
          </a:xfrm>
          <a:prstGeom prst="rect">
            <a:avLst/>
          </a:prstGeom>
          <a:solidFill>
            <a:schemeClr val="bg1">
              <a:alpha val="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67</a:t>
            </a:fld>
            <a:endParaRPr lang="en-US" kern="0" dirty="0">
              <a:solidFill>
                <a:sysClr val="windowText" lastClr="000000"/>
              </a:solidFill>
            </a:endParaRPr>
          </a:p>
        </p:txBody>
      </p:sp>
      <p:sp>
        <p:nvSpPr>
          <p:cNvPr id="5" name="Text Placeholder 4"/>
          <p:cNvSpPr>
            <a:spLocks noGrp="1"/>
          </p:cNvSpPr>
          <p:nvPr>
            <p:ph type="body" sz="quarter" idx="11"/>
          </p:nvPr>
        </p:nvSpPr>
        <p:spPr/>
        <p:txBody>
          <a:bodyPr/>
          <a:lstStyle/>
          <a:p>
            <a:r>
              <a:rPr lang="en-US" sz="4000" dirty="0" smtClean="0"/>
              <a:t>References</a:t>
            </a:r>
            <a:endParaRPr lang="en-US" sz="4000" dirty="0"/>
          </a:p>
        </p:txBody>
      </p:sp>
      <p:sp>
        <p:nvSpPr>
          <p:cNvPr id="6" name="Title 5"/>
          <p:cNvSpPr>
            <a:spLocks noGrp="1"/>
          </p:cNvSpPr>
          <p:nvPr>
            <p:ph type="title"/>
          </p:nvPr>
        </p:nvSpPr>
        <p:spPr/>
        <p:txBody>
          <a:bodyPr/>
          <a:lstStyle/>
          <a:p>
            <a:r>
              <a:rPr lang="en-US" dirty="0" smtClean="0"/>
              <a:t>	Trust…The Foundation</a:t>
            </a:r>
            <a:endParaRPr lang="en-US" dirty="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68</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Trust:  Class Materials</a:t>
            </a:r>
            <a:endParaRPr lang="en-US" dirty="0"/>
          </a:p>
        </p:txBody>
      </p:sp>
      <p:sp>
        <p:nvSpPr>
          <p:cNvPr id="5" name="Content Placeholder 2"/>
          <p:cNvSpPr txBox="1">
            <a:spLocks/>
          </p:cNvSpPr>
          <p:nvPr/>
        </p:nvSpPr>
        <p:spPr>
          <a:xfrm>
            <a:off x="228600" y="1104900"/>
            <a:ext cx="8686800" cy="4572000"/>
          </a:xfrm>
          <a:prstGeom prst="rect">
            <a:avLst/>
          </a:prstGeom>
        </p:spPr>
        <p:txBody>
          <a:bodyPr rIns="0">
            <a:noAutofit/>
          </a:bodyPr>
          <a:lstStyle/>
          <a:p>
            <a:pPr marL="225425" lvl="0" indent="-225425" defTabSz="820738" fontAlgn="base">
              <a:spcAft>
                <a:spcPts val="100"/>
              </a:spcAft>
              <a:buClr>
                <a:srgbClr val="0038A8"/>
              </a:buClr>
              <a:defRPr/>
            </a:pPr>
            <a:r>
              <a:rPr lang="en-US" sz="1400" b="1" u="sng" kern="0" dirty="0" smtClean="0">
                <a:solidFill>
                  <a:srgbClr val="000000"/>
                </a:solidFill>
              </a:rPr>
              <a:t>Defining Trust</a:t>
            </a:r>
          </a:p>
          <a:p>
            <a:pPr marL="225425" lvl="0" indent="-225425" defTabSz="820738" fontAlgn="base">
              <a:spcAft>
                <a:spcPts val="100"/>
              </a:spcAft>
              <a:buClr>
                <a:srgbClr val="0038A8"/>
              </a:buClr>
              <a:defRPr/>
            </a:pPr>
            <a:r>
              <a:rPr lang="en-US" sz="1200" b="1" kern="0" dirty="0" smtClean="0">
                <a:solidFill>
                  <a:srgbClr val="000000"/>
                </a:solidFill>
              </a:rPr>
              <a:t>Video Transcript</a:t>
            </a:r>
          </a:p>
          <a:p>
            <a:pPr marL="682625" lvl="1" indent="-225425" defTabSz="820738" fontAlgn="base">
              <a:spcAft>
                <a:spcPts val="100"/>
              </a:spcAft>
              <a:buClr>
                <a:srgbClr val="0038A8"/>
              </a:buClr>
              <a:buFont typeface="Wingdings" pitchFamily="2" charset="2"/>
              <a:buChar char="§"/>
              <a:defRPr/>
            </a:pPr>
            <a:r>
              <a:rPr lang="en-US" sz="1200" kern="0" dirty="0" smtClean="0">
                <a:cs typeface="Arial" pitchFamily="34" charset="0"/>
                <a:hlinkClick r:id="rId3"/>
              </a:rPr>
              <a:t>The High Cost of Low Trust</a:t>
            </a:r>
            <a:r>
              <a:rPr lang="en-US" sz="1200" kern="0" dirty="0" smtClean="0">
                <a:solidFill>
                  <a:srgbClr val="00B050"/>
                </a:solidFill>
                <a:cs typeface="Arial" pitchFamily="34" charset="0"/>
              </a:rPr>
              <a:t> </a:t>
            </a:r>
            <a:endParaRPr lang="en-US" sz="1200" kern="0" dirty="0" smtClean="0">
              <a:solidFill>
                <a:srgbClr val="00B050"/>
              </a:solidFill>
            </a:endParaRPr>
          </a:p>
          <a:p>
            <a:pPr marL="225425" lvl="0" indent="-225425" defTabSz="820738" fontAlgn="base">
              <a:spcAft>
                <a:spcPts val="100"/>
              </a:spcAft>
              <a:buClr>
                <a:srgbClr val="0038A8"/>
              </a:buClr>
              <a:defRPr/>
            </a:pPr>
            <a:r>
              <a:rPr lang="en-US" sz="1200" b="1" kern="0" dirty="0" smtClean="0">
                <a:solidFill>
                  <a:srgbClr val="000000"/>
                </a:solidFill>
              </a:rPr>
              <a:t>Video – requires Skillport login first </a:t>
            </a:r>
            <a:r>
              <a:rPr lang="en-US" sz="1200" b="1" kern="0" dirty="0" smtClean="0">
                <a:solidFill>
                  <a:srgbClr val="000000"/>
                </a:solidFill>
                <a:hlinkClick r:id="rId4"/>
              </a:rPr>
              <a:t>https://boeing.skillport.com/</a:t>
            </a:r>
            <a:r>
              <a:rPr lang="en-US" sz="1200" b="1" kern="0" dirty="0" smtClean="0">
                <a:solidFill>
                  <a:srgbClr val="000000"/>
                </a:solidFill>
              </a:rPr>
              <a:t> </a:t>
            </a:r>
          </a:p>
          <a:p>
            <a:pPr marL="682625" lvl="0" indent="-225425" defTabSz="820738" fontAlgn="base">
              <a:spcAft>
                <a:spcPts val="100"/>
              </a:spcAft>
              <a:buClr>
                <a:srgbClr val="0038A8"/>
              </a:buClr>
              <a:tabLst>
                <a:tab pos="463550" algn="l"/>
              </a:tabLst>
              <a:defRPr/>
            </a:pPr>
            <a:r>
              <a:rPr lang="en-US" sz="1200" b="1" kern="0" dirty="0" smtClean="0">
                <a:solidFill>
                  <a:srgbClr val="000000"/>
                </a:solidFill>
              </a:rPr>
              <a:t>		</a:t>
            </a:r>
            <a:r>
              <a:rPr lang="en-US" sz="1200" kern="0" dirty="0" smtClean="0">
                <a:solidFill>
                  <a:srgbClr val="000000"/>
                </a:solidFill>
              </a:rPr>
              <a:t>Play Options, choose MP4 Video Download</a:t>
            </a:r>
          </a:p>
          <a:p>
            <a:pPr marL="682625" lvl="1" indent="-225425" defTabSz="820738" fontAlgn="base">
              <a:spcAft>
                <a:spcPts val="100"/>
              </a:spcAft>
              <a:buClr>
                <a:srgbClr val="0038A8"/>
              </a:buClr>
              <a:buFont typeface="Wingdings" pitchFamily="2" charset="2"/>
              <a:buChar char="§"/>
              <a:defRPr/>
            </a:pPr>
            <a:r>
              <a:rPr lang="en-US" sz="1200" kern="0" dirty="0" smtClean="0">
                <a:solidFill>
                  <a:srgbClr val="000000"/>
                </a:solidFill>
                <a:cs typeface="Arial" pitchFamily="34" charset="0"/>
              </a:rPr>
              <a:t>The High Cost of Low Trust. </a:t>
            </a:r>
            <a:r>
              <a:rPr lang="en-US" sz="1200" kern="0" dirty="0" smtClean="0">
                <a:solidFill>
                  <a:srgbClr val="000000"/>
                </a:solidFill>
              </a:rPr>
              <a:t>Stephen Covey.  (Search for: Covey, Stephen;  Category: Videos</a:t>
            </a:r>
            <a:r>
              <a:rPr lang="en-US" sz="900" kern="0" dirty="0" smtClean="0">
                <a:solidFill>
                  <a:srgbClr val="000000"/>
                </a:solidFill>
              </a:rPr>
              <a:t>)</a:t>
            </a:r>
          </a:p>
          <a:p>
            <a:pPr marL="225425" marR="0" indent="-225425" defTabSz="820738" fontAlgn="base">
              <a:spcAft>
                <a:spcPts val="100"/>
              </a:spcAft>
              <a:buClr>
                <a:srgbClr val="0038A8"/>
              </a:buClr>
              <a:buSzTx/>
              <a:buFont typeface="Wingdings" pitchFamily="2" charset="2"/>
              <a:buNone/>
              <a:tabLst/>
              <a:defRPr/>
            </a:pPr>
            <a:endParaRPr lang="en-US" sz="1400" b="1" u="sng" kern="0" dirty="0" smtClean="0">
              <a:solidFill>
                <a:srgbClr val="000000"/>
              </a:solidFill>
            </a:endParaRPr>
          </a:p>
          <a:p>
            <a:pPr marL="225425" marR="0" indent="-225425" defTabSz="820738" fontAlgn="base">
              <a:spcAft>
                <a:spcPts val="100"/>
              </a:spcAft>
              <a:buClr>
                <a:srgbClr val="0038A8"/>
              </a:buClr>
              <a:buSzTx/>
              <a:buFont typeface="Wingdings" pitchFamily="2" charset="2"/>
              <a:buNone/>
              <a:tabLst/>
              <a:defRPr/>
            </a:pPr>
            <a:r>
              <a:rPr lang="en-US" sz="1400" b="1" u="sng" kern="0" dirty="0" smtClean="0">
                <a:solidFill>
                  <a:srgbClr val="000000"/>
                </a:solidFill>
              </a:rPr>
              <a:t>Building Trust</a:t>
            </a:r>
            <a:endParaRPr lang="en-US" sz="1400" b="1" kern="0" dirty="0" smtClean="0">
              <a:solidFill>
                <a:srgbClr val="000000"/>
              </a:solidFill>
            </a:endParaRPr>
          </a:p>
          <a:p>
            <a:pPr marL="225425" indent="-225425" defTabSz="820738" fontAlgn="base">
              <a:spcAft>
                <a:spcPts val="100"/>
              </a:spcAft>
              <a:buClr>
                <a:srgbClr val="0038A8"/>
              </a:buClr>
              <a:defRPr/>
            </a:pPr>
            <a:r>
              <a:rPr lang="en-US" sz="1200" b="1" kern="0" dirty="0" smtClean="0">
                <a:solidFill>
                  <a:srgbClr val="000000"/>
                </a:solidFill>
              </a:rPr>
              <a:t>Job Aid</a:t>
            </a:r>
          </a:p>
          <a:p>
            <a:pPr marL="688975" lvl="0" indent="-225425" defTabSz="820738" fontAlgn="base">
              <a:spcAft>
                <a:spcPts val="100"/>
              </a:spcAft>
              <a:buClr>
                <a:srgbClr val="0038A8"/>
              </a:buClr>
              <a:buFont typeface="Wingdings" pitchFamily="2" charset="2"/>
              <a:buChar char="§"/>
              <a:defRPr/>
            </a:pPr>
            <a:r>
              <a:rPr lang="en-US" sz="1200" kern="0" dirty="0" smtClean="0">
                <a:cs typeface="Arial" pitchFamily="34" charset="0"/>
                <a:hlinkClick r:id="rId5"/>
              </a:rPr>
              <a:t>Evaluate Your Behavior</a:t>
            </a:r>
            <a:endParaRPr lang="en-US" sz="1200" kern="0" dirty="0" smtClean="0"/>
          </a:p>
          <a:p>
            <a:pPr marL="914400" indent="-914400">
              <a:spcAft>
                <a:spcPts val="100"/>
              </a:spcAft>
            </a:pPr>
            <a:r>
              <a:rPr lang="en-US" sz="1200" b="1" kern="0" dirty="0" smtClean="0">
                <a:solidFill>
                  <a:srgbClr val="000000"/>
                </a:solidFill>
              </a:rPr>
              <a:t>Course – requires Skillport login first </a:t>
            </a:r>
            <a:r>
              <a:rPr lang="en-US" sz="1200" b="1" kern="0" dirty="0" smtClean="0">
                <a:solidFill>
                  <a:srgbClr val="000000"/>
                </a:solidFill>
                <a:hlinkClick r:id="rId4"/>
              </a:rPr>
              <a:t>https://boeing.skillport.com/</a:t>
            </a:r>
            <a:r>
              <a:rPr lang="en-US" sz="1200" b="1" kern="0" dirty="0" smtClean="0">
                <a:solidFill>
                  <a:srgbClr val="000000"/>
                </a:solidFill>
              </a:rPr>
              <a:t> </a:t>
            </a:r>
            <a:endParaRPr lang="en-US" sz="1200" b="1" dirty="0" smtClean="0">
              <a:solidFill>
                <a:srgbClr val="000000"/>
              </a:solidFill>
            </a:endParaRPr>
          </a:p>
          <a:p>
            <a:pPr marL="682625" indent="-219075">
              <a:spcAft>
                <a:spcPts val="100"/>
              </a:spcAft>
            </a:pPr>
            <a:r>
              <a:rPr lang="en-US" sz="1200" dirty="0" smtClean="0">
                <a:solidFill>
                  <a:srgbClr val="000000"/>
                </a:solidFill>
              </a:rPr>
              <a:t>	</a:t>
            </a:r>
            <a:r>
              <a:rPr lang="en-US" sz="1200" kern="0" dirty="0" smtClean="0">
                <a:solidFill>
                  <a:srgbClr val="000000"/>
                </a:solidFill>
                <a:cs typeface="Arial" pitchFamily="34" charset="0"/>
              </a:rPr>
              <a:t>Leading Teams:  Building Trust and Commitment.  (Search for:</a:t>
            </a:r>
            <a:r>
              <a:rPr lang="en-US" sz="1200" b="1" kern="0" dirty="0" smtClean="0">
                <a:solidFill>
                  <a:srgbClr val="000000"/>
                </a:solidFill>
                <a:cs typeface="Arial" pitchFamily="34" charset="0"/>
              </a:rPr>
              <a:t>  team_03_a04_bs_enus</a:t>
            </a:r>
            <a:r>
              <a:rPr lang="en-US" sz="1200" kern="0" dirty="0" smtClean="0">
                <a:solidFill>
                  <a:srgbClr val="000000"/>
                </a:solidFill>
                <a:cs typeface="Arial" pitchFamily="34" charset="0"/>
              </a:rPr>
              <a:t>)</a:t>
            </a:r>
          </a:p>
          <a:p>
            <a:pPr marL="914400" indent="-914400">
              <a:spcAft>
                <a:spcPts val="100"/>
              </a:spcAft>
            </a:pPr>
            <a:r>
              <a:rPr lang="en-US" sz="1200" kern="0" dirty="0" smtClean="0">
                <a:solidFill>
                  <a:srgbClr val="000000"/>
                </a:solidFill>
                <a:cs typeface="Arial" pitchFamily="34" charset="0"/>
              </a:rPr>
              <a:t>	Lesson: Building Trust and Commitment among Team Members</a:t>
            </a:r>
          </a:p>
          <a:p>
            <a:pPr marL="914400" lvl="0" indent="-914400">
              <a:spcAft>
                <a:spcPts val="100"/>
              </a:spcAft>
            </a:pPr>
            <a:r>
              <a:rPr lang="en-US" sz="1200" kern="0" dirty="0" smtClean="0">
                <a:solidFill>
                  <a:srgbClr val="000000"/>
                </a:solidFill>
                <a:cs typeface="Arial" pitchFamily="34" charset="0"/>
              </a:rPr>
              <a:t>	Topic: Modeling Trustworthiness</a:t>
            </a:r>
          </a:p>
          <a:p>
            <a:pPr marL="225425" lvl="0" indent="-225425" defTabSz="820738" fontAlgn="base">
              <a:spcAft>
                <a:spcPts val="100"/>
              </a:spcAft>
              <a:buClr>
                <a:srgbClr val="0038A8"/>
              </a:buClr>
              <a:defRPr/>
            </a:pPr>
            <a:endParaRPr lang="en-US" sz="1400" b="1" u="sng" kern="0" dirty="0" smtClean="0">
              <a:solidFill>
                <a:srgbClr val="000000"/>
              </a:solidFill>
            </a:endParaRPr>
          </a:p>
          <a:p>
            <a:pPr marL="225425" lvl="0" indent="-225425" defTabSz="820738" fontAlgn="base">
              <a:spcAft>
                <a:spcPts val="100"/>
              </a:spcAft>
              <a:buClr>
                <a:srgbClr val="0038A8"/>
              </a:buClr>
              <a:defRPr/>
            </a:pPr>
            <a:r>
              <a:rPr lang="en-US" sz="1400" b="1" u="sng" kern="0" dirty="0" smtClean="0">
                <a:solidFill>
                  <a:srgbClr val="000000"/>
                </a:solidFill>
              </a:rPr>
              <a:t>Rebuilding Trust</a:t>
            </a:r>
            <a:endParaRPr lang="en-US" sz="1400" b="1" kern="0" dirty="0" smtClean="0">
              <a:solidFill>
                <a:srgbClr val="000000"/>
              </a:solidFill>
            </a:endParaRPr>
          </a:p>
          <a:p>
            <a:pPr marL="225425" lvl="0" indent="-225425" defTabSz="820738" fontAlgn="base">
              <a:spcAft>
                <a:spcPts val="100"/>
              </a:spcAft>
              <a:buClr>
                <a:srgbClr val="0038A8"/>
              </a:buClr>
              <a:defRPr/>
            </a:pPr>
            <a:r>
              <a:rPr lang="en-US" sz="1200" b="1" kern="0" dirty="0" smtClean="0">
                <a:solidFill>
                  <a:srgbClr val="000000"/>
                </a:solidFill>
              </a:rPr>
              <a:t>Video Transcript (Role Play)</a:t>
            </a:r>
          </a:p>
          <a:p>
            <a:pPr marL="682625" lvl="1" indent="-225425" defTabSz="820738" fontAlgn="base">
              <a:spcAft>
                <a:spcPts val="100"/>
              </a:spcAft>
              <a:buClr>
                <a:srgbClr val="0038A8"/>
              </a:buClr>
              <a:buFont typeface="Wingdings" pitchFamily="2" charset="2"/>
              <a:buChar char="§"/>
              <a:defRPr/>
            </a:pPr>
            <a:r>
              <a:rPr lang="en-US" sz="1200" kern="0" dirty="0" smtClean="0">
                <a:cs typeface="Arial" pitchFamily="34" charset="0"/>
              </a:rPr>
              <a:t>Rebuilding Trust </a:t>
            </a:r>
            <a:r>
              <a:rPr lang="en-US" sz="1200" kern="0" dirty="0" smtClean="0">
                <a:cs typeface="Arial" pitchFamily="34" charset="0"/>
                <a:hlinkClick r:id="rId6"/>
              </a:rPr>
              <a:t>Part I</a:t>
            </a:r>
            <a:r>
              <a:rPr lang="en-US" sz="1200" kern="0" dirty="0" smtClean="0">
                <a:cs typeface="Arial" pitchFamily="34" charset="0"/>
              </a:rPr>
              <a:t>, </a:t>
            </a:r>
            <a:r>
              <a:rPr lang="en-US" sz="1200" kern="0" dirty="0" smtClean="0">
                <a:cs typeface="Arial" pitchFamily="34" charset="0"/>
                <a:hlinkClick r:id="rId7"/>
              </a:rPr>
              <a:t>Conclusion</a:t>
            </a:r>
            <a:endParaRPr lang="en-US" sz="1200" kern="0" dirty="0" smtClean="0">
              <a:cs typeface="Arial" pitchFamily="34" charset="0"/>
            </a:endParaRPr>
          </a:p>
          <a:p>
            <a:pPr marL="914400" lvl="0" indent="-914400">
              <a:spcAft>
                <a:spcPts val="100"/>
              </a:spcAft>
            </a:pPr>
            <a:r>
              <a:rPr lang="en-US" sz="1200" b="1" kern="0" dirty="0" smtClean="0">
                <a:solidFill>
                  <a:srgbClr val="000000"/>
                </a:solidFill>
              </a:rPr>
              <a:t>Course – requires Skillport login first </a:t>
            </a:r>
            <a:r>
              <a:rPr lang="en-US" sz="1200" b="1" kern="0" dirty="0" smtClean="0">
                <a:solidFill>
                  <a:srgbClr val="000000"/>
                </a:solidFill>
                <a:hlinkClick r:id="rId8"/>
              </a:rPr>
              <a:t>https://boeing.skillport.com/</a:t>
            </a:r>
            <a:r>
              <a:rPr lang="en-US" sz="1200" b="1" kern="0" dirty="0" smtClean="0">
                <a:solidFill>
                  <a:srgbClr val="000000"/>
                </a:solidFill>
              </a:rPr>
              <a:t> </a:t>
            </a:r>
            <a:endParaRPr lang="en-US" sz="1200" b="1" dirty="0" smtClean="0">
              <a:solidFill>
                <a:srgbClr val="000000"/>
              </a:solidFill>
            </a:endParaRPr>
          </a:p>
          <a:p>
            <a:pPr marL="682625" lvl="3" indent="-682625" fontAlgn="base">
              <a:spcAft>
                <a:spcPts val="100"/>
              </a:spcAft>
              <a:buClr>
                <a:schemeClr val="hlink"/>
              </a:buClr>
              <a:buSzPct val="68000"/>
            </a:pPr>
            <a:r>
              <a:rPr lang="en-US" sz="1200" kern="0" dirty="0" smtClean="0"/>
              <a:t>	</a:t>
            </a:r>
            <a:r>
              <a:rPr lang="en-US" sz="1200" kern="0" dirty="0" smtClean="0">
                <a:solidFill>
                  <a:srgbClr val="000000"/>
                </a:solidFill>
                <a:cs typeface="Arial" pitchFamily="34" charset="0"/>
              </a:rPr>
              <a:t>Rebuilding Trust. (Search for:</a:t>
            </a:r>
            <a:r>
              <a:rPr lang="en-US" sz="1200" b="1" kern="0" dirty="0" smtClean="0">
                <a:solidFill>
                  <a:srgbClr val="000000"/>
                </a:solidFill>
                <a:cs typeface="Arial" pitchFamily="34" charset="0"/>
              </a:rPr>
              <a:t> pd_15_a02_bs_enus</a:t>
            </a:r>
            <a:r>
              <a:rPr lang="en-US" sz="1200" kern="0" dirty="0" smtClean="0">
                <a:solidFill>
                  <a:srgbClr val="000000"/>
                </a:solidFill>
                <a:cs typeface="Arial" pitchFamily="34" charset="0"/>
              </a:rPr>
              <a:t>)</a:t>
            </a:r>
            <a:endParaRPr lang="en-US" sz="1200" b="1" kern="0" dirty="0" smtClean="0">
              <a:solidFill>
                <a:srgbClr val="000000"/>
              </a:solidFill>
              <a:cs typeface="Arial" pitchFamily="34" charset="0"/>
            </a:endParaRPr>
          </a:p>
          <a:p>
            <a:pPr marL="682625" lvl="3" indent="-682625" fontAlgn="base">
              <a:spcAft>
                <a:spcPts val="100"/>
              </a:spcAft>
              <a:buClr>
                <a:schemeClr val="hlink"/>
              </a:buClr>
              <a:buSzPct val="68000"/>
            </a:pPr>
            <a:r>
              <a:rPr lang="en-US" sz="1200" kern="0" dirty="0" smtClean="0">
                <a:solidFill>
                  <a:srgbClr val="000000"/>
                </a:solidFill>
                <a:cs typeface="Arial" pitchFamily="34" charset="0"/>
              </a:rPr>
              <a:t>		Lesson:  Rebuilding Trust</a:t>
            </a:r>
          </a:p>
          <a:p>
            <a:pPr marL="682625" lvl="3" indent="-682625" fontAlgn="base">
              <a:spcAft>
                <a:spcPts val="100"/>
              </a:spcAft>
              <a:buClr>
                <a:schemeClr val="hlink"/>
              </a:buClr>
              <a:buSzPct val="68000"/>
            </a:pPr>
            <a:r>
              <a:rPr lang="en-US" sz="1200" kern="0" dirty="0" smtClean="0">
                <a:solidFill>
                  <a:srgbClr val="000000"/>
                </a:solidFill>
                <a:cs typeface="Arial" pitchFamily="34" charset="0"/>
              </a:rPr>
              <a:t>		Topic: Practice – Rebuilding Trust If You’ve Betrayed It</a:t>
            </a:r>
            <a:endParaRPr lang="en-US" sz="900" kern="0" dirty="0" smtClean="0"/>
          </a:p>
          <a:p>
            <a:pPr marL="225425" marR="0" indent="-225425" defTabSz="820738" fontAlgn="base">
              <a:spcAft>
                <a:spcPts val="100"/>
              </a:spcAft>
              <a:buClr>
                <a:srgbClr val="0038A8"/>
              </a:buClr>
              <a:buSzTx/>
              <a:buFont typeface="Wingdings" pitchFamily="2" charset="2"/>
              <a:buNone/>
              <a:tabLst/>
              <a:defRPr/>
            </a:pPr>
            <a:r>
              <a:rPr lang="en-US" sz="1200" b="1" kern="0" dirty="0" smtClean="0">
                <a:solidFill>
                  <a:srgbClr val="000000"/>
                </a:solidFill>
              </a:rPr>
              <a:t>Worksheet</a:t>
            </a:r>
          </a:p>
          <a:p>
            <a:pPr marL="688975" marR="0" indent="-225425" defTabSz="820738" fontAlgn="base">
              <a:spcAft>
                <a:spcPts val="100"/>
              </a:spcAft>
              <a:buClr>
                <a:srgbClr val="0038A8"/>
              </a:buClr>
              <a:buSzTx/>
              <a:buFont typeface="Wingdings" pitchFamily="2" charset="2"/>
              <a:buChar char="§"/>
              <a:tabLst/>
              <a:defRPr/>
            </a:pPr>
            <a:r>
              <a:rPr lang="en-US" sz="1200" kern="0" dirty="0" smtClean="0">
                <a:cs typeface="Arial" pitchFamily="34" charset="0"/>
                <a:hlinkClick r:id="rId9"/>
              </a:rPr>
              <a:t>Action Plan – Trust</a:t>
            </a:r>
            <a:endParaRPr lang="en-US" sz="1200" kern="0" dirty="0" smtClean="0">
              <a:cs typeface="Arial" pitchFamily="34" charset="0"/>
            </a:endParaRPr>
          </a:p>
          <a:p>
            <a:pPr marL="225425" marR="0" indent="-225425" defTabSz="820738" fontAlgn="base">
              <a:spcAft>
                <a:spcPts val="100"/>
              </a:spcAft>
              <a:buClr>
                <a:srgbClr val="0038A8"/>
              </a:buClr>
              <a:buSzTx/>
              <a:buFont typeface="Wingdings" pitchFamily="2" charset="2"/>
              <a:buNone/>
              <a:tabLst/>
              <a:defRPr/>
            </a:pPr>
            <a:endParaRPr lang="en-US" sz="1200" b="1" kern="0" dirty="0" smtClean="0">
              <a:solidFill>
                <a:srgbClr val="000000"/>
              </a:solidFill>
            </a:endParaRPr>
          </a:p>
          <a:p>
            <a:pPr marL="225425" indent="-225425" defTabSz="820738" fontAlgn="base">
              <a:spcAft>
                <a:spcPts val="100"/>
              </a:spcAft>
              <a:buClr>
                <a:srgbClr val="0038A8"/>
              </a:buClr>
              <a:defRPr/>
            </a:pPr>
            <a:r>
              <a:rPr lang="en-US" sz="1400" b="1" u="sng" kern="0" dirty="0" smtClean="0">
                <a:solidFill>
                  <a:srgbClr val="000000"/>
                </a:solidFill>
              </a:rPr>
              <a:t>Review</a:t>
            </a:r>
          </a:p>
          <a:p>
            <a:pPr marL="225425" indent="-225425" defTabSz="820738" fontAlgn="base">
              <a:spcAft>
                <a:spcPts val="100"/>
              </a:spcAft>
              <a:buClr>
                <a:srgbClr val="0038A8"/>
              </a:buClr>
              <a:defRPr/>
            </a:pPr>
            <a:r>
              <a:rPr lang="en-US" sz="1200" b="1" kern="0" dirty="0" smtClean="0">
                <a:cs typeface="Arial" pitchFamily="34" charset="0"/>
              </a:rPr>
              <a:t>Techniques Summary</a:t>
            </a:r>
            <a:endParaRPr lang="en-US" sz="1200" b="1" kern="0" dirty="0" smtClean="0">
              <a:cs typeface="Arial" pitchFamily="34" charset="0"/>
              <a:hlinkClick r:id="rId10" action="ppaction://hlinkfile"/>
            </a:endParaRPr>
          </a:p>
          <a:p>
            <a:pPr marL="688975" marR="0" indent="-225425" defTabSz="820738" fontAlgn="base">
              <a:buClr>
                <a:srgbClr val="0038A8"/>
              </a:buClr>
              <a:buSzTx/>
              <a:buFont typeface="Wingdings" pitchFamily="2" charset="2"/>
              <a:buChar char="§"/>
              <a:tabLst/>
              <a:defRPr/>
            </a:pPr>
            <a:endParaRPr lang="en-US" sz="1200" kern="0" dirty="0" smtClean="0">
              <a:cs typeface="Arial" pitchFamily="34" charset="0"/>
              <a:hlinkClick r:id="rId10" action="ppaction://hlinkfile"/>
            </a:endParaRPr>
          </a:p>
          <a:p>
            <a:pPr marL="688975" lvl="0" indent="-225425" defTabSz="820738" fontAlgn="base">
              <a:spcAft>
                <a:spcPts val="300"/>
              </a:spcAft>
              <a:buClr>
                <a:srgbClr val="0038A8"/>
              </a:buClr>
              <a:buFont typeface="Wingdings" pitchFamily="2" charset="2"/>
              <a:buChar char="§"/>
              <a:defRPr/>
            </a:pPr>
            <a:endParaRPr lang="en-US" sz="900" kern="0" dirty="0" smtClean="0"/>
          </a:p>
          <a:p>
            <a:pPr marL="225425" marR="0" indent="-225425" defTabSz="820738" fontAlgn="base">
              <a:spcAft>
                <a:spcPts val="300"/>
              </a:spcAft>
              <a:buClr>
                <a:srgbClr val="0038A8"/>
              </a:buClr>
              <a:buSzTx/>
              <a:buFont typeface="Wingdings" pitchFamily="2" charset="2"/>
              <a:buNone/>
              <a:tabLst/>
              <a:defRPr/>
            </a:pPr>
            <a:endParaRPr lang="en-US" sz="1400" b="1" kern="0" dirty="0" smtClean="0">
              <a:solidFill>
                <a:srgbClr val="000000"/>
              </a:solidFill>
            </a:endParaRPr>
          </a:p>
          <a:p>
            <a:pPr marL="225425" marR="0" indent="-225425" defTabSz="820738" fontAlgn="base">
              <a:spcAft>
                <a:spcPts val="300"/>
              </a:spcAft>
              <a:buClr>
                <a:srgbClr val="0038A8"/>
              </a:buClr>
              <a:buSzTx/>
              <a:buFont typeface="Wingdings" pitchFamily="2" charset="2"/>
              <a:buNone/>
              <a:tabLst/>
              <a:defRPr/>
            </a:pPr>
            <a:endParaRPr lang="en-US" sz="1400" b="1" kern="0" dirty="0" smtClean="0">
              <a:solidFill>
                <a:srgbClr val="000000"/>
              </a:solidFill>
            </a:endParaRPr>
          </a:p>
          <a:p>
            <a:pPr marL="225425" marR="0" indent="-225425" defTabSz="820738" fontAlgn="base">
              <a:spcAft>
                <a:spcPts val="300"/>
              </a:spcAft>
              <a:buClr>
                <a:srgbClr val="0038A8"/>
              </a:buClr>
              <a:buSzTx/>
              <a:buFont typeface="Wingdings" pitchFamily="2" charset="2"/>
              <a:buNone/>
              <a:tabLst/>
              <a:defRPr/>
            </a:pPr>
            <a:endParaRPr lang="en-US" sz="1400" b="1" kern="0" dirty="0" smtClean="0">
              <a:solidFill>
                <a:srgbClr val="000000"/>
              </a:solidFill>
            </a:endParaRPr>
          </a:p>
          <a:p>
            <a:pPr marL="225425" marR="0" lvl="0" indent="-225425" algn="l" defTabSz="820738" rtl="0" eaLnBrk="1" fontAlgn="base" latinLnBrk="0" hangingPunct="1">
              <a:spcAft>
                <a:spcPts val="30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spcAft>
                <a:spcPts val="30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spcAft>
                <a:spcPts val="300"/>
              </a:spcAft>
              <a:buClr>
                <a:schemeClr val="hlink"/>
              </a:buClr>
              <a:buSzTx/>
              <a:buFont typeface="Wingdings" pitchFamily="2" charset="2"/>
              <a:buNone/>
              <a:tabLst/>
              <a:defRPr/>
            </a:pPr>
            <a:endParaRPr kumimoji="0" lang="en-US"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69</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Defining Trust:  References</a:t>
            </a:r>
            <a:endParaRPr lang="en-US" dirty="0"/>
          </a:p>
        </p:txBody>
      </p:sp>
      <p:sp>
        <p:nvSpPr>
          <p:cNvPr id="5" name="Content Placeholder 2"/>
          <p:cNvSpPr txBox="1">
            <a:spLocks/>
          </p:cNvSpPr>
          <p:nvPr/>
        </p:nvSpPr>
        <p:spPr>
          <a:xfrm>
            <a:off x="228600" y="1371600"/>
            <a:ext cx="8686800" cy="4837112"/>
          </a:xfrm>
          <a:prstGeom prst="rect">
            <a:avLst/>
          </a:prstGeom>
        </p:spPr>
        <p:txBody>
          <a:bodyPr rIns="0">
            <a:noAutofit/>
          </a:bodyPr>
          <a:lstStyle/>
          <a:p>
            <a:pPr marL="225425" lvl="0" indent="-225425" defTabSz="820738" fontAlgn="base">
              <a:spcBef>
                <a:spcPct val="20000"/>
              </a:spcBef>
              <a:spcAft>
                <a:spcPct val="0"/>
              </a:spcAft>
              <a:buClr>
                <a:srgbClr val="0038A8"/>
              </a:buClr>
              <a:defRPr/>
            </a:pPr>
            <a:r>
              <a:rPr lang="en-US" sz="1400" b="1" kern="0" dirty="0" smtClean="0">
                <a:solidFill>
                  <a:srgbClr val="000000"/>
                </a:solidFill>
              </a:rPr>
              <a:t>Video Transcript</a:t>
            </a:r>
          </a:p>
          <a:p>
            <a:pPr marL="682625" lvl="1" indent="-225425" defTabSz="820738" fontAlgn="base">
              <a:spcBef>
                <a:spcPct val="20000"/>
              </a:spcBef>
              <a:spcAft>
                <a:spcPct val="0"/>
              </a:spcAft>
              <a:buClr>
                <a:srgbClr val="0038A8"/>
              </a:buClr>
              <a:buFont typeface="Wingdings" pitchFamily="2" charset="2"/>
              <a:buChar char="§"/>
              <a:defRPr/>
            </a:pPr>
            <a:r>
              <a:rPr lang="en-US" sz="1200" kern="0" dirty="0" smtClean="0">
                <a:cs typeface="Arial" pitchFamily="34" charset="0"/>
                <a:hlinkClick r:id="rId3"/>
              </a:rPr>
              <a:t>The High Cost of Low Trust</a:t>
            </a:r>
            <a:r>
              <a:rPr lang="en-US" sz="1200" kern="0" dirty="0" smtClean="0">
                <a:cs typeface="Arial" pitchFamily="34" charset="0"/>
              </a:rPr>
              <a:t>. </a:t>
            </a:r>
            <a:r>
              <a:rPr lang="en-US" sz="900" kern="0" dirty="0" smtClean="0"/>
              <a:t>Stephen Covey. (2008). The High Cost of Low Trust. Online video clip. Skillport. Web. Accessed February 6, 2014. </a:t>
            </a:r>
            <a:r>
              <a:rPr lang="en-US" sz="900" kern="0" dirty="0" smtClean="0">
                <a:solidFill>
                  <a:srgbClr val="000000"/>
                </a:solidFill>
              </a:rPr>
              <a:t>(Skillport login </a:t>
            </a:r>
            <a:r>
              <a:rPr lang="en-US" sz="900" kern="0" dirty="0" smtClean="0">
                <a:solidFill>
                  <a:srgbClr val="000000"/>
                </a:solidFill>
                <a:hlinkClick r:id="rId4"/>
              </a:rPr>
              <a:t>https://boeing.skillport.com/</a:t>
            </a:r>
            <a:r>
              <a:rPr lang="en-US" sz="900" kern="0" dirty="0" smtClean="0">
                <a:solidFill>
                  <a:srgbClr val="000000"/>
                </a:solidFill>
              </a:rPr>
              <a:t> ;</a:t>
            </a:r>
            <a:r>
              <a:rPr lang="en-US" sz="900" b="1" kern="0" dirty="0" smtClean="0">
                <a:solidFill>
                  <a:srgbClr val="000000"/>
                </a:solidFill>
              </a:rPr>
              <a:t> </a:t>
            </a:r>
            <a:r>
              <a:rPr lang="en-US" sz="900" kern="0" dirty="0" smtClean="0">
                <a:solidFill>
                  <a:srgbClr val="000000"/>
                </a:solidFill>
              </a:rPr>
              <a:t>Search for: Covey, Stephen;  Category: Videos</a:t>
            </a:r>
            <a:r>
              <a:rPr lang="en-US" sz="800" kern="0" dirty="0" smtClean="0">
                <a:solidFill>
                  <a:srgbClr val="000000"/>
                </a:solidFill>
              </a:rPr>
              <a:t>)</a:t>
            </a:r>
            <a:endParaRPr lang="en-US" sz="900" kern="0" dirty="0" smtClean="0"/>
          </a:p>
          <a:p>
            <a:pPr marL="682625" lvl="1" indent="-225425" defTabSz="820738" fontAlgn="base">
              <a:spcBef>
                <a:spcPct val="20000"/>
              </a:spcBef>
              <a:spcAft>
                <a:spcPct val="0"/>
              </a:spcAft>
              <a:buClr>
                <a:srgbClr val="0038A8"/>
              </a:buClr>
              <a:buFont typeface="Wingdings" pitchFamily="2" charset="2"/>
              <a:buChar char="§"/>
              <a:defRPr/>
            </a:pPr>
            <a:endParaRPr lang="en-US" sz="1600" kern="0" dirty="0" smtClean="0">
              <a:cs typeface="Arial" pitchFamily="34" charset="0"/>
            </a:endParaRPr>
          </a:p>
          <a:p>
            <a:pPr marL="688975" indent="-225425" defTabSz="820738" fontAlgn="base">
              <a:spcBef>
                <a:spcPct val="20000"/>
              </a:spcBef>
              <a:spcAft>
                <a:spcPct val="0"/>
              </a:spcAft>
              <a:buClr>
                <a:schemeClr val="hlink"/>
              </a:buClr>
              <a:defRPr/>
            </a:pPr>
            <a:endParaRPr lang="en-US" sz="1100"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7</a:t>
            </a:fld>
            <a:endParaRPr lang="en-US" kern="0" dirty="0">
              <a:solidFill>
                <a:sysClr val="windowText" lastClr="000000"/>
              </a:solidFill>
            </a:endParaRPr>
          </a:p>
        </p:txBody>
      </p:sp>
      <p:sp>
        <p:nvSpPr>
          <p:cNvPr id="7" name="Title 6"/>
          <p:cNvSpPr>
            <a:spLocks noGrp="1"/>
          </p:cNvSpPr>
          <p:nvPr>
            <p:ph type="title"/>
          </p:nvPr>
        </p:nvSpPr>
        <p:spPr/>
        <p:txBody>
          <a:bodyPr/>
          <a:lstStyle/>
          <a:p>
            <a:r>
              <a:rPr lang="en-US" dirty="0" smtClean="0"/>
              <a:t>	Defining Trust</a:t>
            </a: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1:  Defining Trust</a:t>
            </a:r>
          </a:p>
        </p:txBody>
      </p:sp>
    </p:spTree>
  </p:cSld>
  <p:clrMapOvr>
    <a:masterClrMapping/>
  </p:clrMapOvr>
  <p:transition advTm="437"/>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70</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Building Trust:  References</a:t>
            </a:r>
            <a:endParaRPr lang="en-US" dirty="0"/>
          </a:p>
        </p:txBody>
      </p:sp>
      <p:sp>
        <p:nvSpPr>
          <p:cNvPr id="5" name="Content Placeholder 2"/>
          <p:cNvSpPr txBox="1">
            <a:spLocks/>
          </p:cNvSpPr>
          <p:nvPr/>
        </p:nvSpPr>
        <p:spPr>
          <a:xfrm>
            <a:off x="228600" y="1143000"/>
            <a:ext cx="8763000" cy="5486400"/>
          </a:xfrm>
          <a:prstGeom prst="rect">
            <a:avLst/>
          </a:prstGeom>
        </p:spPr>
        <p:txBody>
          <a:bodyPr>
            <a:noAutofit/>
          </a:bodyPr>
          <a:lstStyle/>
          <a:p>
            <a:pPr marL="225425" indent="-225425" defTabSz="820738" fontAlgn="base">
              <a:spcBef>
                <a:spcPct val="20000"/>
              </a:spcBef>
              <a:spcAft>
                <a:spcPct val="0"/>
              </a:spcAft>
              <a:buClr>
                <a:srgbClr val="0038A8"/>
              </a:buClr>
              <a:defRPr/>
            </a:pPr>
            <a:r>
              <a:rPr lang="en-US" sz="1100" b="1" kern="0" dirty="0" smtClean="0">
                <a:latin typeface="Arial" pitchFamily="34" charset="0"/>
                <a:cs typeface="Arial" pitchFamily="34" charset="0"/>
              </a:rPr>
              <a:t>Skillport Course – r</a:t>
            </a:r>
            <a:r>
              <a:rPr lang="en-US" sz="1100" b="1" kern="0" dirty="0" smtClean="0">
                <a:solidFill>
                  <a:srgbClr val="000000"/>
                </a:solidFill>
              </a:rPr>
              <a:t>equires Skillport login first </a:t>
            </a:r>
            <a:r>
              <a:rPr lang="en-US" sz="1100" b="1" kern="0" dirty="0" smtClean="0">
                <a:solidFill>
                  <a:srgbClr val="000000"/>
                </a:solidFill>
                <a:hlinkClick r:id="rId3"/>
              </a:rPr>
              <a:t>https://boeing.skillport.com/</a:t>
            </a:r>
            <a:endParaRPr lang="en-US" sz="1100" b="1" kern="0" dirty="0" smtClean="0">
              <a:latin typeface="Arial" pitchFamily="34" charset="0"/>
              <a:cs typeface="Arial" pitchFamily="34" charset="0"/>
            </a:endParaRPr>
          </a:p>
          <a:p>
            <a:pPr marL="692150" indent="-225425" defTabSz="820738" fontAlgn="base">
              <a:spcBef>
                <a:spcPct val="20000"/>
              </a:spcBef>
              <a:spcAft>
                <a:spcPct val="0"/>
              </a:spcAft>
              <a:buClr>
                <a:srgbClr val="0038A8"/>
              </a:buClr>
              <a:buFont typeface="Wingdings" pitchFamily="2" charset="2"/>
              <a:buChar char="§"/>
              <a:defRPr/>
            </a:pPr>
            <a:r>
              <a:rPr lang="en-US" sz="1100" kern="0" dirty="0" smtClean="0">
                <a:latin typeface="Arial" pitchFamily="34" charset="0"/>
                <a:cs typeface="Arial" pitchFamily="34" charset="0"/>
              </a:rPr>
              <a:t>Leading Teams:  Building Trust and Commitment</a:t>
            </a:r>
            <a:r>
              <a:rPr lang="en-US" sz="1100" kern="0" dirty="0" smtClean="0">
                <a:solidFill>
                  <a:srgbClr val="000000"/>
                </a:solidFill>
                <a:cs typeface="Arial" pitchFamily="34" charset="0"/>
              </a:rPr>
              <a:t> .  (Search for:  </a:t>
            </a:r>
            <a:r>
              <a:rPr lang="en-US" sz="1100" b="1" kern="0" dirty="0" smtClean="0">
                <a:latin typeface="Arial" pitchFamily="34" charset="0"/>
                <a:cs typeface="Arial" pitchFamily="34" charset="0"/>
              </a:rPr>
              <a:t>team_03_a04_bs_enus</a:t>
            </a:r>
            <a:r>
              <a:rPr lang="en-US" sz="1100" kern="0" dirty="0" smtClean="0">
                <a:latin typeface="Arial" pitchFamily="34" charset="0"/>
                <a:cs typeface="Arial" pitchFamily="34" charset="0"/>
              </a:rPr>
              <a:t>)</a:t>
            </a:r>
            <a:endParaRPr lang="en-US" sz="1100" b="1" kern="0" dirty="0" smtClean="0">
              <a:latin typeface="Arial" pitchFamily="34" charset="0"/>
              <a:cs typeface="Arial" pitchFamily="34" charset="0"/>
            </a:endParaRPr>
          </a:p>
          <a:p>
            <a:pPr marL="1149350" lvl="1" indent="-225425" defTabSz="820738" fontAlgn="base">
              <a:spcBef>
                <a:spcPct val="20000"/>
              </a:spcBef>
              <a:spcAft>
                <a:spcPct val="0"/>
              </a:spcAft>
              <a:buClr>
                <a:srgbClr val="0038A8"/>
              </a:buClr>
              <a:buFont typeface="Courier New" pitchFamily="49" charset="0"/>
              <a:buChar char="o"/>
              <a:defRPr/>
            </a:pPr>
            <a:r>
              <a:rPr lang="en-US" sz="1050" kern="0" dirty="0" smtClean="0">
                <a:latin typeface="Arial" pitchFamily="34" charset="0"/>
                <a:cs typeface="Arial" pitchFamily="34" charset="0"/>
              </a:rPr>
              <a:t>Modeling Trustworthiness (video)</a:t>
            </a:r>
            <a:endParaRPr lang="en-US" sz="1050" kern="0" dirty="0" smtClean="0">
              <a:latin typeface="Arial" pitchFamily="34" charset="0"/>
              <a:cs typeface="Arial" pitchFamily="34" charset="0"/>
              <a:hlinkClick r:id="rId4" action="ppaction://hlinkfile"/>
            </a:endParaRPr>
          </a:p>
          <a:p>
            <a:pPr marL="225425" lvl="0" indent="-225425" defTabSz="820738" fontAlgn="base">
              <a:spcBef>
                <a:spcPct val="20000"/>
              </a:spcBef>
              <a:spcAft>
                <a:spcPct val="0"/>
              </a:spcAft>
              <a:buClr>
                <a:srgbClr val="0038A8"/>
              </a:buClr>
              <a:defRPr/>
            </a:pPr>
            <a:r>
              <a:rPr lang="en-US" sz="1100" b="1" kern="0" dirty="0" smtClean="0">
                <a:solidFill>
                  <a:srgbClr val="000000"/>
                </a:solidFill>
              </a:rPr>
              <a:t>Knowledge Check – requires Skillport login first </a:t>
            </a:r>
            <a:r>
              <a:rPr lang="en-US" sz="1100" b="1" kern="0" dirty="0" smtClean="0">
                <a:solidFill>
                  <a:srgbClr val="000000"/>
                </a:solidFill>
                <a:hlinkClick r:id="rId3"/>
              </a:rPr>
              <a:t>https://boeing.skillport.com/</a:t>
            </a:r>
            <a:endParaRPr lang="en-US" sz="1100" b="1" kern="0" dirty="0" smtClean="0">
              <a:solidFill>
                <a:srgbClr val="000000"/>
              </a:solidFill>
            </a:endParaRPr>
          </a:p>
          <a:p>
            <a:pPr marL="692150" indent="-225425" defTabSz="820738" fontAlgn="base">
              <a:spcBef>
                <a:spcPct val="20000"/>
              </a:spcBef>
              <a:spcAft>
                <a:spcPct val="0"/>
              </a:spcAft>
              <a:buClr>
                <a:srgbClr val="0038A8"/>
              </a:buClr>
              <a:buFont typeface="Wingdings" pitchFamily="2" charset="2"/>
              <a:buChar char="§"/>
              <a:defRPr/>
            </a:pPr>
            <a:r>
              <a:rPr lang="en-US" sz="1100" kern="0" dirty="0" smtClean="0">
                <a:latin typeface="Arial" pitchFamily="34" charset="0"/>
                <a:cs typeface="Arial" pitchFamily="34" charset="0"/>
              </a:rPr>
              <a:t>SkillSoft Advantage:  Leadership Advantage: Building and Leading Teams 2.0</a:t>
            </a:r>
            <a:r>
              <a:rPr lang="en-US" sz="1100" kern="0" dirty="0" smtClean="0">
                <a:solidFill>
                  <a:srgbClr val="000000"/>
                </a:solidFill>
                <a:cs typeface="Arial" pitchFamily="34" charset="0"/>
              </a:rPr>
              <a:t> .  (Search for:</a:t>
            </a:r>
            <a:r>
              <a:rPr lang="en-US" sz="1100" kern="0" dirty="0" smtClean="0">
                <a:latin typeface="Arial" pitchFamily="34" charset="0"/>
                <a:cs typeface="Arial" pitchFamily="34" charset="0"/>
              </a:rPr>
              <a:t>  </a:t>
            </a:r>
            <a:r>
              <a:rPr lang="en-US" sz="1100" b="1" dirty="0" smtClean="0">
                <a:solidFill>
                  <a:srgbClr val="000000"/>
                </a:solidFill>
                <a:latin typeface="Arial" pitchFamily="34" charset="0"/>
                <a:cs typeface="Arial" pitchFamily="34" charset="0"/>
              </a:rPr>
              <a:t>sla_02_a23_sla_enus</a:t>
            </a:r>
            <a:r>
              <a:rPr lang="en-US" sz="1100" dirty="0" smtClean="0">
                <a:solidFill>
                  <a:srgbClr val="000000"/>
                </a:solidFill>
                <a:latin typeface="Arial" pitchFamily="34" charset="0"/>
                <a:cs typeface="Arial" pitchFamily="34" charset="0"/>
              </a:rPr>
              <a:t>)</a:t>
            </a:r>
            <a:endParaRPr lang="en-US" sz="1100" kern="0" dirty="0" smtClean="0">
              <a:latin typeface="Arial" pitchFamily="34" charset="0"/>
              <a:cs typeface="Arial" pitchFamily="34" charset="0"/>
            </a:endParaRPr>
          </a:p>
          <a:p>
            <a:pPr marL="225425" lvl="0" indent="-225425" defTabSz="820738" fontAlgn="base">
              <a:spcBef>
                <a:spcPct val="20000"/>
              </a:spcBef>
              <a:spcAft>
                <a:spcPct val="0"/>
              </a:spcAft>
              <a:buClr>
                <a:srgbClr val="0038A8"/>
              </a:buClr>
              <a:defRPr/>
            </a:pPr>
            <a:r>
              <a:rPr lang="en-US" sz="1100" b="1" kern="0" dirty="0" smtClean="0">
                <a:solidFill>
                  <a:srgbClr val="000000"/>
                </a:solidFill>
              </a:rPr>
              <a:t>Job Aid:</a:t>
            </a:r>
          </a:p>
          <a:p>
            <a:pPr marL="688975" lvl="0" indent="-225425" defTabSz="820738" fontAlgn="base">
              <a:spcBef>
                <a:spcPct val="20000"/>
              </a:spcBef>
              <a:spcAft>
                <a:spcPct val="0"/>
              </a:spcAft>
              <a:buClr>
                <a:srgbClr val="0038A8"/>
              </a:buClr>
              <a:buFont typeface="Wingdings" pitchFamily="2" charset="2"/>
              <a:buChar char="§"/>
              <a:defRPr/>
            </a:pPr>
            <a:r>
              <a:rPr lang="en-US" sz="1100" kern="0" dirty="0" smtClean="0">
                <a:hlinkClick r:id="rId5"/>
              </a:rPr>
              <a:t>Evaluate Your Behavior</a:t>
            </a:r>
            <a:r>
              <a:rPr lang="en-US" sz="1050" kern="0" dirty="0" smtClean="0"/>
              <a:t>. </a:t>
            </a:r>
            <a:r>
              <a:rPr lang="en-US" sz="700" kern="0" dirty="0" smtClean="0"/>
              <a:t>Job Aid. Course: Building Trust., Topic: Building Trust Through Honesty and Consideration. </a:t>
            </a:r>
            <a:br>
              <a:rPr lang="en-US" sz="700" kern="0" dirty="0" smtClean="0"/>
            </a:br>
            <a:r>
              <a:rPr lang="en-US" sz="700" kern="0" dirty="0" smtClean="0"/>
              <a:t>Search for:  pd_15_a01_bs_enus. Skillport. Web. Accessed February 6, 2014. (https://boeing.skillport.com/)</a:t>
            </a:r>
            <a:r>
              <a:rPr lang="en-US" sz="900" kern="0" dirty="0" smtClean="0"/>
              <a:t>  </a:t>
            </a:r>
          </a:p>
          <a:p>
            <a:pPr marL="688975" indent="-225425" defTabSz="820738" fontAlgn="base">
              <a:spcBef>
                <a:spcPct val="20000"/>
              </a:spcBef>
              <a:spcAft>
                <a:spcPct val="0"/>
              </a:spcAft>
              <a:buClr>
                <a:srgbClr val="0038A8"/>
              </a:buClr>
              <a:buFont typeface="Wingdings" pitchFamily="2" charset="2"/>
              <a:buChar char="§"/>
              <a:defRPr/>
            </a:pPr>
            <a:r>
              <a:rPr lang="en-US" sz="1100" kern="0" dirty="0" smtClean="0">
                <a:latin typeface="Arial" pitchFamily="34" charset="0"/>
                <a:cs typeface="Arial" pitchFamily="34" charset="0"/>
                <a:hlinkClick r:id="rId6"/>
              </a:rPr>
              <a:t>Team Trust Self-Assessment</a:t>
            </a:r>
            <a:r>
              <a:rPr lang="en-US" sz="1100" kern="0" dirty="0" smtClean="0">
                <a:latin typeface="Arial" pitchFamily="34" charset="0"/>
                <a:cs typeface="Arial" pitchFamily="34" charset="0"/>
              </a:rPr>
              <a:t>. </a:t>
            </a:r>
            <a:r>
              <a:rPr lang="en-US" sz="700" dirty="0" smtClean="0">
                <a:latin typeface="Arial" pitchFamily="34" charset="0"/>
                <a:cs typeface="Arial" pitchFamily="34" charset="0"/>
              </a:rPr>
              <a:t>Activity. SkillSoft Advantage Course: Leadership Advantage:  Building and Leading Teams 2.0. </a:t>
            </a:r>
            <a:br>
              <a:rPr lang="en-US" sz="700" dirty="0" smtClean="0">
                <a:latin typeface="Arial" pitchFamily="34" charset="0"/>
                <a:cs typeface="Arial" pitchFamily="34" charset="0"/>
              </a:rPr>
            </a:br>
            <a:r>
              <a:rPr lang="en-US" sz="700" kern="0" dirty="0" smtClean="0"/>
              <a:t> Search for: </a:t>
            </a:r>
            <a:r>
              <a:rPr lang="en-US" sz="700" dirty="0" smtClean="0">
                <a:latin typeface="Arial" pitchFamily="34" charset="0"/>
                <a:cs typeface="Arial" pitchFamily="34" charset="0"/>
              </a:rPr>
              <a:t>sla_02_a23_sla_enus. Skillport. Web. Accessed February 6, 2014.</a:t>
            </a:r>
            <a:endParaRPr lang="en-US" sz="1100" b="1" kern="0" dirty="0" smtClean="0">
              <a:latin typeface="Arial" pitchFamily="34" charset="0"/>
              <a:cs typeface="Arial" pitchFamily="34" charset="0"/>
            </a:endParaRPr>
          </a:p>
          <a:p>
            <a:pPr marL="688975" lvl="0"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hlinkClick r:id="rId7"/>
              </a:rPr>
              <a:t>Building Competence and Dependability</a:t>
            </a:r>
            <a:r>
              <a:rPr lang="en-US" sz="1100" kern="0" dirty="0" smtClean="0">
                <a:latin typeface="Arial" pitchFamily="34" charset="0"/>
                <a:cs typeface="Arial" pitchFamily="34" charset="0"/>
              </a:rPr>
              <a:t>. </a:t>
            </a:r>
            <a:r>
              <a:rPr lang="en-US" sz="700" kern="0" dirty="0" smtClean="0">
                <a:latin typeface="Arial" pitchFamily="34" charset="0"/>
                <a:cs typeface="Arial" pitchFamily="34" charset="0"/>
              </a:rPr>
              <a:t>Job Aid. </a:t>
            </a:r>
            <a:r>
              <a:rPr lang="en-US" sz="700" dirty="0" smtClean="0">
                <a:latin typeface="Arial" pitchFamily="34" charset="0"/>
                <a:cs typeface="Arial" pitchFamily="34" charset="0"/>
              </a:rPr>
              <a:t>Course: Building Trust. Search for: pd_15_a01_bs_enus. Skillport. Web. Accessed February 6, 2014. (https://boeing.skillport.com/)</a:t>
            </a:r>
            <a:r>
              <a:rPr lang="en-US" sz="700" kern="0" dirty="0" smtClean="0">
                <a:latin typeface="Arial" pitchFamily="34" charset="0"/>
                <a:cs typeface="Arial" pitchFamily="34" charset="0"/>
              </a:rPr>
              <a:t> </a:t>
            </a:r>
            <a:endParaRPr lang="en-US" sz="1100" kern="0" baseline="30000" dirty="0" smtClean="0">
              <a:latin typeface="Arial" pitchFamily="34" charset="0"/>
              <a:cs typeface="Arial" pitchFamily="34" charset="0"/>
            </a:endParaRPr>
          </a:p>
          <a:p>
            <a:pPr marL="688975" lvl="0"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hlinkClick r:id="rId8"/>
              </a:rPr>
              <a:t>Being Honest and Considerate</a:t>
            </a:r>
            <a:r>
              <a:rPr lang="en-US" sz="1100" kern="0" dirty="0" smtClean="0">
                <a:latin typeface="Arial" pitchFamily="34" charset="0"/>
                <a:cs typeface="Arial" pitchFamily="34" charset="0"/>
              </a:rPr>
              <a:t>. </a:t>
            </a:r>
            <a:r>
              <a:rPr lang="en-US" sz="700" dirty="0" smtClean="0">
                <a:latin typeface="Arial" pitchFamily="34" charset="0"/>
                <a:cs typeface="Arial" pitchFamily="34" charset="0"/>
              </a:rPr>
              <a:t>Job Aid. Course: Building Trust. </a:t>
            </a:r>
            <a:r>
              <a:rPr lang="en-US" sz="700" kern="0" dirty="0" smtClean="0"/>
              <a:t>Search for: </a:t>
            </a:r>
            <a:r>
              <a:rPr lang="en-US" sz="700" dirty="0" smtClean="0">
                <a:latin typeface="Arial" pitchFamily="34" charset="0"/>
                <a:cs typeface="Arial" pitchFamily="34" charset="0"/>
              </a:rPr>
              <a:t>pd_15_a01_bs_enus. Skillport. Web. Accessed February 6, 2014. </a:t>
            </a:r>
            <a:endParaRPr lang="en-US" sz="700" kern="0" dirty="0" smtClean="0">
              <a:latin typeface="Arial" pitchFamily="34" charset="0"/>
              <a:cs typeface="Arial" pitchFamily="34" charset="0"/>
            </a:endParaRPr>
          </a:p>
          <a:p>
            <a:pPr marL="688975"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hlinkClick r:id="rId9"/>
              </a:rPr>
              <a:t>Strategies for Building Team Cohesion</a:t>
            </a:r>
            <a:r>
              <a:rPr lang="en-US" sz="1100" kern="0" dirty="0" smtClean="0">
                <a:latin typeface="Arial" pitchFamily="34" charset="0"/>
                <a:cs typeface="Arial" pitchFamily="34" charset="0"/>
              </a:rPr>
              <a:t>. </a:t>
            </a:r>
            <a:r>
              <a:rPr lang="en-US" sz="700" dirty="0" smtClean="0">
                <a:latin typeface="Arial" pitchFamily="34" charset="0"/>
                <a:cs typeface="Arial" pitchFamily="34" charset="0"/>
              </a:rPr>
              <a:t>Job Aid. Course: Elements of a Cohesive Team. </a:t>
            </a:r>
            <a:r>
              <a:rPr lang="en-US" sz="700" kern="0" dirty="0" smtClean="0"/>
              <a:t>Search for: </a:t>
            </a:r>
            <a:r>
              <a:rPr lang="en-US" sz="700" dirty="0" smtClean="0">
                <a:latin typeface="Arial" pitchFamily="34" charset="0"/>
                <a:cs typeface="Arial" pitchFamily="34" charset="0"/>
              </a:rPr>
              <a:t>team_02_a03_bs_enus. Skillport. Web. Accessed February 6, 2014.</a:t>
            </a:r>
          </a:p>
          <a:p>
            <a:pPr marL="688975"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hlinkClick r:id="rId10"/>
              </a:rPr>
              <a:t>Building Team Trust</a:t>
            </a:r>
            <a:r>
              <a:rPr lang="en-US" sz="1100" kern="0" dirty="0" smtClean="0">
                <a:latin typeface="Arial" pitchFamily="34" charset="0"/>
                <a:cs typeface="Arial" pitchFamily="34" charset="0"/>
              </a:rPr>
              <a:t>. </a:t>
            </a:r>
            <a:r>
              <a:rPr lang="en-US" sz="700" dirty="0" smtClean="0">
                <a:latin typeface="Arial" pitchFamily="34" charset="0"/>
                <a:cs typeface="Arial" pitchFamily="34" charset="0"/>
              </a:rPr>
              <a:t>Job Aid. Course: Leading Teams:  Building Trust and Commitment. </a:t>
            </a:r>
            <a:r>
              <a:rPr lang="en-US" sz="700" kern="0" dirty="0" smtClean="0"/>
              <a:t>Search for: </a:t>
            </a:r>
            <a:r>
              <a:rPr lang="en-US" sz="700" dirty="0" smtClean="0">
                <a:latin typeface="Arial" pitchFamily="34" charset="0"/>
                <a:cs typeface="Arial" pitchFamily="34" charset="0"/>
              </a:rPr>
              <a:t>team_03_a04_bs_enus. Skillport. Web. Accessed February 6, 2014. </a:t>
            </a:r>
          </a:p>
          <a:p>
            <a:pPr marL="682625" lvl="1"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hlinkClick r:id="rId11"/>
              </a:rPr>
              <a:t>Building Trust on a Team - Assessment</a:t>
            </a:r>
            <a:r>
              <a:rPr lang="en-US" sz="1100" kern="0" dirty="0" smtClean="0">
                <a:latin typeface="Arial" pitchFamily="34" charset="0"/>
                <a:cs typeface="Arial" pitchFamily="34" charset="0"/>
              </a:rPr>
              <a:t>. </a:t>
            </a:r>
            <a:r>
              <a:rPr lang="en-US" sz="700" dirty="0" smtClean="0">
                <a:latin typeface="Arial" pitchFamily="34" charset="0"/>
                <a:cs typeface="Arial" pitchFamily="34" charset="0"/>
              </a:rPr>
              <a:t>Skillport. Web. Skillsoft Blended Learning Resource</a:t>
            </a:r>
          </a:p>
          <a:p>
            <a:pPr marL="682625" lvl="1" indent="-225425" defTabSz="820738" fontAlgn="base">
              <a:spcBef>
                <a:spcPct val="20000"/>
              </a:spcBef>
              <a:spcAft>
                <a:spcPct val="0"/>
              </a:spcAft>
              <a:buClr>
                <a:schemeClr val="hlink"/>
              </a:buClr>
              <a:buFont typeface="Wingdings" pitchFamily="2" charset="2"/>
              <a:buChar char="§"/>
              <a:defRPr/>
            </a:pPr>
            <a:r>
              <a:rPr lang="en-US" sz="1100" kern="0" dirty="0" smtClean="0">
                <a:hlinkClick r:id="rId12"/>
              </a:rPr>
              <a:t>Team Member Commitment Strategies</a:t>
            </a:r>
            <a:r>
              <a:rPr lang="en-US" sz="1100" kern="0" dirty="0" smtClean="0"/>
              <a:t>. </a:t>
            </a:r>
            <a:r>
              <a:rPr lang="en-US" sz="700" kern="0" dirty="0" smtClean="0"/>
              <a:t>Job Aid. Course: Leading Teams: Building Trust and Commitment. Search for: team_03_a04_bs_enus. </a:t>
            </a:r>
            <a:r>
              <a:rPr lang="en-US" sz="700" dirty="0" smtClean="0">
                <a:latin typeface="Arial" pitchFamily="34" charset="0"/>
                <a:cs typeface="Arial" pitchFamily="34" charset="0"/>
              </a:rPr>
              <a:t>Skillport. Web. Accessed February 6, 2014. (https://boeing.skillport.com/)</a:t>
            </a:r>
            <a:endParaRPr lang="en-US" sz="1100" b="1" kern="0" dirty="0" smtClean="0">
              <a:latin typeface="Arial" pitchFamily="34" charset="0"/>
              <a:cs typeface="Arial" pitchFamily="34" charset="0"/>
            </a:endParaRPr>
          </a:p>
          <a:p>
            <a:pPr marL="225425" lvl="0" indent="-225425" defTabSz="820738" fontAlgn="base">
              <a:spcBef>
                <a:spcPct val="20000"/>
              </a:spcBef>
              <a:spcAft>
                <a:spcPct val="0"/>
              </a:spcAft>
              <a:buClr>
                <a:schemeClr val="hlink"/>
              </a:buClr>
              <a:defRPr/>
            </a:pPr>
            <a:r>
              <a:rPr lang="en-US" sz="1100" b="1" kern="0" dirty="0" smtClean="0">
                <a:latin typeface="Arial" pitchFamily="34" charset="0"/>
                <a:cs typeface="Arial" pitchFamily="34" charset="0"/>
              </a:rPr>
              <a:t>Skill Brief:</a:t>
            </a:r>
          </a:p>
          <a:p>
            <a:pPr marL="688975" lvl="0"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hlinkClick r:id="rId13"/>
              </a:rPr>
              <a:t>Building Trust</a:t>
            </a:r>
            <a:r>
              <a:rPr lang="en-US" sz="1100" kern="0" dirty="0" smtClean="0">
                <a:latin typeface="Arial" pitchFamily="34" charset="0"/>
                <a:cs typeface="Arial" pitchFamily="34" charset="0"/>
              </a:rPr>
              <a:t>. </a:t>
            </a:r>
            <a:r>
              <a:rPr lang="en-US" sz="700" dirty="0" smtClean="0">
                <a:latin typeface="Arial" pitchFamily="34" charset="0"/>
                <a:cs typeface="Arial" pitchFamily="34" charset="0"/>
              </a:rPr>
              <a:t>SkillBrief. Course: Leading Teams:  Building Trust and Commitment. </a:t>
            </a:r>
            <a:r>
              <a:rPr lang="en-US" sz="700" kern="0" dirty="0" smtClean="0"/>
              <a:t>Search for: </a:t>
            </a:r>
            <a:r>
              <a:rPr lang="en-US" sz="700" dirty="0" smtClean="0">
                <a:latin typeface="Arial" pitchFamily="34" charset="0"/>
                <a:cs typeface="Arial" pitchFamily="34" charset="0"/>
              </a:rPr>
              <a:t>team_03_a04_bs_enus. Skillport. Web. Accessed February 6, 2014.</a:t>
            </a:r>
          </a:p>
          <a:p>
            <a:pPr marL="688975" lvl="0"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hlinkClick r:id="rId14"/>
              </a:rPr>
              <a:t>How to Build Trust on a Team</a:t>
            </a:r>
            <a:r>
              <a:rPr lang="en-US" sz="1100" kern="0" dirty="0" smtClean="0">
                <a:latin typeface="Arial" pitchFamily="34" charset="0"/>
                <a:cs typeface="Arial" pitchFamily="34" charset="0"/>
              </a:rPr>
              <a:t>. </a:t>
            </a:r>
            <a:r>
              <a:rPr lang="en-US" sz="700" dirty="0" smtClean="0">
                <a:latin typeface="Arial" pitchFamily="34" charset="0"/>
                <a:cs typeface="Arial" pitchFamily="34" charset="0"/>
              </a:rPr>
              <a:t>SkillBrief. Course: Leading Teams:  Building Trust and Commitment. </a:t>
            </a:r>
            <a:r>
              <a:rPr lang="en-US" sz="700" kern="0" dirty="0" smtClean="0"/>
              <a:t>Search for: </a:t>
            </a:r>
            <a:r>
              <a:rPr lang="en-US" sz="700" dirty="0" smtClean="0">
                <a:latin typeface="Arial" pitchFamily="34" charset="0"/>
                <a:cs typeface="Arial" pitchFamily="34" charset="0"/>
              </a:rPr>
              <a:t>team_02_a03_bs_enus. Skillport. Web. Accessed February 6, 2014.</a:t>
            </a:r>
          </a:p>
          <a:p>
            <a:pPr marL="688975" indent="-225425" defTabSz="820738" fontAlgn="base">
              <a:spcBef>
                <a:spcPct val="20000"/>
              </a:spcBef>
              <a:spcAft>
                <a:spcPct val="0"/>
              </a:spcAft>
              <a:buClr>
                <a:schemeClr val="hlink"/>
              </a:buClr>
              <a:buFont typeface="Wingdings" pitchFamily="2" charset="2"/>
              <a:buChar char="§"/>
              <a:defRPr/>
            </a:pPr>
            <a:r>
              <a:rPr lang="en-US" sz="1100" kern="0" dirty="0" smtClean="0">
                <a:hlinkClick r:id="rId15"/>
              </a:rPr>
              <a:t>Gaining Commitment from Team Members</a:t>
            </a:r>
            <a:r>
              <a:rPr lang="en-US" sz="1100" kern="0" dirty="0" smtClean="0"/>
              <a:t>. </a:t>
            </a:r>
            <a:r>
              <a:rPr lang="en-US" sz="700" kern="0" dirty="0" smtClean="0">
                <a:solidFill>
                  <a:srgbClr val="000000"/>
                </a:solidFill>
              </a:rPr>
              <a:t>Skillbrief. Course: Leading Teams: Building Trust and Commitment. </a:t>
            </a:r>
            <a:r>
              <a:rPr lang="en-US" sz="700" kern="0" dirty="0" smtClean="0"/>
              <a:t>Search for: </a:t>
            </a:r>
            <a:r>
              <a:rPr lang="en-US" sz="700" kern="0" dirty="0" smtClean="0">
                <a:solidFill>
                  <a:srgbClr val="000000"/>
                </a:solidFill>
              </a:rPr>
              <a:t>team_03_a04_bs_enus. </a:t>
            </a:r>
            <a:r>
              <a:rPr lang="en-US" sz="700" dirty="0" smtClean="0">
                <a:solidFill>
                  <a:srgbClr val="000000"/>
                </a:solidFill>
                <a:cs typeface="Arial" pitchFamily="34" charset="0"/>
              </a:rPr>
              <a:t>Skillport. Web. Accessed February 6, 2014. </a:t>
            </a:r>
            <a:endParaRPr lang="en-US" sz="1100" b="1" kern="0" dirty="0" smtClean="0">
              <a:latin typeface="Arial" pitchFamily="34" charset="0"/>
              <a:cs typeface="Arial" pitchFamily="34" charset="0"/>
            </a:endParaRPr>
          </a:p>
          <a:p>
            <a:pPr marL="225425" lvl="0" indent="-225425" defTabSz="820738" fontAlgn="base">
              <a:spcBef>
                <a:spcPct val="20000"/>
              </a:spcBef>
              <a:spcAft>
                <a:spcPct val="0"/>
              </a:spcAft>
              <a:buClr>
                <a:schemeClr val="hlink"/>
              </a:buClr>
              <a:defRPr/>
            </a:pPr>
            <a:r>
              <a:rPr lang="en-US" sz="1100" b="1" kern="0" dirty="0" smtClean="0">
                <a:latin typeface="Arial" pitchFamily="34" charset="0"/>
                <a:cs typeface="Arial" pitchFamily="34" charset="0"/>
              </a:rPr>
              <a:t>Activity Guide:</a:t>
            </a:r>
            <a:endParaRPr lang="en-US" sz="1100" kern="0" dirty="0" smtClean="0">
              <a:latin typeface="Arial" pitchFamily="34" charset="0"/>
              <a:cs typeface="Arial" pitchFamily="34" charset="0"/>
            </a:endParaRPr>
          </a:p>
          <a:p>
            <a:pPr marL="688975"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hlinkClick r:id="rId16"/>
              </a:rPr>
              <a:t>Increasing Trust – Activity Guide</a:t>
            </a:r>
            <a:r>
              <a:rPr lang="en-US" sz="1100" kern="0" dirty="0" smtClean="0">
                <a:latin typeface="Arial" pitchFamily="34" charset="0"/>
                <a:cs typeface="Arial" pitchFamily="34" charset="0"/>
              </a:rPr>
              <a:t>. </a:t>
            </a:r>
            <a:r>
              <a:rPr lang="en-US" sz="700" dirty="0" smtClean="0">
                <a:latin typeface="Arial" pitchFamily="34" charset="0"/>
                <a:cs typeface="Arial" pitchFamily="34" charset="0"/>
              </a:rPr>
              <a:t>Activity. Course: Building Trust. </a:t>
            </a:r>
            <a:r>
              <a:rPr lang="en-US" sz="700" kern="0" dirty="0" smtClean="0"/>
              <a:t>Search for: </a:t>
            </a:r>
            <a:r>
              <a:rPr lang="en-US" sz="700" dirty="0" smtClean="0">
                <a:latin typeface="Arial" pitchFamily="34" charset="0"/>
                <a:cs typeface="Arial" pitchFamily="34" charset="0"/>
              </a:rPr>
              <a:t>pd_15_a01_bs_enus. Skillport. Web. Accessed February 6, 2014.</a:t>
            </a:r>
          </a:p>
          <a:p>
            <a:pPr marL="688975"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hlinkClick r:id="rId17"/>
              </a:rPr>
              <a:t>Team Member Commitment Strategies – Activity Guide</a:t>
            </a:r>
            <a:r>
              <a:rPr lang="en-US" sz="700" kern="0" dirty="0" smtClean="0"/>
              <a:t>. </a:t>
            </a:r>
            <a:r>
              <a:rPr lang="en-US" sz="700" dirty="0" smtClean="0">
                <a:latin typeface="Arial" pitchFamily="34" charset="0"/>
                <a:cs typeface="Arial" pitchFamily="34" charset="0"/>
              </a:rPr>
              <a:t>Skillport. Web. Skillsoft Blended Learning Resources Facilitated Activity</a:t>
            </a:r>
          </a:p>
          <a:p>
            <a:pPr marL="225425" lvl="0" indent="-225425" defTabSz="820738" fontAlgn="base">
              <a:spcBef>
                <a:spcPct val="20000"/>
              </a:spcBef>
              <a:spcAft>
                <a:spcPct val="0"/>
              </a:spcAft>
              <a:buClr>
                <a:srgbClr val="0038A8"/>
              </a:buClr>
              <a:defRPr/>
            </a:pPr>
            <a:r>
              <a:rPr lang="en-US" sz="1100" b="1" kern="0" dirty="0" smtClean="0">
                <a:solidFill>
                  <a:srgbClr val="000000"/>
                </a:solidFill>
                <a:latin typeface="Arial" pitchFamily="34" charset="0"/>
                <a:cs typeface="Arial" pitchFamily="34" charset="0"/>
              </a:rPr>
              <a:t>Book – r</a:t>
            </a:r>
            <a:r>
              <a:rPr lang="en-US" sz="1100" b="1" kern="0" dirty="0" smtClean="0">
                <a:solidFill>
                  <a:srgbClr val="000000"/>
                </a:solidFill>
              </a:rPr>
              <a:t>equires Skillport login first </a:t>
            </a:r>
            <a:r>
              <a:rPr lang="en-US" sz="1100" b="1" kern="0" dirty="0" smtClean="0">
                <a:solidFill>
                  <a:srgbClr val="000000"/>
                </a:solidFill>
                <a:hlinkClick r:id="rId3"/>
              </a:rPr>
              <a:t>https://boeing.skillport.com/</a:t>
            </a:r>
            <a:endParaRPr lang="en-US" sz="1100" kern="0" dirty="0" smtClean="0">
              <a:solidFill>
                <a:srgbClr val="000000"/>
              </a:solidFill>
              <a:latin typeface="Arial" pitchFamily="34" charset="0"/>
              <a:cs typeface="Arial" pitchFamily="34" charset="0"/>
            </a:endParaRPr>
          </a:p>
          <a:p>
            <a:pPr marL="688975" indent="-225425" defTabSz="820738" fontAlgn="base">
              <a:spcBef>
                <a:spcPct val="20000"/>
              </a:spcBef>
              <a:spcAft>
                <a:spcPct val="0"/>
              </a:spcAft>
              <a:buClr>
                <a:schemeClr val="hlink"/>
              </a:buClr>
              <a:buFont typeface="Wingdings" pitchFamily="2" charset="2"/>
              <a:buChar char="§"/>
              <a:defRPr/>
            </a:pPr>
            <a:r>
              <a:rPr lang="en-US" sz="1100" kern="0" dirty="0" smtClean="0">
                <a:cs typeface="Arial" pitchFamily="34" charset="0"/>
              </a:rPr>
              <a:t>Charles H. Green and Andrea P. Howe (2012), The Trusted Advisor Fieldbook: A Comprehensive Toolkit for Leading with Trust.  </a:t>
            </a:r>
            <a:r>
              <a:rPr lang="en-US" sz="800" kern="0" dirty="0" smtClean="0">
                <a:cs typeface="Arial" pitchFamily="34" charset="0"/>
              </a:rPr>
              <a:t>John Wiles &amp; Sons (US). Skillport. Web Accessed November 21, 2014. (Skillport login </a:t>
            </a:r>
            <a:r>
              <a:rPr lang="en-US" sz="800" kern="0" dirty="0" smtClean="0">
                <a:cs typeface="Arial" pitchFamily="34" charset="0"/>
                <a:hlinkClick r:id="rId18"/>
              </a:rPr>
              <a:t>https://boeing.skillport.com</a:t>
            </a:r>
            <a:r>
              <a:rPr lang="en-US" sz="800" kern="0" dirty="0" smtClean="0">
                <a:cs typeface="Arial" pitchFamily="34" charset="0"/>
              </a:rPr>
              <a:t> ; Search for Green, Charles ; Category: Books)</a:t>
            </a:r>
            <a:endParaRPr lang="en-US" sz="1100" kern="0" dirty="0" smtClean="0">
              <a:cs typeface="Arial" pitchFamily="34" charset="0"/>
              <a:hlinkClick r:id="rId19" action="ppaction://hlinkfile"/>
            </a:endParaRPr>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lang="en-US" sz="1200"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sz="1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71</a:t>
            </a:fld>
            <a:endParaRPr lang="en-US" kern="0" dirty="0">
              <a:solidFill>
                <a:sysClr val="windowText" lastClr="000000"/>
              </a:solidFill>
            </a:endParaRPr>
          </a:p>
        </p:txBody>
      </p:sp>
      <p:sp>
        <p:nvSpPr>
          <p:cNvPr id="3" name="Title 2"/>
          <p:cNvSpPr>
            <a:spLocks noGrp="1"/>
          </p:cNvSpPr>
          <p:nvPr>
            <p:ph type="title"/>
          </p:nvPr>
        </p:nvSpPr>
        <p:spPr/>
        <p:txBody>
          <a:bodyPr/>
          <a:lstStyle/>
          <a:p>
            <a:r>
              <a:rPr lang="en-US" dirty="0" smtClean="0"/>
              <a:t>	Sustaining Trust:  References</a:t>
            </a:r>
            <a:endParaRPr lang="en-US" dirty="0"/>
          </a:p>
        </p:txBody>
      </p:sp>
      <p:sp>
        <p:nvSpPr>
          <p:cNvPr id="5" name="Content Placeholder 2"/>
          <p:cNvSpPr txBox="1">
            <a:spLocks/>
          </p:cNvSpPr>
          <p:nvPr/>
        </p:nvSpPr>
        <p:spPr>
          <a:xfrm>
            <a:off x="228600" y="1143000"/>
            <a:ext cx="8763000" cy="4837112"/>
          </a:xfrm>
          <a:prstGeom prst="rect">
            <a:avLst/>
          </a:prstGeom>
        </p:spPr>
        <p:txBody>
          <a:bodyPr rIns="0">
            <a:noAutofit/>
          </a:bodyPr>
          <a:lstStyle/>
          <a:p>
            <a:pPr marL="225425" lvl="0" indent="-225425" defTabSz="820738" fontAlgn="base">
              <a:spcBef>
                <a:spcPct val="20000"/>
              </a:spcBef>
              <a:spcAft>
                <a:spcPct val="0"/>
              </a:spcAft>
              <a:buClr>
                <a:srgbClr val="0038A8"/>
              </a:buClr>
              <a:defRPr/>
            </a:pPr>
            <a:r>
              <a:rPr lang="en-US" sz="1200" b="1" kern="0" dirty="0" smtClean="0">
                <a:solidFill>
                  <a:srgbClr val="000000"/>
                </a:solidFill>
              </a:rPr>
              <a:t>Knowledge Check</a:t>
            </a:r>
            <a:r>
              <a:rPr lang="en-US" sz="1200" b="1" kern="0" dirty="0" smtClean="0">
                <a:solidFill>
                  <a:srgbClr val="000000"/>
                </a:solidFill>
                <a:latin typeface="Arial" pitchFamily="34" charset="0"/>
                <a:cs typeface="Arial" pitchFamily="34" charset="0"/>
              </a:rPr>
              <a:t> – r</a:t>
            </a:r>
            <a:r>
              <a:rPr lang="en-US" sz="1200" b="1" kern="0" dirty="0" smtClean="0">
                <a:solidFill>
                  <a:srgbClr val="000000"/>
                </a:solidFill>
              </a:rPr>
              <a:t>equires Skillport login first </a:t>
            </a:r>
            <a:r>
              <a:rPr lang="en-US" sz="1200" b="1" kern="0" dirty="0" smtClean="0">
                <a:solidFill>
                  <a:srgbClr val="000000"/>
                </a:solidFill>
                <a:hlinkClick r:id="rId2"/>
              </a:rPr>
              <a:t>https://boeing.skillport.com/</a:t>
            </a:r>
            <a:endParaRPr lang="en-US" sz="1200" b="1" kern="0" dirty="0" smtClean="0">
              <a:solidFill>
                <a:srgbClr val="000000"/>
              </a:solidFill>
            </a:endParaRPr>
          </a:p>
          <a:p>
            <a:pPr marL="692150" indent="-225425" defTabSz="820738" fontAlgn="base">
              <a:spcBef>
                <a:spcPct val="20000"/>
              </a:spcBef>
              <a:spcAft>
                <a:spcPct val="0"/>
              </a:spcAft>
              <a:buClr>
                <a:srgbClr val="0038A8"/>
              </a:buClr>
              <a:buFont typeface="Wingdings" pitchFamily="2" charset="2"/>
              <a:buChar char="§"/>
              <a:defRPr/>
            </a:pPr>
            <a:r>
              <a:rPr lang="en-US" sz="1200" kern="0" dirty="0" smtClean="0">
                <a:latin typeface="Arial" pitchFamily="34" charset="0"/>
                <a:cs typeface="Arial" pitchFamily="34" charset="0"/>
              </a:rPr>
              <a:t>SkillSoft Advantage:  Leadership Advantage: Building and Leading Teams 2.0. </a:t>
            </a:r>
            <a:r>
              <a:rPr lang="en-US" sz="1200" kern="0" dirty="0" smtClean="0">
                <a:solidFill>
                  <a:srgbClr val="000000"/>
                </a:solidFill>
                <a:cs typeface="Arial" pitchFamily="34" charset="0"/>
              </a:rPr>
              <a:t>(Search for:</a:t>
            </a:r>
            <a:r>
              <a:rPr lang="en-US" sz="1200" b="1" kern="0" dirty="0" smtClean="0">
                <a:solidFill>
                  <a:srgbClr val="000000"/>
                </a:solidFill>
                <a:cs typeface="Arial" pitchFamily="34" charset="0"/>
              </a:rPr>
              <a:t> </a:t>
            </a:r>
            <a:r>
              <a:rPr lang="en-US" sz="1200" b="1" dirty="0" smtClean="0">
                <a:solidFill>
                  <a:srgbClr val="000000"/>
                </a:solidFill>
                <a:latin typeface="Arial" pitchFamily="34" charset="0"/>
                <a:cs typeface="Arial" pitchFamily="34" charset="0"/>
              </a:rPr>
              <a:t>sla_02_a23_sla_enus</a:t>
            </a:r>
            <a:r>
              <a:rPr lang="en-US" sz="1200" dirty="0" smtClean="0">
                <a:solidFill>
                  <a:srgbClr val="000000"/>
                </a:solidFill>
                <a:latin typeface="Arial" pitchFamily="34" charset="0"/>
                <a:cs typeface="Arial" pitchFamily="34" charset="0"/>
              </a:rPr>
              <a:t>)</a:t>
            </a:r>
            <a:endParaRPr lang="en-US" sz="1200" kern="0"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72</a:t>
            </a:fld>
            <a:endParaRPr lang="en-US" kern="0" dirty="0">
              <a:solidFill>
                <a:sysClr val="windowText" lastClr="000000"/>
              </a:solidFill>
            </a:endParaRPr>
          </a:p>
        </p:txBody>
      </p:sp>
      <p:sp>
        <p:nvSpPr>
          <p:cNvPr id="3" name="Title 2"/>
          <p:cNvSpPr>
            <a:spLocks noGrp="1"/>
          </p:cNvSpPr>
          <p:nvPr>
            <p:ph type="title"/>
          </p:nvPr>
        </p:nvSpPr>
        <p:spPr/>
        <p:txBody>
          <a:bodyPr/>
          <a:lstStyle/>
          <a:p>
            <a:r>
              <a:rPr lang="en-US" dirty="0" smtClean="0"/>
              <a:t>	Rebuilding Trust:  References</a:t>
            </a:r>
            <a:endParaRPr lang="en-US" dirty="0"/>
          </a:p>
        </p:txBody>
      </p:sp>
      <p:sp>
        <p:nvSpPr>
          <p:cNvPr id="5" name="Content Placeholder 2"/>
          <p:cNvSpPr txBox="1">
            <a:spLocks/>
          </p:cNvSpPr>
          <p:nvPr/>
        </p:nvSpPr>
        <p:spPr>
          <a:xfrm>
            <a:off x="35860" y="1182688"/>
            <a:ext cx="9108140" cy="4837112"/>
          </a:xfrm>
          <a:prstGeom prst="rect">
            <a:avLst/>
          </a:prstGeom>
        </p:spPr>
        <p:txBody>
          <a:bodyPr rIns="0">
            <a:noAutofit/>
          </a:bodyPr>
          <a:lstStyle/>
          <a:p>
            <a:pPr marL="225425" indent="-225425" defTabSz="820738" fontAlgn="base">
              <a:spcBef>
                <a:spcPct val="20000"/>
              </a:spcBef>
              <a:spcAft>
                <a:spcPct val="0"/>
              </a:spcAft>
              <a:buClr>
                <a:srgbClr val="0038A8"/>
              </a:buClr>
              <a:defRPr/>
            </a:pPr>
            <a:r>
              <a:rPr lang="en-US" sz="1200" b="1" kern="0" dirty="0" smtClean="0">
                <a:latin typeface="Arial" pitchFamily="34" charset="0"/>
                <a:cs typeface="Arial" pitchFamily="34" charset="0"/>
              </a:rPr>
              <a:t>Skillport Course</a:t>
            </a:r>
            <a:r>
              <a:rPr lang="en-US" sz="1200" b="1" kern="0" dirty="0" smtClean="0">
                <a:solidFill>
                  <a:srgbClr val="000000"/>
                </a:solidFill>
                <a:latin typeface="Arial" pitchFamily="34" charset="0"/>
                <a:cs typeface="Arial" pitchFamily="34" charset="0"/>
              </a:rPr>
              <a:t> – r</a:t>
            </a:r>
            <a:r>
              <a:rPr lang="en-US" sz="1200" b="1" kern="0" dirty="0" smtClean="0">
                <a:solidFill>
                  <a:srgbClr val="000000"/>
                </a:solidFill>
              </a:rPr>
              <a:t>equires Skillport login first </a:t>
            </a:r>
            <a:r>
              <a:rPr lang="en-US" sz="1200" b="1" kern="0" dirty="0" smtClean="0">
                <a:solidFill>
                  <a:srgbClr val="000000"/>
                </a:solidFill>
                <a:hlinkClick r:id="rId2"/>
              </a:rPr>
              <a:t>https://boeing.skillport.com/</a:t>
            </a:r>
            <a:r>
              <a:rPr lang="en-US" sz="1200" b="1" kern="0" dirty="0" smtClean="0">
                <a:latin typeface="Arial" pitchFamily="34" charset="0"/>
                <a:cs typeface="Arial" pitchFamily="34" charset="0"/>
              </a:rPr>
              <a:t> </a:t>
            </a:r>
          </a:p>
          <a:p>
            <a:pPr marL="692150" indent="-225425" defTabSz="820738" fontAlgn="base">
              <a:spcBef>
                <a:spcPct val="20000"/>
              </a:spcBef>
              <a:spcAft>
                <a:spcPct val="0"/>
              </a:spcAft>
              <a:buClr>
                <a:srgbClr val="0038A8"/>
              </a:buClr>
              <a:buFont typeface="Wingdings" pitchFamily="2" charset="2"/>
              <a:buChar char="§"/>
              <a:defRPr/>
            </a:pPr>
            <a:r>
              <a:rPr lang="en-US" sz="1200" dirty="0" smtClean="0">
                <a:latin typeface="Arial" pitchFamily="34" charset="0"/>
                <a:cs typeface="Arial" pitchFamily="34" charset="0"/>
              </a:rPr>
              <a:t>Rebuilding Trust.</a:t>
            </a:r>
            <a:r>
              <a:rPr lang="en-US" sz="1200" b="1" dirty="0" smtClean="0">
                <a:latin typeface="Arial" pitchFamily="34" charset="0"/>
                <a:cs typeface="Arial" pitchFamily="34" charset="0"/>
              </a:rPr>
              <a:t> </a:t>
            </a:r>
            <a:r>
              <a:rPr lang="en-US" sz="1200" kern="0" dirty="0" smtClean="0">
                <a:solidFill>
                  <a:srgbClr val="000000"/>
                </a:solidFill>
                <a:cs typeface="Arial" pitchFamily="34" charset="0"/>
              </a:rPr>
              <a:t>(Search for:</a:t>
            </a:r>
            <a:r>
              <a:rPr lang="en-US" sz="1200" b="1" kern="0" dirty="0" smtClean="0">
                <a:solidFill>
                  <a:srgbClr val="000000"/>
                </a:solidFill>
                <a:cs typeface="Arial" pitchFamily="34" charset="0"/>
              </a:rPr>
              <a:t> </a:t>
            </a:r>
            <a:r>
              <a:rPr lang="en-US" sz="1200" b="1" kern="0" dirty="0" smtClean="0">
                <a:latin typeface="Arial" pitchFamily="34" charset="0"/>
                <a:cs typeface="Arial" pitchFamily="34" charset="0"/>
              </a:rPr>
              <a:t>pd_15_a02_bs_enus</a:t>
            </a:r>
            <a:r>
              <a:rPr lang="en-US" sz="1200" kern="0" dirty="0" smtClean="0">
                <a:latin typeface="Arial" pitchFamily="34" charset="0"/>
                <a:cs typeface="Arial" pitchFamily="34" charset="0"/>
              </a:rPr>
              <a:t>)</a:t>
            </a:r>
          </a:p>
          <a:p>
            <a:pPr marL="1149350" lvl="1" indent="-225425" defTabSz="820738" fontAlgn="base">
              <a:spcBef>
                <a:spcPct val="20000"/>
              </a:spcBef>
              <a:spcAft>
                <a:spcPct val="0"/>
              </a:spcAft>
              <a:buClr>
                <a:srgbClr val="0038A8"/>
              </a:buClr>
              <a:buFont typeface="Courier New" pitchFamily="49" charset="0"/>
              <a:buChar char="o"/>
              <a:defRPr/>
            </a:pPr>
            <a:r>
              <a:rPr lang="en-US" sz="1100" kern="0" dirty="0" smtClean="0">
                <a:latin typeface="Arial" pitchFamily="34" charset="0"/>
                <a:cs typeface="Arial" pitchFamily="34" charset="0"/>
              </a:rPr>
              <a:t>Practice: Rebuilding Trust if You’ve Betrayed It (video)</a:t>
            </a:r>
            <a:endParaRPr lang="en-US" sz="1100" kern="0" dirty="0" smtClean="0">
              <a:latin typeface="Arial" pitchFamily="34" charset="0"/>
              <a:cs typeface="Arial" pitchFamily="34" charset="0"/>
              <a:hlinkClick r:id="rId3" action="ppaction://hlinkfile"/>
            </a:endParaRPr>
          </a:p>
          <a:p>
            <a:pPr marL="225425" lvl="0" indent="-225425" defTabSz="820738" fontAlgn="base">
              <a:spcBef>
                <a:spcPct val="20000"/>
              </a:spcBef>
              <a:spcAft>
                <a:spcPct val="0"/>
              </a:spcAft>
              <a:buClr>
                <a:srgbClr val="0038A8"/>
              </a:buClr>
              <a:defRPr/>
            </a:pPr>
            <a:r>
              <a:rPr lang="en-US" sz="1200" b="1" kern="0" dirty="0" smtClean="0">
                <a:solidFill>
                  <a:srgbClr val="000000"/>
                </a:solidFill>
              </a:rPr>
              <a:t>Knowledge Check</a:t>
            </a:r>
            <a:r>
              <a:rPr lang="en-US" sz="1200" b="1" kern="0" dirty="0" smtClean="0">
                <a:solidFill>
                  <a:srgbClr val="000000"/>
                </a:solidFill>
                <a:latin typeface="Arial" pitchFamily="34" charset="0"/>
                <a:cs typeface="Arial" pitchFamily="34" charset="0"/>
              </a:rPr>
              <a:t> – r</a:t>
            </a:r>
            <a:r>
              <a:rPr lang="en-US" sz="1200" b="1" kern="0" dirty="0" smtClean="0">
                <a:solidFill>
                  <a:srgbClr val="000000"/>
                </a:solidFill>
              </a:rPr>
              <a:t>equires Skillport login first </a:t>
            </a:r>
            <a:r>
              <a:rPr lang="en-US" sz="1200" b="1" kern="0" dirty="0" smtClean="0">
                <a:solidFill>
                  <a:srgbClr val="000000"/>
                </a:solidFill>
                <a:hlinkClick r:id="rId2"/>
              </a:rPr>
              <a:t>https://boeing.skillport.com/</a:t>
            </a:r>
            <a:endParaRPr lang="en-US" sz="1200" b="1" kern="0" dirty="0" smtClean="0">
              <a:solidFill>
                <a:srgbClr val="000000"/>
              </a:solidFill>
            </a:endParaRPr>
          </a:p>
          <a:p>
            <a:pPr marL="692150" indent="-225425" defTabSz="820738" fontAlgn="base">
              <a:spcBef>
                <a:spcPct val="20000"/>
              </a:spcBef>
              <a:spcAft>
                <a:spcPct val="0"/>
              </a:spcAft>
              <a:buClr>
                <a:srgbClr val="0038A8"/>
              </a:buClr>
              <a:buFont typeface="Wingdings" pitchFamily="2" charset="2"/>
              <a:buChar char="§"/>
              <a:defRPr/>
            </a:pPr>
            <a:r>
              <a:rPr lang="en-US" sz="1200" kern="0" dirty="0" smtClean="0">
                <a:latin typeface="Arial" pitchFamily="34" charset="0"/>
                <a:cs typeface="Arial" pitchFamily="34" charset="0"/>
              </a:rPr>
              <a:t>SkillSoft Advantage:  Leadership Advantage: Building and Leading Teams 2.0. </a:t>
            </a:r>
            <a:r>
              <a:rPr lang="en-US" sz="1200" kern="0" dirty="0" smtClean="0">
                <a:solidFill>
                  <a:srgbClr val="000000"/>
                </a:solidFill>
                <a:cs typeface="Arial" pitchFamily="34" charset="0"/>
              </a:rPr>
              <a:t>(Search for:</a:t>
            </a:r>
            <a:r>
              <a:rPr lang="en-US" sz="1200" b="1" kern="0" dirty="0" smtClean="0">
                <a:solidFill>
                  <a:srgbClr val="000000"/>
                </a:solidFill>
                <a:cs typeface="Arial" pitchFamily="34" charset="0"/>
              </a:rPr>
              <a:t> </a:t>
            </a:r>
            <a:r>
              <a:rPr lang="en-US" sz="1200" b="1" dirty="0" smtClean="0">
                <a:solidFill>
                  <a:srgbClr val="000000"/>
                </a:solidFill>
                <a:latin typeface="Arial" pitchFamily="34" charset="0"/>
                <a:cs typeface="Arial" pitchFamily="34" charset="0"/>
              </a:rPr>
              <a:t>sla_02_a23_sla_enus</a:t>
            </a:r>
            <a:r>
              <a:rPr lang="en-US" sz="1200" dirty="0" smtClean="0">
                <a:solidFill>
                  <a:srgbClr val="000000"/>
                </a:solidFill>
                <a:latin typeface="Arial" pitchFamily="34" charset="0"/>
                <a:cs typeface="Arial" pitchFamily="34" charset="0"/>
              </a:rPr>
              <a:t>)</a:t>
            </a:r>
            <a:endParaRPr lang="en-US" sz="1200" kern="0" dirty="0" smtClean="0">
              <a:latin typeface="Arial" pitchFamily="34" charset="0"/>
              <a:cs typeface="Arial" pitchFamily="34" charset="0"/>
            </a:endParaRPr>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200" b="1" kern="0" dirty="0" smtClean="0"/>
              <a:t>Job Aid:</a:t>
            </a:r>
          </a:p>
          <a:p>
            <a:pPr marL="688975" lvl="0" indent="-225425" defTabSz="820738" fontAlgn="base">
              <a:spcBef>
                <a:spcPct val="20000"/>
              </a:spcBef>
              <a:spcAft>
                <a:spcPct val="0"/>
              </a:spcAft>
              <a:buClr>
                <a:schemeClr val="hlink"/>
              </a:buClr>
              <a:buFont typeface="Wingdings" pitchFamily="2" charset="2"/>
              <a:buChar char="§"/>
              <a:defRPr/>
            </a:pPr>
            <a:r>
              <a:rPr lang="en-US" sz="1200" kern="0" dirty="0" smtClean="0">
                <a:hlinkClick r:id="rId4"/>
              </a:rPr>
              <a:t>Restoring Trust</a:t>
            </a:r>
            <a:r>
              <a:rPr lang="en-US" sz="1200" kern="0" dirty="0" smtClean="0"/>
              <a:t>.</a:t>
            </a:r>
            <a:r>
              <a:rPr lang="en-US" sz="800" kern="0" dirty="0" smtClean="0">
                <a:latin typeface="Arial" pitchFamily="34" charset="0"/>
                <a:cs typeface="Arial" pitchFamily="34" charset="0"/>
              </a:rPr>
              <a:t> Job Aid. </a:t>
            </a:r>
            <a:r>
              <a:rPr lang="en-US" sz="800" dirty="0" smtClean="0">
                <a:latin typeface="Arial" pitchFamily="34" charset="0"/>
                <a:cs typeface="Arial" pitchFamily="34" charset="0"/>
              </a:rPr>
              <a:t>Course: Rebuilding Trust. Topic: Rebuilding Trust if You’ve Betrayed It. Search for: </a:t>
            </a:r>
            <a:r>
              <a:rPr lang="en-US" sz="800" kern="0" dirty="0" smtClean="0">
                <a:latin typeface="Arial" pitchFamily="34" charset="0"/>
                <a:cs typeface="Arial" pitchFamily="34" charset="0"/>
              </a:rPr>
              <a:t>pd_15_a02_bs_enus</a:t>
            </a:r>
            <a:r>
              <a:rPr lang="en-US" sz="800" dirty="0" smtClean="0">
                <a:latin typeface="Arial" pitchFamily="34" charset="0"/>
                <a:cs typeface="Arial" pitchFamily="34" charset="0"/>
              </a:rPr>
              <a:t>. Skillport. Web. Accessed February 6, 2014. (https://boeing.skillport.com/)</a:t>
            </a:r>
            <a:r>
              <a:rPr lang="en-US" sz="800" kern="0" dirty="0" smtClean="0">
                <a:latin typeface="Arial" pitchFamily="34" charset="0"/>
                <a:cs typeface="Arial" pitchFamily="34" charset="0"/>
              </a:rPr>
              <a:t> </a:t>
            </a:r>
            <a:endParaRPr lang="en-US" sz="1200" kern="0" dirty="0" smtClean="0"/>
          </a:p>
          <a:p>
            <a:pPr marL="688975" indent="-225425" defTabSz="820738" fontAlgn="base">
              <a:spcBef>
                <a:spcPct val="20000"/>
              </a:spcBef>
              <a:spcAft>
                <a:spcPct val="0"/>
              </a:spcAft>
              <a:buClr>
                <a:schemeClr val="hlink"/>
              </a:buClr>
              <a:buFont typeface="Wingdings" pitchFamily="2" charset="2"/>
              <a:buChar char="§"/>
              <a:defRPr/>
            </a:pPr>
            <a:r>
              <a:rPr lang="en-US" sz="1200" kern="0" dirty="0" smtClean="0">
                <a:hlinkClick r:id="rId5"/>
              </a:rPr>
              <a:t>Seven Steps to Healing</a:t>
            </a:r>
            <a:r>
              <a:rPr lang="en-US" sz="1200" kern="0" dirty="0" smtClean="0"/>
              <a:t>.</a:t>
            </a:r>
            <a:r>
              <a:rPr lang="en-US" sz="800" kern="0" dirty="0" smtClean="0"/>
              <a:t> Job Aid. Course: Rebuilding Trust. Topic: Recovering from Betrayal. Search for: pd_15_a02_bs_enus. Skillport. Web. Accessed February 6, 2014.</a:t>
            </a:r>
          </a:p>
          <a:p>
            <a:pPr marL="688975" indent="-225425" defTabSz="820738" fontAlgn="base">
              <a:spcBef>
                <a:spcPct val="20000"/>
              </a:spcBef>
              <a:spcAft>
                <a:spcPct val="0"/>
              </a:spcAft>
              <a:buClr>
                <a:schemeClr val="hlink"/>
              </a:buClr>
              <a:buFont typeface="Wingdings" pitchFamily="2" charset="2"/>
              <a:buChar char="§"/>
              <a:defRPr/>
            </a:pPr>
            <a:r>
              <a:rPr lang="en-US" sz="1200" kern="0" dirty="0" smtClean="0">
                <a:hlinkClick r:id="rId6"/>
              </a:rPr>
              <a:t>Healing Process Guide</a:t>
            </a:r>
            <a:r>
              <a:rPr lang="en-US" sz="1200" kern="0" dirty="0" smtClean="0"/>
              <a:t>.</a:t>
            </a:r>
            <a:r>
              <a:rPr lang="en-US" sz="800" kern="0" dirty="0" smtClean="0">
                <a:solidFill>
                  <a:srgbClr val="000000"/>
                </a:solidFill>
              </a:rPr>
              <a:t> </a:t>
            </a:r>
            <a:r>
              <a:rPr lang="en-US" sz="800" kern="0" dirty="0" smtClean="0"/>
              <a:t>Job Aid. Course: Rebuilding Trust. Topic: Recovering from Betrayal. Search for: pd_15_a02_bs_enus</a:t>
            </a:r>
            <a:r>
              <a:rPr lang="en-US" sz="800" kern="0" dirty="0" smtClean="0">
                <a:solidFill>
                  <a:srgbClr val="000000"/>
                </a:solidFill>
              </a:rPr>
              <a:t>. Skillport. Web. Accessed February 6, 2014.</a:t>
            </a:r>
            <a:endParaRPr lang="en-US" sz="1200" kern="0" dirty="0" smtClean="0"/>
          </a:p>
          <a:p>
            <a:pPr marL="688975" indent="-225425" defTabSz="820738" fontAlgn="base">
              <a:spcBef>
                <a:spcPct val="20000"/>
              </a:spcBef>
              <a:spcAft>
                <a:spcPct val="0"/>
              </a:spcAft>
              <a:buClr>
                <a:schemeClr val="hlink"/>
              </a:buClr>
              <a:buFont typeface="Wingdings" pitchFamily="2" charset="2"/>
              <a:buChar char="§"/>
              <a:defRPr/>
            </a:pPr>
            <a:r>
              <a:rPr lang="en-US" sz="1200" kern="0" dirty="0" smtClean="0">
                <a:hlinkClick r:id="rId7"/>
              </a:rPr>
              <a:t>Restoring Team Trust, Activity</a:t>
            </a:r>
            <a:r>
              <a:rPr lang="en-US" sz="1200" kern="0" dirty="0" smtClean="0"/>
              <a:t>.</a:t>
            </a:r>
            <a:r>
              <a:rPr lang="en-US" sz="800" kern="0" dirty="0" smtClean="0">
                <a:solidFill>
                  <a:srgbClr val="000000"/>
                </a:solidFill>
              </a:rPr>
              <a:t> Job Aid. Course: Leading Teams: Building Trust and Commitment. Search for: team_03_a04_bs_enus. </a:t>
            </a:r>
            <a:r>
              <a:rPr lang="en-US" sz="800" dirty="0" smtClean="0">
                <a:solidFill>
                  <a:srgbClr val="000000"/>
                </a:solidFill>
                <a:latin typeface="Arial" pitchFamily="34" charset="0"/>
                <a:cs typeface="Arial" pitchFamily="34" charset="0"/>
              </a:rPr>
              <a:t>Skillport. Web. Accessed February 6, 2014. </a:t>
            </a:r>
            <a:endParaRPr lang="en-US" sz="1200"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200" b="1" kern="0" dirty="0" smtClean="0"/>
              <a:t>Skill Brief:</a:t>
            </a:r>
          </a:p>
          <a:p>
            <a:pPr marL="688975" indent="-225425" defTabSz="820738" fontAlgn="base">
              <a:spcBef>
                <a:spcPct val="20000"/>
              </a:spcBef>
              <a:spcAft>
                <a:spcPct val="0"/>
              </a:spcAft>
              <a:buClr>
                <a:schemeClr val="hlink"/>
              </a:buClr>
              <a:buFont typeface="Wingdings" pitchFamily="2" charset="2"/>
              <a:buChar char="§"/>
              <a:defRPr/>
            </a:pPr>
            <a:r>
              <a:rPr lang="en-US" sz="1200" dirty="0" smtClean="0">
                <a:hlinkClick r:id="rId8"/>
              </a:rPr>
              <a:t>Recovering from a Betrayal</a:t>
            </a:r>
            <a:r>
              <a:rPr lang="en-US" sz="1200" dirty="0" smtClean="0"/>
              <a:t>. </a:t>
            </a:r>
            <a:r>
              <a:rPr lang="en-US" sz="800" kern="0" dirty="0" smtClean="0">
                <a:solidFill>
                  <a:srgbClr val="000000"/>
                </a:solidFill>
              </a:rPr>
              <a:t>SkillBrief. Course: Rebuilding Trust. Search for: pd_15_a02_bs_enus. Skillport. Web. Accessed February 6, 2014</a:t>
            </a:r>
            <a:endParaRPr lang="en-US" sz="1200" dirty="0" smtClean="0"/>
          </a:p>
          <a:p>
            <a:pPr marL="688975" indent="-225425" defTabSz="820738" fontAlgn="base">
              <a:spcBef>
                <a:spcPct val="20000"/>
              </a:spcBef>
              <a:spcAft>
                <a:spcPct val="0"/>
              </a:spcAft>
              <a:buClr>
                <a:schemeClr val="hlink"/>
              </a:buClr>
              <a:buFont typeface="Wingdings" pitchFamily="2" charset="2"/>
              <a:buChar char="§"/>
              <a:defRPr/>
            </a:pPr>
            <a:r>
              <a:rPr lang="en-US" sz="1200" dirty="0" smtClean="0">
                <a:hlinkClick r:id="rId9"/>
              </a:rPr>
              <a:t>Rebuilding Trust If You’ve Betrayed It</a:t>
            </a:r>
            <a:r>
              <a:rPr lang="en-US" sz="1200" dirty="0" smtClean="0"/>
              <a:t>. </a:t>
            </a:r>
            <a:r>
              <a:rPr lang="en-US" sz="800" kern="0" dirty="0" smtClean="0">
                <a:solidFill>
                  <a:srgbClr val="000000"/>
                </a:solidFill>
              </a:rPr>
              <a:t>SkillBrief. Course: Rebuilding Trust. Search for: pd_15_a02_bs_enus. Skillport. Web. Accessed February 6, 2014</a:t>
            </a:r>
          </a:p>
          <a:p>
            <a:pPr marL="688975" indent="-225425" defTabSz="820738" fontAlgn="base">
              <a:spcBef>
                <a:spcPct val="20000"/>
              </a:spcBef>
              <a:spcAft>
                <a:spcPct val="0"/>
              </a:spcAft>
              <a:buClr>
                <a:schemeClr val="hlink"/>
              </a:buClr>
              <a:buFont typeface="Wingdings" pitchFamily="2" charset="2"/>
              <a:buChar char="§"/>
              <a:defRPr/>
            </a:pPr>
            <a:r>
              <a:rPr lang="en-US" sz="1200" kern="0" dirty="0" smtClean="0">
                <a:hlinkClick r:id="rId10"/>
              </a:rPr>
              <a:t>Maintaining Trust</a:t>
            </a:r>
            <a:r>
              <a:rPr lang="en-US" sz="1200" kern="0" dirty="0" smtClean="0"/>
              <a:t>. </a:t>
            </a:r>
            <a:r>
              <a:rPr lang="en-US" sz="800" kern="0" dirty="0" smtClean="0">
                <a:solidFill>
                  <a:srgbClr val="000000"/>
                </a:solidFill>
              </a:rPr>
              <a:t>Skillbrief. Course: Leading Teams: Building Trust and Commitment. Search for: team_03_a04_bs_enus. </a:t>
            </a:r>
            <a:r>
              <a:rPr lang="en-US" sz="800" dirty="0" smtClean="0">
                <a:solidFill>
                  <a:srgbClr val="000000"/>
                </a:solidFill>
                <a:cs typeface="Arial" pitchFamily="34" charset="0"/>
              </a:rPr>
              <a:t>Skillport. Web. Accessed February 6, 2014.</a:t>
            </a:r>
            <a:endParaRPr lang="en-US" sz="800" kern="0" dirty="0" smtClean="0">
              <a:solidFill>
                <a:srgbClr val="000000"/>
              </a:solidFill>
            </a:endParaRPr>
          </a:p>
          <a:p>
            <a:pPr marL="225425" lvl="0" indent="-225425" defTabSz="820738" fontAlgn="base">
              <a:spcBef>
                <a:spcPct val="20000"/>
              </a:spcBef>
              <a:spcAft>
                <a:spcPct val="0"/>
              </a:spcAft>
              <a:buClr>
                <a:srgbClr val="0038A8"/>
              </a:buClr>
              <a:defRPr/>
            </a:pPr>
            <a:r>
              <a:rPr lang="en-US" sz="1200" b="1" kern="0" dirty="0" smtClean="0">
                <a:solidFill>
                  <a:srgbClr val="000000"/>
                </a:solidFill>
                <a:latin typeface="Arial" pitchFamily="34" charset="0"/>
                <a:cs typeface="Arial" pitchFamily="34" charset="0"/>
              </a:rPr>
              <a:t>Activity Guide:</a:t>
            </a:r>
          </a:p>
          <a:p>
            <a:pPr marL="688975" indent="-225425" defTabSz="820738" fontAlgn="base">
              <a:spcBef>
                <a:spcPct val="20000"/>
              </a:spcBef>
              <a:spcAft>
                <a:spcPct val="0"/>
              </a:spcAft>
              <a:buClr>
                <a:srgbClr val="0038A8"/>
              </a:buClr>
              <a:buFont typeface="Wingdings" pitchFamily="2" charset="2"/>
              <a:buChar char="§"/>
              <a:defRPr/>
            </a:pPr>
            <a:r>
              <a:rPr lang="en-US" sz="1200" kern="0" dirty="0" smtClean="0">
                <a:solidFill>
                  <a:srgbClr val="000000"/>
                </a:solidFill>
                <a:hlinkClick r:id="rId11"/>
              </a:rPr>
              <a:t>Restoring Trust through Team Meetings – Activity Guide</a:t>
            </a:r>
            <a:r>
              <a:rPr lang="en-US" sz="1200" kern="0" dirty="0" smtClean="0">
                <a:solidFill>
                  <a:srgbClr val="000000"/>
                </a:solidFill>
              </a:rPr>
              <a:t>. </a:t>
            </a:r>
            <a:r>
              <a:rPr lang="en-US" sz="800" dirty="0" smtClean="0">
                <a:solidFill>
                  <a:srgbClr val="000000"/>
                </a:solidFill>
                <a:cs typeface="Arial" pitchFamily="34" charset="0"/>
              </a:rPr>
              <a:t>Skillport. Web.  Skillsoft </a:t>
            </a:r>
            <a:r>
              <a:rPr lang="en-US" sz="800" dirty="0" smtClean="0">
                <a:latin typeface="Arial" pitchFamily="34" charset="0"/>
                <a:cs typeface="Arial" pitchFamily="34" charset="0"/>
              </a:rPr>
              <a:t>Blended Learning Resources Facilitated Activity</a:t>
            </a:r>
            <a:endParaRPr lang="en-US" sz="800" dirty="0" smtClean="0">
              <a:solidFill>
                <a:srgbClr val="000000"/>
              </a:solidFill>
              <a:cs typeface="Arial" pitchFamily="34" charset="0"/>
            </a:endParaRPr>
          </a:p>
          <a:p>
            <a:pPr marL="688975" indent="-225425" defTabSz="820738" fontAlgn="base">
              <a:spcBef>
                <a:spcPct val="20000"/>
              </a:spcBef>
              <a:spcAft>
                <a:spcPct val="0"/>
              </a:spcAft>
              <a:buClr>
                <a:srgbClr val="0038A8"/>
              </a:buClr>
              <a:buFont typeface="Wingdings" pitchFamily="2" charset="2"/>
              <a:buChar char="§"/>
              <a:defRPr/>
            </a:pPr>
            <a:r>
              <a:rPr lang="en-US" sz="1200" kern="0" dirty="0" smtClean="0">
                <a:hlinkClick r:id="rId12"/>
              </a:rPr>
              <a:t>Maintaining Team Trust though Guidelines – Activity Guide</a:t>
            </a:r>
            <a:r>
              <a:rPr lang="en-US" sz="1200" kern="0" dirty="0" smtClean="0">
                <a:solidFill>
                  <a:srgbClr val="000000"/>
                </a:solidFill>
              </a:rPr>
              <a:t>.</a:t>
            </a:r>
            <a:r>
              <a:rPr lang="en-US" sz="1050" kern="0" dirty="0" smtClean="0">
                <a:solidFill>
                  <a:srgbClr val="000000"/>
                </a:solidFill>
              </a:rPr>
              <a:t> </a:t>
            </a:r>
            <a:r>
              <a:rPr lang="en-US" sz="800" dirty="0" smtClean="0">
                <a:solidFill>
                  <a:srgbClr val="000000"/>
                </a:solidFill>
                <a:cs typeface="Arial" pitchFamily="34" charset="0"/>
              </a:rPr>
              <a:t>Skillport. Web. Skillsoft </a:t>
            </a:r>
            <a:r>
              <a:rPr lang="en-US" sz="800" dirty="0" smtClean="0">
                <a:latin typeface="Arial" pitchFamily="34" charset="0"/>
                <a:cs typeface="Arial" pitchFamily="34" charset="0"/>
              </a:rPr>
              <a:t>Blended Learning Resources Facilitated Activity</a:t>
            </a:r>
            <a:endParaRPr lang="en-US" sz="800" dirty="0" smtClean="0">
              <a:solidFill>
                <a:srgbClr val="000000"/>
              </a:solidFill>
              <a:cs typeface="Arial" pitchFamily="34" charset="0"/>
            </a:endParaRPr>
          </a:p>
          <a:p>
            <a:pPr marL="225425" lvl="0" indent="-225425" defTabSz="820738" fontAlgn="base">
              <a:spcBef>
                <a:spcPct val="20000"/>
              </a:spcBef>
              <a:spcAft>
                <a:spcPct val="0"/>
              </a:spcAft>
              <a:buClr>
                <a:srgbClr val="0038A8"/>
              </a:buClr>
              <a:defRPr/>
            </a:pPr>
            <a:r>
              <a:rPr lang="en-US" sz="1200" b="1" kern="0" dirty="0" smtClean="0">
                <a:solidFill>
                  <a:srgbClr val="000000"/>
                </a:solidFill>
                <a:latin typeface="Arial" pitchFamily="34" charset="0"/>
                <a:cs typeface="Arial" pitchFamily="34" charset="0"/>
              </a:rPr>
              <a:t>Video Transcript (Role Play):</a:t>
            </a:r>
          </a:p>
          <a:p>
            <a:pPr marL="682625" lvl="1" indent="-225425" defTabSz="820738" fontAlgn="base">
              <a:spcBef>
                <a:spcPct val="20000"/>
              </a:spcBef>
              <a:spcAft>
                <a:spcPct val="0"/>
              </a:spcAft>
              <a:buClr>
                <a:srgbClr val="0038A8"/>
              </a:buClr>
              <a:buFont typeface="Wingdings" pitchFamily="2" charset="2"/>
              <a:buChar char="§"/>
              <a:defRPr/>
            </a:pPr>
            <a:r>
              <a:rPr lang="en-US" sz="1200" kern="0" dirty="0" smtClean="0">
                <a:cs typeface="Arial" pitchFamily="34" charset="0"/>
              </a:rPr>
              <a:t>Rebuilding Trust </a:t>
            </a:r>
            <a:r>
              <a:rPr lang="en-US" sz="1200" kern="0" dirty="0" smtClean="0">
                <a:cs typeface="Arial" pitchFamily="34" charset="0"/>
                <a:hlinkClick r:id="rId13"/>
              </a:rPr>
              <a:t>Part I</a:t>
            </a:r>
            <a:r>
              <a:rPr lang="en-US" sz="1200" kern="0" dirty="0" smtClean="0">
                <a:cs typeface="Arial" pitchFamily="34" charset="0"/>
              </a:rPr>
              <a:t>, </a:t>
            </a:r>
            <a:r>
              <a:rPr lang="en-US" sz="1200" kern="0" dirty="0" smtClean="0">
                <a:cs typeface="Arial" pitchFamily="34" charset="0"/>
                <a:hlinkClick r:id="rId14"/>
              </a:rPr>
              <a:t>Conclusion</a:t>
            </a:r>
            <a:r>
              <a:rPr lang="en-US" sz="1200" kern="0" dirty="0" smtClean="0">
                <a:cs typeface="Arial" pitchFamily="34" charset="0"/>
              </a:rPr>
              <a:t>. </a:t>
            </a:r>
            <a:r>
              <a:rPr lang="en-US" sz="800" dirty="0" smtClean="0">
                <a:latin typeface="Arial" pitchFamily="34" charset="0"/>
                <a:cs typeface="Arial" pitchFamily="34" charset="0"/>
              </a:rPr>
              <a:t>Role Play. </a:t>
            </a:r>
            <a:r>
              <a:rPr lang="en-US" sz="800" dirty="0" smtClean="0"/>
              <a:t>SkillSoft (2012). Rebuilding Trust. SkillSoft Business Impact Series. Online video clip. Search for: _pc_bi_pabi005. Skillport. Web. </a:t>
            </a:r>
            <a:r>
              <a:rPr lang="en-US" sz="800" dirty="0" smtClean="0">
                <a:latin typeface="Arial" pitchFamily="34" charset="0"/>
                <a:cs typeface="Arial" pitchFamily="34" charset="0"/>
              </a:rPr>
              <a:t>Accessed February 6, 2014.</a:t>
            </a:r>
          </a:p>
          <a:p>
            <a:pPr marL="225425" indent="-225425" defTabSz="820738" fontAlgn="base">
              <a:spcBef>
                <a:spcPct val="20000"/>
              </a:spcBef>
              <a:spcAft>
                <a:spcPct val="0"/>
              </a:spcAft>
              <a:buClr>
                <a:srgbClr val="0038A8"/>
              </a:buClr>
              <a:defRPr/>
            </a:pPr>
            <a:r>
              <a:rPr lang="en-US" sz="1200" b="1" kern="0" dirty="0" smtClean="0">
                <a:solidFill>
                  <a:srgbClr val="000000"/>
                </a:solidFill>
                <a:latin typeface="Arial" pitchFamily="34" charset="0"/>
                <a:cs typeface="Arial" pitchFamily="34" charset="0"/>
                <a:hlinkClick r:id="rId15"/>
              </a:rPr>
              <a:t>Action Plan</a:t>
            </a:r>
            <a:endParaRPr lang="en-US" sz="800" dirty="0" smtClean="0">
              <a:latin typeface="Arial" pitchFamily="34" charset="0"/>
              <a:cs typeface="Arial" pitchFamily="34" charset="0"/>
            </a:endParaRPr>
          </a:p>
          <a:p>
            <a:pPr marL="0" lvl="1" defTabSz="820738" fontAlgn="base">
              <a:spcBef>
                <a:spcPct val="20000"/>
              </a:spcBef>
              <a:spcAft>
                <a:spcPct val="0"/>
              </a:spcAft>
              <a:buClr>
                <a:srgbClr val="0038A8"/>
              </a:buClr>
              <a:defRPr/>
            </a:pPr>
            <a:r>
              <a:rPr lang="en-US" sz="1200" b="1" kern="0" dirty="0" smtClean="0">
                <a:solidFill>
                  <a:srgbClr val="000000"/>
                </a:solidFill>
                <a:latin typeface="Arial" pitchFamily="34" charset="0"/>
                <a:cs typeface="Arial" pitchFamily="34" charset="0"/>
              </a:rPr>
              <a:t>Book – r</a:t>
            </a:r>
            <a:r>
              <a:rPr lang="en-US" sz="1200" b="1" kern="0" dirty="0" smtClean="0">
                <a:solidFill>
                  <a:srgbClr val="000000"/>
                </a:solidFill>
              </a:rPr>
              <a:t>equires Skillport login first </a:t>
            </a:r>
            <a:r>
              <a:rPr lang="en-US" sz="1200" b="1" kern="0" dirty="0" smtClean="0">
                <a:solidFill>
                  <a:srgbClr val="000000"/>
                </a:solidFill>
                <a:hlinkClick r:id="rId2"/>
              </a:rPr>
              <a:t>https://boeing.skillport.com/</a:t>
            </a:r>
            <a:endParaRPr lang="en-US" sz="1200" b="1" kern="0" dirty="0" smtClean="0">
              <a:solidFill>
                <a:srgbClr val="000000"/>
              </a:solidFill>
              <a:latin typeface="Arial" pitchFamily="34" charset="0"/>
              <a:cs typeface="Arial" pitchFamily="34" charset="0"/>
            </a:endParaRPr>
          </a:p>
          <a:p>
            <a:pPr marL="685800" lvl="1" indent="-228600" defTabSz="820738" fontAlgn="base">
              <a:spcBef>
                <a:spcPct val="20000"/>
              </a:spcBef>
              <a:spcAft>
                <a:spcPct val="0"/>
              </a:spcAft>
              <a:buClr>
                <a:srgbClr val="0038A8"/>
              </a:buClr>
              <a:buFont typeface="Wingdings" pitchFamily="2" charset="2"/>
              <a:buChar char="§"/>
              <a:defRPr/>
            </a:pPr>
            <a:r>
              <a:rPr lang="en-US" sz="1100" kern="0" dirty="0" smtClean="0">
                <a:latin typeface="Arial" pitchFamily="34" charset="0"/>
                <a:cs typeface="Arial" pitchFamily="34" charset="0"/>
              </a:rPr>
              <a:t>Dennis Reina and Michelle Reina (2010), Rebuilding Trust in the Workplace: Seven Steps to Renew Confidence, Commitment, and Energy. </a:t>
            </a:r>
            <a:r>
              <a:rPr lang="en-US" sz="800" kern="0" dirty="0" smtClean="0"/>
              <a:t>San Francisco: Berrett-Koehler Publishers. pp 1-3. Skillport. Web. Accessed August 18, 2014. </a:t>
            </a:r>
            <a:r>
              <a:rPr lang="en-US" sz="800" kern="0" dirty="0" smtClean="0">
                <a:cs typeface="Arial" pitchFamily="34" charset="0"/>
              </a:rPr>
              <a:t>(Skillport login </a:t>
            </a:r>
            <a:r>
              <a:rPr lang="en-US" sz="800" kern="0" dirty="0" smtClean="0">
                <a:cs typeface="Arial" pitchFamily="34" charset="0"/>
                <a:hlinkClick r:id="rId16"/>
              </a:rPr>
              <a:t>https://boeing.skillport.com</a:t>
            </a:r>
            <a:r>
              <a:rPr lang="en-US" sz="800" kern="0" dirty="0" smtClean="0">
                <a:cs typeface="Arial" pitchFamily="34" charset="0"/>
              </a:rPr>
              <a:t> ; Search for Reina, Dennis ; Category: Books)</a:t>
            </a:r>
            <a:endParaRPr lang="en-US" sz="1100" kern="0" dirty="0" smtClean="0">
              <a:cs typeface="Arial" pitchFamily="34" charset="0"/>
              <a:hlinkClick r:id="rId17" action="ppaction://hlinkfile"/>
            </a:endParaRPr>
          </a:p>
          <a:p>
            <a:pPr marL="685800" lvl="1" indent="-228600" defTabSz="820738" fontAlgn="base">
              <a:spcBef>
                <a:spcPct val="20000"/>
              </a:spcBef>
              <a:spcAft>
                <a:spcPct val="0"/>
              </a:spcAft>
              <a:buClr>
                <a:srgbClr val="0038A8"/>
              </a:buClr>
              <a:buFont typeface="Wingdings" pitchFamily="2" charset="2"/>
              <a:buChar char="§"/>
              <a:defRPr/>
            </a:pPr>
            <a:endParaRPr lang="en-US" sz="800" kern="0" dirty="0" smtClean="0"/>
          </a:p>
          <a:p>
            <a:pPr marL="682625" lvl="1" indent="-225425" defTabSz="820738" fontAlgn="base">
              <a:spcBef>
                <a:spcPct val="20000"/>
              </a:spcBef>
              <a:spcAft>
                <a:spcPct val="0"/>
              </a:spcAft>
              <a:buClr>
                <a:srgbClr val="0038A8"/>
              </a:buClr>
              <a:buFont typeface="Wingdings" pitchFamily="2" charset="2"/>
              <a:buChar char="§"/>
              <a:defRPr/>
            </a:pPr>
            <a:endParaRPr lang="en-US" sz="1200" kern="0" dirty="0" smtClean="0">
              <a:solidFill>
                <a:srgbClr val="000000"/>
              </a:solidFill>
            </a:endParaRPr>
          </a:p>
          <a:p>
            <a:pPr marL="225425" lvl="0" indent="-225425" defTabSz="820738" fontAlgn="base">
              <a:spcBef>
                <a:spcPct val="20000"/>
              </a:spcBef>
              <a:spcAft>
                <a:spcPct val="0"/>
              </a:spcAft>
              <a:buClr>
                <a:srgbClr val="0038A8"/>
              </a:buClr>
              <a:defRPr/>
            </a:pPr>
            <a:endParaRPr lang="en-US" sz="1200" kern="0" dirty="0" smtClean="0">
              <a:solidFill>
                <a:srgbClr val="000000"/>
              </a:solidFill>
              <a:latin typeface="Arial" pitchFamily="34" charset="0"/>
              <a:cs typeface="Arial" pitchFamily="34" charset="0"/>
            </a:endParaRPr>
          </a:p>
          <a:p>
            <a:pPr marL="688975" lvl="0" indent="-225425" defTabSz="820738" fontAlgn="base">
              <a:spcBef>
                <a:spcPct val="20000"/>
              </a:spcBef>
              <a:spcAft>
                <a:spcPct val="0"/>
              </a:spcAft>
              <a:buClr>
                <a:schemeClr val="hlink"/>
              </a:buClr>
              <a:defRPr/>
            </a:pPr>
            <a:endParaRPr kumimoji="0" lang="en-US" sz="16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73</a:t>
            </a:fld>
            <a:endParaRPr lang="en-US" kern="0" dirty="0">
              <a:solidFill>
                <a:sysClr val="windowText" lastClr="000000"/>
              </a:solidFill>
            </a:endParaRPr>
          </a:p>
        </p:txBody>
      </p:sp>
      <p:sp>
        <p:nvSpPr>
          <p:cNvPr id="3" name="Title 2"/>
          <p:cNvSpPr>
            <a:spLocks noGrp="1"/>
          </p:cNvSpPr>
          <p:nvPr>
            <p:ph type="title"/>
          </p:nvPr>
        </p:nvSpPr>
        <p:spPr/>
        <p:txBody>
          <a:bodyPr/>
          <a:lstStyle/>
          <a:p>
            <a:r>
              <a:rPr lang="en-US" dirty="0" smtClean="0"/>
              <a:t>	Case Studies:  References</a:t>
            </a:r>
            <a:endParaRPr lang="en-US" dirty="0"/>
          </a:p>
        </p:txBody>
      </p:sp>
      <p:sp>
        <p:nvSpPr>
          <p:cNvPr id="5" name="Content Placeholder 2"/>
          <p:cNvSpPr txBox="1">
            <a:spLocks/>
          </p:cNvSpPr>
          <p:nvPr/>
        </p:nvSpPr>
        <p:spPr>
          <a:xfrm>
            <a:off x="228600" y="1143000"/>
            <a:ext cx="8763000" cy="4837112"/>
          </a:xfrm>
          <a:prstGeom prst="rect">
            <a:avLst/>
          </a:prstGeom>
        </p:spPr>
        <p:txBody>
          <a:bodyPr rIns="0">
            <a:noAutofit/>
          </a:bodyPr>
          <a:lstStyle/>
          <a:p>
            <a:pPr marL="225425" lvl="0" indent="-225425" defTabSz="820738" fontAlgn="base">
              <a:spcBef>
                <a:spcPct val="20000"/>
              </a:spcBef>
              <a:spcAft>
                <a:spcPct val="0"/>
              </a:spcAft>
              <a:buClr>
                <a:srgbClr val="0038A8"/>
              </a:buClr>
              <a:defRPr/>
            </a:pPr>
            <a:r>
              <a:rPr lang="en-US" sz="1200" b="1" kern="0" dirty="0" smtClean="0">
                <a:solidFill>
                  <a:srgbClr val="000000"/>
                </a:solidFill>
              </a:rPr>
              <a:t>Case Studies</a:t>
            </a:r>
            <a:r>
              <a:rPr lang="en-US" sz="1200" b="1" kern="0" dirty="0" smtClean="0">
                <a:solidFill>
                  <a:srgbClr val="000000"/>
                </a:solidFill>
                <a:latin typeface="Arial" pitchFamily="34" charset="0"/>
                <a:cs typeface="Arial" pitchFamily="34" charset="0"/>
              </a:rPr>
              <a:t> – r</a:t>
            </a:r>
            <a:r>
              <a:rPr lang="en-US" sz="1200" b="1" kern="0" dirty="0" smtClean="0">
                <a:solidFill>
                  <a:srgbClr val="000000"/>
                </a:solidFill>
              </a:rPr>
              <a:t>equires Skillport login first </a:t>
            </a:r>
            <a:r>
              <a:rPr lang="en-US" sz="1200" b="1" kern="0" dirty="0" smtClean="0">
                <a:solidFill>
                  <a:srgbClr val="000000"/>
                </a:solidFill>
                <a:hlinkClick r:id="rId2"/>
              </a:rPr>
              <a:t>https://boeing.skillport.com/</a:t>
            </a:r>
            <a:endParaRPr lang="en-US" sz="1200" b="1" kern="0" dirty="0" smtClean="0">
              <a:solidFill>
                <a:srgbClr val="000000"/>
              </a:solidFill>
            </a:endParaRPr>
          </a:p>
          <a:p>
            <a:pPr marL="692150" indent="-225425" defTabSz="820738" fontAlgn="base">
              <a:spcBef>
                <a:spcPct val="20000"/>
              </a:spcBef>
              <a:spcAft>
                <a:spcPct val="0"/>
              </a:spcAft>
              <a:buClr>
                <a:srgbClr val="0038A8"/>
              </a:buClr>
              <a:buFont typeface="Wingdings" pitchFamily="2" charset="2"/>
              <a:buChar char="§"/>
              <a:defRPr/>
            </a:pPr>
            <a:r>
              <a:rPr lang="en-US" sz="1200" kern="0" dirty="0" smtClean="0">
                <a:latin typeface="Arial" pitchFamily="34" charset="0"/>
                <a:cs typeface="Arial" pitchFamily="34" charset="0"/>
              </a:rPr>
              <a:t>Skillport Course: Rebuilding Trust. Topic: Practice: Rebuilding Trust If You’ve Betrayed It. Case Study. </a:t>
            </a:r>
            <a:r>
              <a:rPr lang="en-US" sz="1200" kern="0" dirty="0" smtClean="0">
                <a:solidFill>
                  <a:srgbClr val="000000"/>
                </a:solidFill>
                <a:cs typeface="Arial" pitchFamily="34" charset="0"/>
              </a:rPr>
              <a:t>(Search for:</a:t>
            </a:r>
            <a:r>
              <a:rPr lang="en-US" sz="1200" b="1" kern="0" dirty="0" smtClean="0">
                <a:solidFill>
                  <a:srgbClr val="000000"/>
                </a:solidFill>
                <a:cs typeface="Arial" pitchFamily="34" charset="0"/>
              </a:rPr>
              <a:t> </a:t>
            </a:r>
            <a:r>
              <a:rPr lang="en-US" sz="1200" b="1" kern="0" dirty="0" smtClean="0">
                <a:latin typeface="Arial" pitchFamily="34" charset="0"/>
                <a:cs typeface="Arial" pitchFamily="34" charset="0"/>
              </a:rPr>
              <a:t> pd_15_a02_bs_enus</a:t>
            </a:r>
            <a:r>
              <a:rPr lang="en-US" sz="1200" kern="0" dirty="0" smtClean="0">
                <a:latin typeface="Arial" pitchFamily="34" charset="0"/>
                <a:cs typeface="Arial" pitchFamily="34" charset="0"/>
              </a:rPr>
              <a:t>)</a:t>
            </a:r>
          </a:p>
          <a:p>
            <a:pPr marL="692150" indent="-225425" defTabSz="820738" fontAlgn="base">
              <a:spcBef>
                <a:spcPct val="20000"/>
              </a:spcBef>
              <a:spcAft>
                <a:spcPct val="0"/>
              </a:spcAft>
              <a:buClr>
                <a:srgbClr val="0038A8"/>
              </a:buClr>
              <a:buFont typeface="Wingdings" pitchFamily="2" charset="2"/>
              <a:buChar char="§"/>
              <a:defRPr/>
            </a:pPr>
            <a:r>
              <a:rPr lang="en-US" sz="1200" kern="0" dirty="0" smtClean="0">
                <a:latin typeface="Arial" pitchFamily="34" charset="0"/>
                <a:cs typeface="Arial" pitchFamily="34" charset="0"/>
              </a:rPr>
              <a:t>Skillport Course: Building Trust. Topic: Practice: Building Trust with Coworkers. Course Test. Case Study. (Search for: </a:t>
            </a:r>
            <a:r>
              <a:rPr lang="en-US" sz="1200" b="1" kern="0" dirty="0" smtClean="0">
                <a:latin typeface="Arial" pitchFamily="34" charset="0"/>
                <a:cs typeface="Arial" pitchFamily="34" charset="0"/>
              </a:rPr>
              <a:t>pd_15_a01_bs_enus)</a:t>
            </a:r>
            <a:endParaRPr lang="en-US" sz="1200" kern="0" dirty="0" smtClean="0">
              <a:latin typeface="Arial" pitchFamily="34" charset="0"/>
              <a:cs typeface="Arial" pitchFamily="34" charset="0"/>
            </a:endParaRPr>
          </a:p>
          <a:p>
            <a:pPr marL="692150" indent="-225425" defTabSz="820738" fontAlgn="base">
              <a:spcBef>
                <a:spcPct val="20000"/>
              </a:spcBef>
              <a:spcAft>
                <a:spcPct val="0"/>
              </a:spcAft>
              <a:buClr>
                <a:srgbClr val="0038A8"/>
              </a:buClr>
              <a:buFont typeface="Wingdings" pitchFamily="2" charset="2"/>
              <a:buChar char="§"/>
              <a:defRPr/>
            </a:pPr>
            <a:endParaRPr lang="en-US" sz="1200" kern="0" dirty="0" smtClean="0">
              <a:latin typeface="Arial" pitchFamily="34" charset="0"/>
              <a:cs typeface="Arial" pitchFamily="34" charset="0"/>
            </a:endParaRPr>
          </a:p>
        </p:txBody>
      </p:sp>
      <p:sp>
        <p:nvSpPr>
          <p:cNvPr id="6" name="TextBox 5"/>
          <p:cNvSpPr txBox="1"/>
          <p:nvPr/>
        </p:nvSpPr>
        <p:spPr>
          <a:xfrm>
            <a:off x="236302" y="6309684"/>
            <a:ext cx="8907698" cy="200055"/>
          </a:xfrm>
          <a:prstGeom prst="rect">
            <a:avLst/>
          </a:prstGeom>
          <a:noFill/>
        </p:spPr>
        <p:txBody>
          <a:bodyPr wrap="square" rtlCol="0">
            <a:spAutoFit/>
          </a:bodyPr>
          <a:lstStyle/>
          <a:p>
            <a:r>
              <a:rPr lang="en-US" sz="700" baseline="30000" dirty="0" smtClean="0"/>
              <a:t>19</a:t>
            </a:r>
            <a:r>
              <a:rPr lang="en-US" sz="700" dirty="0" smtClean="0"/>
              <a:t>Skillport. (2012). Course: Leading Teams: Building Trust and Commitment. Course Pre-test. ID: team_03_a04_bs_enus. Skillport. Web. </a:t>
            </a:r>
            <a:r>
              <a:rPr lang="en-US" sz="700" dirty="0" smtClean="0">
                <a:latin typeface="Arial" pitchFamily="34" charset="0"/>
                <a:cs typeface="Arial" pitchFamily="34" charset="0"/>
              </a:rPr>
              <a:t>Accessed February 6, 2014. (</a:t>
            </a:r>
            <a:r>
              <a:rPr lang="en-US" sz="700" dirty="0" smtClean="0"/>
              <a:t>https://boeing.skillport.com/)</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25880"/>
            <a:ext cx="8610600" cy="1431161"/>
          </a:xfrm>
          <a:prstGeom prst="rect">
            <a:avLst/>
          </a:prstGeom>
          <a:noFill/>
        </p:spPr>
        <p:txBody>
          <a:bodyPr wrap="square" rtlCol="0">
            <a:spAutoFit/>
          </a:bodyPr>
          <a:lstStyle/>
          <a:p>
            <a:pPr marL="233363" indent="-233363">
              <a:spcAft>
                <a:spcPts val="600"/>
              </a:spcAft>
            </a:pPr>
            <a:r>
              <a:rPr lang="en-US" b="1" dirty="0" smtClean="0"/>
              <a:t>Discussion points:</a:t>
            </a:r>
          </a:p>
          <a:p>
            <a:pPr marL="690563" lvl="1" indent="-233363">
              <a:spcAft>
                <a:spcPts val="600"/>
              </a:spcAft>
              <a:buClr>
                <a:srgbClr val="0038A8"/>
              </a:buClr>
              <a:buFont typeface="Wingdings" pitchFamily="2" charset="2"/>
              <a:buChar char="§"/>
            </a:pPr>
            <a:r>
              <a:rPr lang="en-US" dirty="0" smtClean="0"/>
              <a:t>Whom do you Trust?</a:t>
            </a:r>
          </a:p>
          <a:p>
            <a:pPr marL="690563" lvl="1" indent="-233363">
              <a:spcAft>
                <a:spcPts val="600"/>
              </a:spcAft>
              <a:buClr>
                <a:srgbClr val="0038A8"/>
              </a:buClr>
              <a:buFont typeface="Wingdings" pitchFamily="2" charset="2"/>
              <a:buChar char="§"/>
            </a:pPr>
            <a:r>
              <a:rPr lang="en-US" dirty="0" smtClean="0"/>
              <a:t>Why do you Trust them?</a:t>
            </a:r>
          </a:p>
          <a:p>
            <a:pPr marL="690563" lvl="1" indent="-233363">
              <a:spcAft>
                <a:spcPts val="600"/>
              </a:spcAft>
              <a:buClr>
                <a:srgbClr val="0038A8"/>
              </a:buClr>
              <a:buFont typeface="Wingdings" pitchFamily="2" charset="2"/>
              <a:buChar char="§"/>
            </a:pPr>
            <a:r>
              <a:rPr lang="en-US" dirty="0" smtClean="0"/>
              <a:t>Who Trusts you?</a:t>
            </a:r>
          </a:p>
        </p:txBody>
      </p:sp>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8</a:t>
            </a:fld>
            <a:endParaRPr lang="en-US" kern="0" dirty="0">
              <a:solidFill>
                <a:sysClr val="windowText" lastClr="000000"/>
              </a:solidFill>
            </a:endParaRPr>
          </a:p>
        </p:txBody>
      </p:sp>
      <p:sp>
        <p:nvSpPr>
          <p:cNvPr id="6" name="Title 5"/>
          <p:cNvSpPr>
            <a:spLocks noGrp="1"/>
          </p:cNvSpPr>
          <p:nvPr>
            <p:ph type="title"/>
          </p:nvPr>
        </p:nvSpPr>
        <p:spPr/>
        <p:txBody>
          <a:bodyPr/>
          <a:lstStyle/>
          <a:p>
            <a:r>
              <a:rPr lang="en-US" dirty="0" smtClean="0"/>
              <a:t>	Defining Trust:  Discussion</a:t>
            </a:r>
            <a:endParaRPr lang="en-US" dirty="0"/>
          </a:p>
        </p:txBody>
      </p:sp>
      <p:pic>
        <p:nvPicPr>
          <p:cNvPr id="9" name="Picture 2"/>
          <p:cNvPicPr>
            <a:picLocks noChangeAspect="1" noChangeArrowheads="1"/>
          </p:cNvPicPr>
          <p:nvPr/>
        </p:nvPicPr>
        <p:blipFill>
          <a:blip r:embed="rId4" cstate="print"/>
          <a:srcRect/>
          <a:stretch>
            <a:fillRect/>
          </a:stretch>
        </p:blipFill>
        <p:spPr bwMode="auto">
          <a:xfrm>
            <a:off x="6172200" y="4724400"/>
            <a:ext cx="2542032" cy="1522979"/>
          </a:xfrm>
          <a:prstGeom prst="rect">
            <a:avLst/>
          </a:prstGeom>
          <a:noFill/>
          <a:ln w="9525">
            <a:noFill/>
            <a:miter lim="800000"/>
            <a:headEnd/>
            <a:tailEnd/>
          </a:ln>
        </p:spPr>
      </p:pic>
    </p:spTree>
    <p:custDataLst>
      <p:tags r:id="rId1"/>
    </p:custDataLst>
  </p:cSld>
  <p:clrMapOvr>
    <a:masterClrMapping/>
  </p:clrMapOvr>
  <p:transition advTm="57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9</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417320"/>
            <a:ext cx="8077200" cy="1935480"/>
          </a:xfrm>
          <a:ln w="19050">
            <a:noFill/>
          </a:ln>
        </p:spPr>
        <p:txBody>
          <a:bodyPr lIns="91440" tIns="45720" rIns="91440" bIns="45720">
            <a:noAutofit/>
          </a:bodyPr>
          <a:lstStyle/>
          <a:p>
            <a:pPr marL="688975" lvl="2" indent="-227013">
              <a:spcAft>
                <a:spcPts val="600"/>
              </a:spcAft>
            </a:pPr>
            <a:r>
              <a:rPr lang="en-US" dirty="0" smtClean="0"/>
              <a:t>“Assured reliance on the character, ability, strength, or truth of someone or something”</a:t>
            </a:r>
            <a:r>
              <a:rPr lang="en-US" sz="1400" baseline="60000" dirty="0" smtClean="0"/>
              <a:t>1</a:t>
            </a:r>
            <a:r>
              <a:rPr lang="en-US" baseline="30000" dirty="0" smtClean="0"/>
              <a:t/>
            </a:r>
            <a:br>
              <a:rPr lang="en-US" baseline="30000" dirty="0" smtClean="0"/>
            </a:br>
            <a:endParaRPr lang="en-US" baseline="30000" dirty="0" smtClean="0"/>
          </a:p>
          <a:p>
            <a:pPr marL="688975" lvl="2" indent="-227013">
              <a:spcAft>
                <a:spcPts val="600"/>
              </a:spcAft>
            </a:pPr>
            <a:r>
              <a:rPr lang="en-US" dirty="0" smtClean="0"/>
              <a:t>“A person on whom or thing on </a:t>
            </a:r>
            <a:r>
              <a:rPr lang="en-US" u="sng" dirty="0" smtClean="0"/>
              <a:t>which</a:t>
            </a:r>
            <a:r>
              <a:rPr lang="en-US" dirty="0" smtClean="0"/>
              <a:t> one relies”</a:t>
            </a:r>
            <a:r>
              <a:rPr lang="en-US" sz="1400" baseline="60000" dirty="0" smtClean="0"/>
              <a:t>2</a:t>
            </a:r>
          </a:p>
        </p:txBody>
      </p:sp>
      <p:sp>
        <p:nvSpPr>
          <p:cNvPr id="8" name="Title 7"/>
          <p:cNvSpPr>
            <a:spLocks noGrp="1"/>
          </p:cNvSpPr>
          <p:nvPr>
            <p:ph type="title"/>
          </p:nvPr>
        </p:nvSpPr>
        <p:spPr/>
        <p:txBody>
          <a:bodyPr/>
          <a:lstStyle/>
          <a:p>
            <a:r>
              <a:rPr lang="en-US" dirty="0" smtClean="0"/>
              <a:t>	Defining Trust:  Formal Definition</a:t>
            </a:r>
            <a:endParaRPr lang="en-US" dirty="0"/>
          </a:p>
        </p:txBody>
      </p:sp>
      <p:pic>
        <p:nvPicPr>
          <p:cNvPr id="1027" name="Picture 3"/>
          <p:cNvPicPr>
            <a:picLocks noChangeAspect="1" noChangeArrowheads="1"/>
          </p:cNvPicPr>
          <p:nvPr/>
        </p:nvPicPr>
        <p:blipFill>
          <a:blip r:embed="rId4" cstate="print"/>
          <a:srcRect/>
          <a:stretch>
            <a:fillRect/>
          </a:stretch>
        </p:blipFill>
        <p:spPr bwMode="auto">
          <a:xfrm>
            <a:off x="7620000" y="3429000"/>
            <a:ext cx="914400" cy="2695326"/>
          </a:xfrm>
          <a:prstGeom prst="rect">
            <a:avLst/>
          </a:prstGeom>
          <a:noFill/>
          <a:ln w="9525">
            <a:noFill/>
            <a:miter lim="800000"/>
            <a:headEnd/>
            <a:tailEnd/>
          </a:ln>
        </p:spPr>
      </p:pic>
      <p:sp>
        <p:nvSpPr>
          <p:cNvPr id="6" name="TextBox 5"/>
          <p:cNvSpPr txBox="1"/>
          <p:nvPr/>
        </p:nvSpPr>
        <p:spPr>
          <a:xfrm>
            <a:off x="237744" y="6309360"/>
            <a:ext cx="4668266" cy="307777"/>
          </a:xfrm>
          <a:prstGeom prst="rect">
            <a:avLst/>
          </a:prstGeom>
          <a:noFill/>
        </p:spPr>
        <p:txBody>
          <a:bodyPr wrap="none" rtlCol="0">
            <a:spAutoFit/>
          </a:bodyPr>
          <a:lstStyle/>
          <a:p>
            <a:r>
              <a:rPr lang="en-US" sz="700" baseline="30000" dirty="0" smtClean="0"/>
              <a:t>1</a:t>
            </a:r>
            <a:r>
              <a:rPr lang="en-US" sz="700" dirty="0" smtClean="0"/>
              <a:t>”Trust.” Def. 1. </a:t>
            </a:r>
            <a:r>
              <a:rPr lang="en-US" sz="700" i="1" dirty="0" smtClean="0"/>
              <a:t>Merriam-Webster</a:t>
            </a:r>
            <a:r>
              <a:rPr lang="en-US" sz="700" dirty="0" smtClean="0"/>
              <a:t>, (n.d.) Web. February 6, 2014. (www.merriam-webster.com/dictionary/trust)</a:t>
            </a:r>
          </a:p>
          <a:p>
            <a:r>
              <a:rPr lang="en-US" sz="700" baseline="30000" dirty="0" smtClean="0"/>
              <a:t>2</a:t>
            </a:r>
            <a:r>
              <a:rPr lang="en-US" sz="700" dirty="0" smtClean="0"/>
              <a:t>”Trust.” Def. 4. </a:t>
            </a:r>
            <a:r>
              <a:rPr lang="en-US" sz="700" i="1" dirty="0" smtClean="0"/>
              <a:t>Dictionary.com</a:t>
            </a:r>
            <a:r>
              <a:rPr lang="en-US" sz="700" dirty="0" smtClean="0"/>
              <a:t>, (n.d.) Web. February 6, 2014. (http://dictionary.reference.com/browse/trust?s=t.)</a:t>
            </a:r>
            <a:endParaRPr lang="en-US" sz="700" dirty="0"/>
          </a:p>
        </p:txBody>
      </p:sp>
    </p:spTree>
    <p:custDataLst>
      <p:tags r:id="rId1"/>
    </p:custDataLst>
  </p:cSld>
  <p:clrMapOvr>
    <a:masterClrMapping/>
  </p:clrMapOvr>
  <p:transition advTm="35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0.1|0.1"/>
</p:tagLst>
</file>

<file path=ppt/tags/tag10.xml><?xml version="1.0" encoding="utf-8"?>
<p:tagLst xmlns:a="http://schemas.openxmlformats.org/drawingml/2006/main" xmlns:r="http://schemas.openxmlformats.org/officeDocument/2006/relationships" xmlns:p="http://schemas.openxmlformats.org/presentationml/2006/main">
  <p:tag name="TIMING" val="|0.5|0.1|0.1|0.2|0.1|0.1|0.1|0.1|0.2"/>
</p:tagLst>
</file>

<file path=ppt/tags/tag11.xml><?xml version="1.0" encoding="utf-8"?>
<p:tagLst xmlns:a="http://schemas.openxmlformats.org/drawingml/2006/main" xmlns:r="http://schemas.openxmlformats.org/officeDocument/2006/relationships" xmlns:p="http://schemas.openxmlformats.org/presentationml/2006/main">
  <p:tag name="TIMING" val="|0.1|0.1|0.1|0.2|0.1|0.2|0.3|0.1|0.1"/>
</p:tagLst>
</file>

<file path=ppt/tags/tag12.xml><?xml version="1.0" encoding="utf-8"?>
<p:tagLst xmlns:a="http://schemas.openxmlformats.org/drawingml/2006/main" xmlns:r="http://schemas.openxmlformats.org/officeDocument/2006/relationships" xmlns:p="http://schemas.openxmlformats.org/presentationml/2006/main">
  <p:tag name="TIMING" val="|0.1|0.3|0.1|0.1|0.2|0.3|0.1|0.1|0.2"/>
</p:tagLst>
</file>

<file path=ppt/tags/tag13.xml><?xml version="1.0" encoding="utf-8"?>
<p:tagLst xmlns:a="http://schemas.openxmlformats.org/drawingml/2006/main" xmlns:r="http://schemas.openxmlformats.org/officeDocument/2006/relationships" xmlns:p="http://schemas.openxmlformats.org/presentationml/2006/main">
  <p:tag name="TIMING" val="|0.1|0.4|0.1|0.4|0.3"/>
</p:tagLst>
</file>

<file path=ppt/tags/tag14.xml><?xml version="1.0" encoding="utf-8"?>
<p:tagLst xmlns:a="http://schemas.openxmlformats.org/drawingml/2006/main" xmlns:r="http://schemas.openxmlformats.org/officeDocument/2006/relationships" xmlns:p="http://schemas.openxmlformats.org/presentationml/2006/main">
  <p:tag name="TIMING" val="|0.2|0.2|0.2"/>
</p:tagLst>
</file>

<file path=ppt/tags/tag15.xml><?xml version="1.0" encoding="utf-8"?>
<p:tagLst xmlns:a="http://schemas.openxmlformats.org/drawingml/2006/main" xmlns:r="http://schemas.openxmlformats.org/officeDocument/2006/relationships" xmlns:p="http://schemas.openxmlformats.org/presentationml/2006/main">
  <p:tag name="TIMING" val="|0.7|1.6"/>
</p:tagLst>
</file>

<file path=ppt/tags/tag16.xml><?xml version="1.0" encoding="utf-8"?>
<p:tagLst xmlns:a="http://schemas.openxmlformats.org/drawingml/2006/main" xmlns:r="http://schemas.openxmlformats.org/officeDocument/2006/relationships" xmlns:p="http://schemas.openxmlformats.org/presentationml/2006/main">
  <p:tag name="TIMING" val="|21.3|17"/>
</p:tagLst>
</file>

<file path=ppt/tags/tag17.xml><?xml version="1.0" encoding="utf-8"?>
<p:tagLst xmlns:a="http://schemas.openxmlformats.org/drawingml/2006/main" xmlns:r="http://schemas.openxmlformats.org/officeDocument/2006/relationships" xmlns:p="http://schemas.openxmlformats.org/presentationml/2006/main">
  <p:tag name="TIMING" val="|27.3|7"/>
</p:tagLst>
</file>

<file path=ppt/tags/tag18.xml><?xml version="1.0" encoding="utf-8"?>
<p:tagLst xmlns:a="http://schemas.openxmlformats.org/drawingml/2006/main" xmlns:r="http://schemas.openxmlformats.org/officeDocument/2006/relationships" xmlns:p="http://schemas.openxmlformats.org/presentationml/2006/main">
  <p:tag name="TIMING" val="|2.1|13.7"/>
</p:tagLst>
</file>

<file path=ppt/tags/tag19.xml><?xml version="1.0" encoding="utf-8"?>
<p:tagLst xmlns:a="http://schemas.openxmlformats.org/drawingml/2006/main" xmlns:r="http://schemas.openxmlformats.org/officeDocument/2006/relationships" xmlns:p="http://schemas.openxmlformats.org/presentationml/2006/main">
  <p:tag name="TIMING" val="|6.7|13.9|8.6"/>
</p:tagLst>
</file>

<file path=ppt/tags/tag2.xml><?xml version="1.0" encoding="utf-8"?>
<p:tagLst xmlns:a="http://schemas.openxmlformats.org/drawingml/2006/main" xmlns:r="http://schemas.openxmlformats.org/officeDocument/2006/relationships" xmlns:p="http://schemas.openxmlformats.org/presentationml/2006/main">
  <p:tag name="TIMING" val="|0.1|0.1|0.1"/>
</p:tagLst>
</file>

<file path=ppt/tags/tag20.xml><?xml version="1.0" encoding="utf-8"?>
<p:tagLst xmlns:a="http://schemas.openxmlformats.org/drawingml/2006/main" xmlns:r="http://schemas.openxmlformats.org/officeDocument/2006/relationships" xmlns:p="http://schemas.openxmlformats.org/presentationml/2006/main">
  <p:tag name="TIMING" val="|7|3.8|5.4|2.6"/>
</p:tagLst>
</file>

<file path=ppt/tags/tag21.xml><?xml version="1.0" encoding="utf-8"?>
<p:tagLst xmlns:a="http://schemas.openxmlformats.org/drawingml/2006/main" xmlns:r="http://schemas.openxmlformats.org/officeDocument/2006/relationships" xmlns:p="http://schemas.openxmlformats.org/presentationml/2006/main">
  <p:tag name="TIMING" val="|13.9|16.7"/>
</p:tagLst>
</file>

<file path=ppt/tags/tag22.xml><?xml version="1.0" encoding="utf-8"?>
<p:tagLst xmlns:a="http://schemas.openxmlformats.org/drawingml/2006/main" xmlns:r="http://schemas.openxmlformats.org/officeDocument/2006/relationships" xmlns:p="http://schemas.openxmlformats.org/presentationml/2006/main">
  <p:tag name="TIMING" val="|2.1|32.1|17.7"/>
</p:tagLst>
</file>

<file path=ppt/tags/tag23.xml><?xml version="1.0" encoding="utf-8"?>
<p:tagLst xmlns:a="http://schemas.openxmlformats.org/drawingml/2006/main" xmlns:r="http://schemas.openxmlformats.org/officeDocument/2006/relationships" xmlns:p="http://schemas.openxmlformats.org/presentationml/2006/main">
  <p:tag name="TIMING" val="|1|6.8|6.1|6.8|8|7.3|6.8"/>
</p:tagLst>
</file>

<file path=ppt/tags/tag24.xml><?xml version="1.0" encoding="utf-8"?>
<p:tagLst xmlns:a="http://schemas.openxmlformats.org/drawingml/2006/main" xmlns:r="http://schemas.openxmlformats.org/officeDocument/2006/relationships" xmlns:p="http://schemas.openxmlformats.org/presentationml/2006/main">
  <p:tag name="TIMING" val="|18.5|5.9|2.5|2.3|2.6|9.1|7.3|11"/>
</p:tagLst>
</file>

<file path=ppt/tags/tag25.xml><?xml version="1.0" encoding="utf-8"?>
<p:tagLst xmlns:a="http://schemas.openxmlformats.org/drawingml/2006/main" xmlns:r="http://schemas.openxmlformats.org/officeDocument/2006/relationships" xmlns:p="http://schemas.openxmlformats.org/presentationml/2006/main">
  <p:tag name="TIMING" val="|9.6|9.6"/>
</p:tagLst>
</file>

<file path=ppt/tags/tag26.xml><?xml version="1.0" encoding="utf-8"?>
<p:tagLst xmlns:a="http://schemas.openxmlformats.org/drawingml/2006/main" xmlns:r="http://schemas.openxmlformats.org/officeDocument/2006/relationships" xmlns:p="http://schemas.openxmlformats.org/presentationml/2006/main">
  <p:tag name="TIMING" val="|12"/>
</p:tagLst>
</file>

<file path=ppt/tags/tag27.xml><?xml version="1.0" encoding="utf-8"?>
<p:tagLst xmlns:a="http://schemas.openxmlformats.org/drawingml/2006/main" xmlns:r="http://schemas.openxmlformats.org/officeDocument/2006/relationships" xmlns:p="http://schemas.openxmlformats.org/presentationml/2006/main">
  <p:tag name="TIMING" val="|8.3|4.9"/>
</p:tagLst>
</file>

<file path=ppt/tags/tag28.xml><?xml version="1.0" encoding="utf-8"?>
<p:tagLst xmlns:a="http://schemas.openxmlformats.org/drawingml/2006/main" xmlns:r="http://schemas.openxmlformats.org/officeDocument/2006/relationships" xmlns:p="http://schemas.openxmlformats.org/presentationml/2006/main">
  <p:tag name="TIMING" val="|9.7|15.3"/>
</p:tagLst>
</file>

<file path=ppt/tags/tag29.xml><?xml version="1.0" encoding="utf-8"?>
<p:tagLst xmlns:a="http://schemas.openxmlformats.org/drawingml/2006/main" xmlns:r="http://schemas.openxmlformats.org/officeDocument/2006/relationships" xmlns:p="http://schemas.openxmlformats.org/presentationml/2006/main">
  <p:tag name="TIMING" val="|9.9|4.7|6.1|4.4|3.4|1.8|2.1|2.8|4.1|3.8"/>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30.xml><?xml version="1.0" encoding="utf-8"?>
<p:tagLst xmlns:a="http://schemas.openxmlformats.org/drawingml/2006/main" xmlns:r="http://schemas.openxmlformats.org/officeDocument/2006/relationships" xmlns:p="http://schemas.openxmlformats.org/presentationml/2006/main">
  <p:tag name="TIMING" val="|9|3.4|3|4.3|3.4|4.6|4.8|5.6|6.9|10.8|8.1|9.1"/>
</p:tagLst>
</file>

<file path=ppt/tags/tag31.xml><?xml version="1.0" encoding="utf-8"?>
<p:tagLst xmlns:a="http://schemas.openxmlformats.org/drawingml/2006/main" xmlns:r="http://schemas.openxmlformats.org/officeDocument/2006/relationships" xmlns:p="http://schemas.openxmlformats.org/presentationml/2006/main">
  <p:tag name="TIMING" val="|18.2|9.1|4.3|4.8|10.1|6.2|9.1"/>
</p:tagLst>
</file>

<file path=ppt/tags/tag32.xml><?xml version="1.0" encoding="utf-8"?>
<p:tagLst xmlns:a="http://schemas.openxmlformats.org/drawingml/2006/main" xmlns:r="http://schemas.openxmlformats.org/officeDocument/2006/relationships" xmlns:p="http://schemas.openxmlformats.org/presentationml/2006/main">
  <p:tag name="TIMING" val="|17.5|7.7|4.4|5.2"/>
</p:tagLst>
</file>

<file path=ppt/tags/tag33.xml><?xml version="1.0" encoding="utf-8"?>
<p:tagLst xmlns:a="http://schemas.openxmlformats.org/drawingml/2006/main" xmlns:r="http://schemas.openxmlformats.org/officeDocument/2006/relationships" xmlns:p="http://schemas.openxmlformats.org/presentationml/2006/main">
  <p:tag name="TIMING" val="|6.8|29.3"/>
</p:tagLst>
</file>

<file path=ppt/tags/tag34.xml><?xml version="1.0" encoding="utf-8"?>
<p:tagLst xmlns:a="http://schemas.openxmlformats.org/drawingml/2006/main" xmlns:r="http://schemas.openxmlformats.org/officeDocument/2006/relationships" xmlns:p="http://schemas.openxmlformats.org/presentationml/2006/main">
  <p:tag name="TIMING" val="|5.7|18.7"/>
</p:tagLst>
</file>

<file path=ppt/tags/tag35.xml><?xml version="1.0" encoding="utf-8"?>
<p:tagLst xmlns:a="http://schemas.openxmlformats.org/drawingml/2006/main" xmlns:r="http://schemas.openxmlformats.org/officeDocument/2006/relationships" xmlns:p="http://schemas.openxmlformats.org/presentationml/2006/main">
  <p:tag name="TIMING" val="|5.1|8.1"/>
</p:tagLst>
</file>

<file path=ppt/tags/tag36.xml><?xml version="1.0" encoding="utf-8"?>
<p:tagLst xmlns:a="http://schemas.openxmlformats.org/drawingml/2006/main" xmlns:r="http://schemas.openxmlformats.org/officeDocument/2006/relationships" xmlns:p="http://schemas.openxmlformats.org/presentationml/2006/main">
  <p:tag name="TIMING" val="|7|3.8|5.4|2.6"/>
</p:tagLst>
</file>

<file path=ppt/tags/tag4.xml><?xml version="1.0" encoding="utf-8"?>
<p:tagLst xmlns:a="http://schemas.openxmlformats.org/drawingml/2006/main" xmlns:r="http://schemas.openxmlformats.org/officeDocument/2006/relationships" xmlns:p="http://schemas.openxmlformats.org/presentationml/2006/main">
  <p:tag name="TIMING" val="|0.1|0.2|0.1|0.2|0.1|0.1|0.2"/>
</p:tagLst>
</file>

<file path=ppt/tags/tag5.xml><?xml version="1.0" encoding="utf-8"?>
<p:tagLst xmlns:a="http://schemas.openxmlformats.org/drawingml/2006/main" xmlns:r="http://schemas.openxmlformats.org/officeDocument/2006/relationships" xmlns:p="http://schemas.openxmlformats.org/presentationml/2006/main">
  <p:tag name="TIMING" val="|0.1|0.1"/>
</p:tagLst>
</file>

<file path=ppt/tags/tag6.xml><?xml version="1.0" encoding="utf-8"?>
<p:tagLst xmlns:a="http://schemas.openxmlformats.org/drawingml/2006/main" xmlns:r="http://schemas.openxmlformats.org/officeDocument/2006/relationships" xmlns:p="http://schemas.openxmlformats.org/presentationml/2006/main">
  <p:tag name="TIMING" val="|0.2|0.1|0.2|0.2|0.1"/>
</p:tagLst>
</file>

<file path=ppt/tags/tag7.xml><?xml version="1.0" encoding="utf-8"?>
<p:tagLst xmlns:a="http://schemas.openxmlformats.org/drawingml/2006/main" xmlns:r="http://schemas.openxmlformats.org/officeDocument/2006/relationships" xmlns:p="http://schemas.openxmlformats.org/presentationml/2006/main">
  <p:tag name="TIMING" val="|0.1|0.4|0.1"/>
</p:tagLst>
</file>

<file path=ppt/tags/tag8.xml><?xml version="1.0" encoding="utf-8"?>
<p:tagLst xmlns:a="http://schemas.openxmlformats.org/drawingml/2006/main" xmlns:r="http://schemas.openxmlformats.org/officeDocument/2006/relationships" xmlns:p="http://schemas.openxmlformats.org/presentationml/2006/main">
  <p:tag name="TIMING" val="|0.1"/>
</p:tagLst>
</file>

<file path=ppt/tags/tag9.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i="1" dirty="0" smtClean="0">
            <a:solidFill>
              <a:srgbClr val="C00000"/>
            </a:solidFill>
            <a:latin typeface="Adobe Caslon Pro Bold" pitchFamily="18" charset="0"/>
          </a:defRPr>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ustom Design">
  <a:themeElements>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Custom Design">
  <a:themeElements>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TL_format</Template>
  <TotalTime>41820</TotalTime>
  <Words>21199</Words>
  <Application>Microsoft Office PowerPoint</Application>
  <PresentationFormat>On-screen Show (4:3)</PresentationFormat>
  <Paragraphs>2155</Paragraphs>
  <Slides>73</Slides>
  <Notes>69</Notes>
  <HiddenSlides>8</HiddenSlides>
  <MMClips>0</MMClips>
  <ScaleCrop>false</ScaleCrop>
  <HeadingPairs>
    <vt:vector size="6" baseType="variant">
      <vt:variant>
        <vt:lpstr>Theme</vt:lpstr>
      </vt:variant>
      <vt:variant>
        <vt:i4>3</vt:i4>
      </vt:variant>
      <vt:variant>
        <vt:lpstr>Slide Titles</vt:lpstr>
      </vt:variant>
      <vt:variant>
        <vt:i4>73</vt:i4>
      </vt:variant>
      <vt:variant>
        <vt:lpstr>Custom Shows</vt:lpstr>
      </vt:variant>
      <vt:variant>
        <vt:i4>16</vt:i4>
      </vt:variant>
    </vt:vector>
  </HeadingPairs>
  <TitlesOfParts>
    <vt:vector size="92" baseType="lpstr">
      <vt:lpstr>BOD</vt:lpstr>
      <vt:lpstr>2_Custom Design</vt:lpstr>
      <vt:lpstr>3_Custom Design</vt:lpstr>
      <vt:lpstr>Transformational Leadership – 101</vt:lpstr>
      <vt:lpstr> Trust…The Foundation</vt:lpstr>
      <vt:lpstr> Trust…The Foundation:  Instructor-Led Agenda</vt:lpstr>
      <vt:lpstr> Trust…The Foundation:  Leader-Led Agenda</vt:lpstr>
      <vt:lpstr> Trust:  Objectives</vt:lpstr>
      <vt:lpstr> Trust:  Objectives</vt:lpstr>
      <vt:lpstr> Defining Trust</vt:lpstr>
      <vt:lpstr> Defining Trust:  Discussion</vt:lpstr>
      <vt:lpstr> Defining Trust:  Formal Definition</vt:lpstr>
      <vt:lpstr> Defining Trust:  Emotional Definition</vt:lpstr>
      <vt:lpstr> Defining Trust</vt:lpstr>
      <vt:lpstr> Building Trust</vt:lpstr>
      <vt:lpstr> Building Trust:  Discussion</vt:lpstr>
      <vt:lpstr> Building Trust</vt:lpstr>
      <vt:lpstr> Building Trust:  Trust Starts with You Exercise</vt:lpstr>
      <vt:lpstr> Building Trust:  Trust Starts with You Exercise</vt:lpstr>
      <vt:lpstr> Building Trust:  Self (Starts with You)</vt:lpstr>
      <vt:lpstr> Building Trust:  Interpersonal (Extends to Another)</vt:lpstr>
      <vt:lpstr> Building Trust:  Team (Between You and a Team)</vt:lpstr>
      <vt:lpstr> Building Trust:  Principles (Self, Interpersonal, Team)</vt:lpstr>
      <vt:lpstr> Building Trust</vt:lpstr>
      <vt:lpstr> Building Trust:  Benefits (Self, Interpersonal, Team) </vt:lpstr>
      <vt:lpstr> Building Trust:  What Did You Learn?</vt:lpstr>
      <vt:lpstr>  Building Trust:  What Did You Learn?</vt:lpstr>
      <vt:lpstr>  Building Trust:  What Did You Learn?</vt:lpstr>
      <vt:lpstr>  Sustaining Trust</vt:lpstr>
      <vt:lpstr> Sustaining Trust:  Discussion</vt:lpstr>
      <vt:lpstr> Sustaining Trust:  Principles (Self, Interpersonal, Team)</vt:lpstr>
      <vt:lpstr> Sustaining Trust:  Benefits (Self, Interpersonal, Team) </vt:lpstr>
      <vt:lpstr> Sustaining Trust:  What Did You Learn?</vt:lpstr>
      <vt:lpstr> Sustaining Trust:  What Did You Learn?</vt:lpstr>
      <vt:lpstr> Rebuilding Trust</vt:lpstr>
      <vt:lpstr> Rebuilding Trust:  Discussion</vt:lpstr>
      <vt:lpstr> Rebuilding Trust:  How Betrayal Occurs</vt:lpstr>
      <vt:lpstr> Rebuilding Trust:  Behaviors that Betray Trust and Results</vt:lpstr>
      <vt:lpstr> Rebuilding Trust:  Affects of Feeling Betrayed</vt:lpstr>
      <vt:lpstr> Rebuilding Trust:  Exercise</vt:lpstr>
      <vt:lpstr> Rebuilding Trust:  Benefits</vt:lpstr>
      <vt:lpstr> Rebuilding Trust:  Exercise Conclusion</vt:lpstr>
      <vt:lpstr> Rebuilding Trust:  Techniques for Rebuilding Trust</vt:lpstr>
      <vt:lpstr> Rebuilding Trust:  Techniques (Self, Interpersonal, Team)</vt:lpstr>
      <vt:lpstr> Rebuilding Trust:  Healing from Betrayal</vt:lpstr>
      <vt:lpstr> Rebuilding Trust:  Action Plan – Trust  </vt:lpstr>
      <vt:lpstr> Rebuilding Trust:  Exercise</vt:lpstr>
      <vt:lpstr> Rebuilding Trust:  What Did You Learn?</vt:lpstr>
      <vt:lpstr> Rebuilding Trust:  What Did You Learn?</vt:lpstr>
      <vt:lpstr> Rebuilding Trust:  What Did You Learn?</vt:lpstr>
      <vt:lpstr> Rebuilding Trust:  What Did You Learn?</vt:lpstr>
      <vt:lpstr> Trust Case Studies</vt:lpstr>
      <vt:lpstr> Trust Case Studies:  Scenario Review</vt:lpstr>
      <vt:lpstr> Trust Case Studies:  Scenario Review</vt:lpstr>
      <vt:lpstr> Trust Case Studies:  Scenario Review</vt:lpstr>
      <vt:lpstr> Trust Case Studies:  Scenario Review</vt:lpstr>
      <vt:lpstr> Trust Case Studies:  Scenario Review</vt:lpstr>
      <vt:lpstr> Trust Case Studies:  Scenario Review</vt:lpstr>
      <vt:lpstr> Trust Case Studies:  Scenario Review</vt:lpstr>
      <vt:lpstr> Trust Case Studies:  Scenario Review</vt:lpstr>
      <vt:lpstr> Trust Case Studies:  Scenario Review</vt:lpstr>
      <vt:lpstr> Trust Case Studies:  Scenario Review</vt:lpstr>
      <vt:lpstr> Trust Case Studies:  Scenario Review</vt:lpstr>
      <vt:lpstr> Trust Case Studies:  Scenario Review</vt:lpstr>
      <vt:lpstr> Trust Case Studies:  Real Life</vt:lpstr>
      <vt:lpstr> Trust Final Review</vt:lpstr>
      <vt:lpstr> Trust Techniques Summary </vt:lpstr>
      <vt:lpstr> Trust Final Review: Objectives</vt:lpstr>
      <vt:lpstr>Slide 66</vt:lpstr>
      <vt:lpstr> Trust…The Foundation</vt:lpstr>
      <vt:lpstr> Trust:  Class Materials</vt:lpstr>
      <vt:lpstr> Defining Trust:  References</vt:lpstr>
      <vt:lpstr> Building Trust:  References</vt:lpstr>
      <vt:lpstr> Sustaining Trust:  References</vt:lpstr>
      <vt:lpstr> Rebuilding Trust:  References</vt:lpstr>
      <vt:lpstr> Case Studies:  References</vt:lpstr>
      <vt:lpstr>Evaluation_Example</vt:lpstr>
      <vt:lpstr>Instructor Led</vt:lpstr>
      <vt:lpstr>Leader Led</vt:lpstr>
      <vt:lpstr>Session 1</vt:lpstr>
      <vt:lpstr>Session 2</vt:lpstr>
      <vt:lpstr>Session 3</vt:lpstr>
      <vt:lpstr>Session 4</vt:lpstr>
      <vt:lpstr>Session 5</vt:lpstr>
      <vt:lpstr>Session 6</vt:lpstr>
      <vt:lpstr>Session 7</vt:lpstr>
      <vt:lpstr>Session 8</vt:lpstr>
      <vt:lpstr>Session 9</vt:lpstr>
      <vt:lpstr>Session 10</vt:lpstr>
      <vt:lpstr>Session 11</vt:lpstr>
      <vt:lpstr>Session 12</vt:lpstr>
      <vt:lpstr>Session 13</vt:lpstr>
    </vt:vector>
  </TitlesOfParts>
  <Company>The Boeing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  We can rebuild it</dc:title>
  <dc:creator>cav0710</dc:creator>
  <cp:lastModifiedBy>xgew1409</cp:lastModifiedBy>
  <cp:revision>3370</cp:revision>
  <dcterms:created xsi:type="dcterms:W3CDTF">2013-05-07T14:58:48Z</dcterms:created>
  <dcterms:modified xsi:type="dcterms:W3CDTF">2015-03-27T14:47:30Z</dcterms:modified>
</cp:coreProperties>
</file>